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95644" r:id="rId1"/>
    <p:sldMasterId id="2147495692" r:id="rId2"/>
    <p:sldMasterId id="2147495724" r:id="rId3"/>
    <p:sldMasterId id="2147495740" r:id="rId4"/>
    <p:sldMasterId id="2147495756" r:id="rId5"/>
    <p:sldMasterId id="2147495772" r:id="rId6"/>
  </p:sldMasterIdLst>
  <p:notesMasterIdLst>
    <p:notesMasterId r:id="rId57"/>
  </p:notesMasterIdLst>
  <p:handoutMasterIdLst>
    <p:handoutMasterId r:id="rId58"/>
  </p:handoutMasterIdLst>
  <p:sldIdLst>
    <p:sldId id="730" r:id="rId7"/>
    <p:sldId id="788" r:id="rId8"/>
    <p:sldId id="789" r:id="rId9"/>
    <p:sldId id="919" r:id="rId10"/>
    <p:sldId id="733" r:id="rId11"/>
    <p:sldId id="791" r:id="rId12"/>
    <p:sldId id="792" r:id="rId13"/>
    <p:sldId id="793" r:id="rId14"/>
    <p:sldId id="794" r:id="rId15"/>
    <p:sldId id="746" r:id="rId16"/>
    <p:sldId id="823" r:id="rId17"/>
    <p:sldId id="810" r:id="rId18"/>
    <p:sldId id="825" r:id="rId19"/>
    <p:sldId id="826" r:id="rId20"/>
    <p:sldId id="809" r:id="rId21"/>
    <p:sldId id="753" r:id="rId22"/>
    <p:sldId id="754" r:id="rId23"/>
    <p:sldId id="924" r:id="rId24"/>
    <p:sldId id="755" r:id="rId25"/>
    <p:sldId id="756" r:id="rId26"/>
    <p:sldId id="925" r:id="rId27"/>
    <p:sldId id="757" r:id="rId28"/>
    <p:sldId id="758" r:id="rId29"/>
    <p:sldId id="926" r:id="rId30"/>
    <p:sldId id="759" r:id="rId31"/>
    <p:sldId id="760" r:id="rId32"/>
    <p:sldId id="927" r:id="rId33"/>
    <p:sldId id="761" r:id="rId34"/>
    <p:sldId id="762" r:id="rId35"/>
    <p:sldId id="928" r:id="rId36"/>
    <p:sldId id="763" r:id="rId37"/>
    <p:sldId id="764" r:id="rId38"/>
    <p:sldId id="767" r:id="rId39"/>
    <p:sldId id="768" r:id="rId40"/>
    <p:sldId id="923" r:id="rId41"/>
    <p:sldId id="803" r:id="rId42"/>
    <p:sldId id="920" r:id="rId43"/>
    <p:sldId id="822" r:id="rId44"/>
    <p:sldId id="787" r:id="rId45"/>
    <p:sldId id="636" r:id="rId46"/>
    <p:sldId id="651" r:id="rId47"/>
    <p:sldId id="901" r:id="rId48"/>
    <p:sldId id="915" r:id="rId49"/>
    <p:sldId id="903" r:id="rId50"/>
    <p:sldId id="916" r:id="rId51"/>
    <p:sldId id="904" r:id="rId52"/>
    <p:sldId id="800" r:id="rId53"/>
    <p:sldId id="917" r:id="rId54"/>
    <p:sldId id="909" r:id="rId55"/>
    <p:sldId id="777" r:id="rId56"/>
  </p:sldIdLst>
  <p:sldSz cx="12192000" cy="6858000"/>
  <p:notesSz cx="6797675" cy="98679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D66C85"/>
    <a:srgbClr val="CC7688"/>
    <a:srgbClr val="FF7C80"/>
    <a:srgbClr val="FF5050"/>
    <a:srgbClr val="FF6600"/>
    <a:srgbClr val="2D19A5"/>
    <a:srgbClr val="F183EE"/>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677" autoAdjust="0"/>
    <p:restoredTop sz="79879" autoAdjust="0"/>
  </p:normalViewPr>
  <p:slideViewPr>
    <p:cSldViewPr snapToObjects="1" showGuides="1">
      <p:cViewPr>
        <p:scale>
          <a:sx n="100" d="100"/>
          <a:sy n="100" d="100"/>
        </p:scale>
        <p:origin x="3336" y="150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0734"/>
    </p:cViewPr>
  </p:sorterViewPr>
  <p:notesViewPr>
    <p:cSldViewPr snapToObjects="1" showGuides="1">
      <p:cViewPr>
        <p:scale>
          <a:sx n="40" d="100"/>
          <a:sy n="40" d="100"/>
        </p:scale>
        <p:origin x="-1020" y="-72"/>
      </p:cViewPr>
      <p:guideLst>
        <p:guide orient="horz" pos="3108"/>
        <p:guide pos="2142"/>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net-fs\relatii%20internationale\Prezentari%20ppt\PPT%202026\Situatie%20cursanti_studenti_iunie2026.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61571702635783E-2"/>
          <c:y val="0.11871064699908462"/>
          <c:w val="0.91657063731415089"/>
          <c:h val="0.73887019309308333"/>
        </c:manualLayout>
      </c:layout>
      <c:lineChart>
        <c:grouping val="standard"/>
        <c:varyColors val="0"/>
        <c:ser>
          <c:idx val="1"/>
          <c:order val="0"/>
          <c:spPr>
            <a:ln w="53975">
              <a:solidFill>
                <a:srgbClr val="FFFF00"/>
              </a:solidFill>
            </a:ln>
          </c:spPr>
          <c:marker>
            <c:symbol val="none"/>
          </c:marker>
          <c:dPt>
            <c:idx val="24"/>
            <c:bubble3D val="0"/>
          </c:dPt>
          <c:dLbls>
            <c:dLbl>
              <c:idx val="0"/>
              <c:layout>
                <c:manualLayout>
                  <c:x val="-1.6528681417691093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6244291361962126E-2"/>
                  <c:y val="-1.388085598611914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172035146792729E-2"/>
                  <c:y val="2.544823597455167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4099778931623314E-2"/>
                  <c:y val="3.00751879699248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2706225774327394E-2"/>
                  <c:y val="-1.1567379988432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0043226814165437E-4"/>
                  <c:y val="-2.776162089050609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3190952472115912E-2"/>
                      <c:h val="3.506081982667146E-2"/>
                    </c:manualLayout>
                  </c15:layout>
                </c:ext>
              </c:extLst>
            </c:dLbl>
            <c:dLbl>
              <c:idx val="6"/>
              <c:layout>
                <c:manualLayout>
                  <c:x val="-3.1102096334097641E-2"/>
                  <c:y val="1.388085598611914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8388803792300911E-2"/>
                  <c:y val="2.3134759976865238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4.7363598478316829E-4"/>
                  <c:y val="2.3134759976865238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6244291361962126E-2"/>
                  <c:y val="-2.313475997686523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8.0275227164539401E-3"/>
                  <c:y val="2.54482359745517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7848420802191904E-2"/>
                  <c:y val="-1.850780798149227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4148835111755334E-3"/>
                  <c:y val="1.1567379988432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4.5135128260395174E-2"/>
                  <c:y val="-1.1567379988432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7202749670616049E-2"/>
                  <c:y val="-2.544823597455180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6918359614886991E-2"/>
                  <c:y val="3.70156159629843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6"/>
              <c:layout>
                <c:manualLayout>
                  <c:x val="-3.4205067073090269E-2"/>
                  <c:y val="-2.776171197223832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7"/>
              <c:layout>
                <c:manualLayout>
                  <c:x val="-2.4489457128819322E-2"/>
                  <c:y val="-2.776171197223824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8"/>
              <c:layout>
                <c:manualLayout>
                  <c:x val="-1.3559395941514412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9"/>
              <c:layout>
                <c:manualLayout>
                  <c:x val="-3.056171334398863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0"/>
              <c:layout>
                <c:manualLayout>
                  <c:x val="-2.1022342269080792E-2"/>
                  <c:y val="2.499155216933915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1"/>
              <c:layout>
                <c:manualLayout>
                  <c:x val="-1.2344944698480444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2"/>
              <c:layout>
                <c:manualLayout>
                  <c:x val="-4.1491774531293539E-2"/>
                  <c:y val="-6.9404279930595936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3"/>
              <c:layout>
                <c:manualLayout>
                  <c:x val="-2.3275005885785356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4"/>
              <c:layout>
                <c:manualLayout>
                  <c:x val="-2.6918359614886991E-2"/>
                  <c:y val="-3.47021399652978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5"/>
              <c:layout>
                <c:manualLayout>
                  <c:x val="-1.8137398997341405E-3"/>
                  <c:y val="2.3134759976865156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wrap="square" lIns="38100" tIns="19050" rIns="38100" bIns="19050" anchor="ctr">
                <a:spAutoFit/>
              </a:bodyPr>
              <a:lstStyle/>
              <a:p>
                <a:pPr>
                  <a:defRPr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Sheet4!$A$3:$A$28</c:f>
              <c:strCache>
                <c:ptCount val="26"/>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pt idx="18">
                  <c:v>2018-2019</c:v>
                </c:pt>
                <c:pt idx="19">
                  <c:v>2019-2020</c:v>
                </c:pt>
                <c:pt idx="20">
                  <c:v>2020-2021</c:v>
                </c:pt>
                <c:pt idx="21">
                  <c:v>2021-2022</c:v>
                </c:pt>
                <c:pt idx="22">
                  <c:v>2022-2023</c:v>
                </c:pt>
                <c:pt idx="23">
                  <c:v>2023-2024</c:v>
                </c:pt>
                <c:pt idx="24">
                  <c:v>2024-2025</c:v>
                </c:pt>
                <c:pt idx="25">
                  <c:v>2025-2026</c:v>
                </c:pt>
              </c:strCache>
            </c:strRef>
          </c:cat>
          <c:val>
            <c:numRef>
              <c:f>Sheet4!$N$3:$N$28</c:f>
              <c:numCache>
                <c:formatCode>General</c:formatCode>
                <c:ptCount val="26"/>
                <c:pt idx="0">
                  <c:v>32</c:v>
                </c:pt>
                <c:pt idx="1">
                  <c:v>77</c:v>
                </c:pt>
                <c:pt idx="2">
                  <c:v>73</c:v>
                </c:pt>
                <c:pt idx="3">
                  <c:v>83</c:v>
                </c:pt>
                <c:pt idx="4">
                  <c:v>113</c:v>
                </c:pt>
                <c:pt idx="5">
                  <c:v>106</c:v>
                </c:pt>
                <c:pt idx="6">
                  <c:v>96</c:v>
                </c:pt>
                <c:pt idx="7">
                  <c:v>61</c:v>
                </c:pt>
                <c:pt idx="8">
                  <c:v>61</c:v>
                </c:pt>
                <c:pt idx="9">
                  <c:v>95</c:v>
                </c:pt>
                <c:pt idx="10">
                  <c:v>87</c:v>
                </c:pt>
                <c:pt idx="11">
                  <c:v>168</c:v>
                </c:pt>
                <c:pt idx="12">
                  <c:v>160</c:v>
                </c:pt>
                <c:pt idx="13">
                  <c:v>221</c:v>
                </c:pt>
                <c:pt idx="14">
                  <c:v>223</c:v>
                </c:pt>
                <c:pt idx="15">
                  <c:v>207</c:v>
                </c:pt>
                <c:pt idx="16">
                  <c:v>220</c:v>
                </c:pt>
                <c:pt idx="17">
                  <c:v>212</c:v>
                </c:pt>
                <c:pt idx="18">
                  <c:v>226</c:v>
                </c:pt>
                <c:pt idx="19">
                  <c:v>193</c:v>
                </c:pt>
                <c:pt idx="20">
                  <c:v>183</c:v>
                </c:pt>
                <c:pt idx="21">
                  <c:v>200</c:v>
                </c:pt>
                <c:pt idx="22">
                  <c:v>281</c:v>
                </c:pt>
                <c:pt idx="23">
                  <c:v>219</c:v>
                </c:pt>
                <c:pt idx="24">
                  <c:v>246</c:v>
                </c:pt>
                <c:pt idx="25">
                  <c:v>144</c:v>
                </c:pt>
              </c:numCache>
            </c:numRef>
          </c:val>
          <c:smooth val="0"/>
        </c:ser>
        <c:ser>
          <c:idx val="0"/>
          <c:order val="1"/>
          <c:spPr>
            <a:ln w="38100">
              <a:solidFill>
                <a:srgbClr val="FF0000"/>
              </a:solidFill>
            </a:ln>
          </c:spPr>
          <c:marker>
            <c:symbol val="none"/>
          </c:marker>
          <c:dLbls>
            <c:dLbl>
              <c:idx val="1"/>
              <c:layout>
                <c:manualLayout>
                  <c:x val="-1.987083954297069E-3"/>
                  <c:y val="-3.6591426945600268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134499905160004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870839542970326E-3"/>
                  <c:y val="-1.829571347280013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9612518628912071E-3"/>
                  <c:y val="-3.049285578800010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
                  <c:y val="-1.2197142315200088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0"/>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987083954297069E-3"/>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9870839542969962E-3"/>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9741679085940652E-3"/>
                  <c:y val="-1.829571347280013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0"/>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5896671634376552E-2"/>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185792349726776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5832091405861898E-2"/>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7819175360158967E-2"/>
                  <c:y val="-2.134499905160015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6"/>
              <c:layout>
                <c:manualLayout>
                  <c:x val="-3.5767511177347243E-2"/>
                  <c:y val="-1.829571347280013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7"/>
              <c:layout>
                <c:manualLayout>
                  <c:x val="-2.9806259314456036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8"/>
              <c:layout>
                <c:manualLayout>
                  <c:x val="-1.5896671634376552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22"/>
              <c:layout>
                <c:manualLayout>
                  <c:x val="-2.0645671131575942E-2"/>
                  <c:y val="-2.544823597455184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3"/>
              <c:layout>
                <c:manualLayout>
                  <c:x val="-2.4289024860677581E-2"/>
                  <c:y val="2.54482359745517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4"/>
              <c:layout>
                <c:manualLayout>
                  <c:x val="-2.4289024860677581E-2"/>
                  <c:y val="-2.082128397917871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Sheet4!$A$3:$A$28</c:f>
              <c:strCache>
                <c:ptCount val="26"/>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pt idx="18">
                  <c:v>2018-2019</c:v>
                </c:pt>
                <c:pt idx="19">
                  <c:v>2019-2020</c:v>
                </c:pt>
                <c:pt idx="20">
                  <c:v>2020-2021</c:v>
                </c:pt>
                <c:pt idx="21">
                  <c:v>2021-2022</c:v>
                </c:pt>
                <c:pt idx="22">
                  <c:v>2022-2023</c:v>
                </c:pt>
                <c:pt idx="23">
                  <c:v>2023-2024</c:v>
                </c:pt>
                <c:pt idx="24">
                  <c:v>2024-2025</c:v>
                </c:pt>
                <c:pt idx="25">
                  <c:v>2025-2026</c:v>
                </c:pt>
              </c:strCache>
            </c:strRef>
          </c:cat>
          <c:val>
            <c:numRef>
              <c:f>Sheet4!$O$3:$O$28</c:f>
              <c:numCache>
                <c:formatCode>General</c:formatCode>
                <c:ptCount val="26"/>
                <c:pt idx="0">
                  <c:v>0</c:v>
                </c:pt>
                <c:pt idx="1">
                  <c:v>1</c:v>
                </c:pt>
                <c:pt idx="2">
                  <c:v>4</c:v>
                </c:pt>
                <c:pt idx="3">
                  <c:v>6</c:v>
                </c:pt>
                <c:pt idx="4">
                  <c:v>5</c:v>
                </c:pt>
                <c:pt idx="5">
                  <c:v>6</c:v>
                </c:pt>
                <c:pt idx="6">
                  <c:v>16</c:v>
                </c:pt>
                <c:pt idx="7">
                  <c:v>7</c:v>
                </c:pt>
                <c:pt idx="8">
                  <c:v>9</c:v>
                </c:pt>
                <c:pt idx="9">
                  <c:v>11</c:v>
                </c:pt>
                <c:pt idx="10">
                  <c:v>11</c:v>
                </c:pt>
                <c:pt idx="11">
                  <c:v>4</c:v>
                </c:pt>
                <c:pt idx="12">
                  <c:v>5</c:v>
                </c:pt>
                <c:pt idx="13">
                  <c:v>30</c:v>
                </c:pt>
                <c:pt idx="14">
                  <c:v>48</c:v>
                </c:pt>
                <c:pt idx="15">
                  <c:v>37</c:v>
                </c:pt>
                <c:pt idx="16">
                  <c:v>39</c:v>
                </c:pt>
                <c:pt idx="17">
                  <c:v>58</c:v>
                </c:pt>
                <c:pt idx="18">
                  <c:v>79</c:v>
                </c:pt>
                <c:pt idx="19">
                  <c:v>57</c:v>
                </c:pt>
                <c:pt idx="20">
                  <c:v>62</c:v>
                </c:pt>
                <c:pt idx="21">
                  <c:v>71</c:v>
                </c:pt>
                <c:pt idx="22">
                  <c:v>131</c:v>
                </c:pt>
                <c:pt idx="23">
                  <c:v>116</c:v>
                </c:pt>
                <c:pt idx="24">
                  <c:v>127</c:v>
                </c:pt>
                <c:pt idx="25">
                  <c:v>87</c:v>
                </c:pt>
              </c:numCache>
            </c:numRef>
          </c:val>
          <c:smooth val="0"/>
        </c:ser>
        <c:dLbls>
          <c:showLegendKey val="0"/>
          <c:showVal val="0"/>
          <c:showCatName val="0"/>
          <c:showSerName val="0"/>
          <c:showPercent val="0"/>
          <c:showBubbleSize val="0"/>
        </c:dLbls>
        <c:smooth val="0"/>
        <c:axId val="312986968"/>
        <c:axId val="312982264"/>
      </c:lineChart>
      <c:catAx>
        <c:axId val="312986968"/>
        <c:scaling>
          <c:orientation val="minMax"/>
        </c:scaling>
        <c:delete val="0"/>
        <c:axPos val="b"/>
        <c:numFmt formatCode="General" sourceLinked="1"/>
        <c:majorTickMark val="out"/>
        <c:minorTickMark val="none"/>
        <c:tickLblPos val="nextTo"/>
        <c:crossAx val="312982264"/>
        <c:crosses val="autoZero"/>
        <c:auto val="1"/>
        <c:lblAlgn val="ctr"/>
        <c:lblOffset val="100"/>
        <c:noMultiLvlLbl val="0"/>
      </c:catAx>
      <c:valAx>
        <c:axId val="312982264"/>
        <c:scaling>
          <c:orientation val="minMax"/>
        </c:scaling>
        <c:delete val="0"/>
        <c:axPos val="l"/>
        <c:majorGridlines/>
        <c:numFmt formatCode="General" sourceLinked="1"/>
        <c:majorTickMark val="out"/>
        <c:minorTickMark val="none"/>
        <c:tickLblPos val="nextTo"/>
        <c:crossAx val="31298696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
      <c:depthPercent val="50"/>
      <c:rAngAx val="0"/>
      <c:perspective val="0"/>
    </c:view3D>
    <c:floor>
      <c:thickness val="0"/>
    </c:floor>
    <c:sideWall>
      <c:thickness val="0"/>
    </c:sideWall>
    <c:backWall>
      <c:thickness val="0"/>
    </c:backWall>
    <c:plotArea>
      <c:layout>
        <c:manualLayout>
          <c:layoutTarget val="inner"/>
          <c:xMode val="edge"/>
          <c:yMode val="edge"/>
          <c:x val="0.21212748208543222"/>
          <c:y val="0.47035659071534874"/>
          <c:w val="0.56155031043909565"/>
          <c:h val="0.52888474415441977"/>
        </c:manualLayout>
      </c:layout>
      <c:pie3DChart>
        <c:varyColors val="1"/>
        <c:ser>
          <c:idx val="0"/>
          <c:order val="0"/>
          <c:spPr>
            <a:ln w="38100">
              <a:solidFill>
                <a:srgbClr val="000099"/>
              </a:solidFill>
            </a:ln>
          </c:spPr>
          <c:explosion val="4"/>
          <c:dPt>
            <c:idx val="0"/>
            <c:bubble3D val="0"/>
            <c:spPr>
              <a:solidFill>
                <a:schemeClr val="bg1"/>
              </a:solidFill>
              <a:ln w="38100">
                <a:solidFill>
                  <a:srgbClr val="000099"/>
                </a:solidFill>
              </a:ln>
            </c:spPr>
            <c:extLst xmlns:c16r2="http://schemas.microsoft.com/office/drawing/2015/06/chart">
              <c:ext xmlns:c16="http://schemas.microsoft.com/office/drawing/2014/chart" uri="{C3380CC4-5D6E-409C-BE32-E72D297353CC}">
                <c16:uniqueId val="{00000001-1004-4BBF-8457-DB904622363D}"/>
              </c:ext>
            </c:extLst>
          </c:dPt>
          <c:dPt>
            <c:idx val="1"/>
            <c:bubble3D val="0"/>
            <c:spPr>
              <a:solidFill>
                <a:srgbClr val="FFFF99"/>
              </a:solidFill>
              <a:ln w="38100">
                <a:solidFill>
                  <a:srgbClr val="000099"/>
                </a:solidFill>
              </a:ln>
            </c:spPr>
            <c:extLst xmlns:c16r2="http://schemas.microsoft.com/office/drawing/2015/06/chart">
              <c:ext xmlns:c16="http://schemas.microsoft.com/office/drawing/2014/chart" uri="{C3380CC4-5D6E-409C-BE32-E72D297353CC}">
                <c16:uniqueId val="{00000003-1004-4BBF-8457-DB904622363D}"/>
              </c:ext>
            </c:extLst>
          </c:dPt>
          <c:dPt>
            <c:idx val="2"/>
            <c:bubble3D val="0"/>
            <c:spPr>
              <a:solidFill>
                <a:srgbClr val="00B050"/>
              </a:solidFill>
              <a:ln w="38100">
                <a:solidFill>
                  <a:srgbClr val="000099"/>
                </a:solidFill>
              </a:ln>
            </c:spPr>
            <c:extLst xmlns:c16r2="http://schemas.microsoft.com/office/drawing/2015/06/chart">
              <c:ext xmlns:c16="http://schemas.microsoft.com/office/drawing/2014/chart" uri="{C3380CC4-5D6E-409C-BE32-E72D297353CC}">
                <c16:uniqueId val="{00000005-1004-4BBF-8457-DB904622363D}"/>
              </c:ext>
            </c:extLst>
          </c:dPt>
          <c:dPt>
            <c:idx val="3"/>
            <c:bubble3D val="0"/>
            <c:spPr>
              <a:solidFill>
                <a:srgbClr val="E5741F"/>
              </a:solidFill>
              <a:ln w="38100">
                <a:solidFill>
                  <a:srgbClr val="000099"/>
                </a:solidFill>
              </a:ln>
            </c:spPr>
            <c:extLst xmlns:c16r2="http://schemas.microsoft.com/office/drawing/2015/06/chart">
              <c:ext xmlns:c16="http://schemas.microsoft.com/office/drawing/2014/chart" uri="{C3380CC4-5D6E-409C-BE32-E72D297353CC}">
                <c16:uniqueId val="{00000007-1004-4BBF-8457-DB904622363D}"/>
              </c:ext>
            </c:extLst>
          </c:dPt>
          <c:dPt>
            <c:idx val="4"/>
            <c:bubble3D val="0"/>
            <c:extLst xmlns:c16r2="http://schemas.microsoft.com/office/drawing/2015/06/chart">
              <c:ext xmlns:c16="http://schemas.microsoft.com/office/drawing/2014/chart" uri="{C3380CC4-5D6E-409C-BE32-E72D297353CC}">
                <c16:uniqueId val="{00000008-1004-4BBF-8457-DB904622363D}"/>
              </c:ext>
            </c:extLst>
          </c:dPt>
          <c:dLbls>
            <c:dLbl>
              <c:idx val="0"/>
              <c:layout>
                <c:manualLayout>
                  <c:x val="-0.12588733907149233"/>
                  <c:y val="-0.2274060208215806"/>
                </c:manualLayout>
              </c:layout>
              <c:tx>
                <c:rich>
                  <a:bodyPr/>
                  <a:lstStyle/>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sz="1600" dirty="0"/>
                      <a:t>NATO </a:t>
                    </a:r>
                    <a:r>
                      <a:rPr lang="en-US" sz="1600"/>
                      <a:t>– </a:t>
                    </a:r>
                    <a:r>
                      <a:rPr lang="en-US" sz="1600" smtClean="0"/>
                      <a:t>65/16</a:t>
                    </a:r>
                    <a:endParaRPr lang="en-US" sz="1600" dirty="0"/>
                  </a:p>
                </c:rich>
              </c:tx>
              <c:numFmt formatCode="General"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2448676935733147"/>
                      <c:h val="4.0450217450983227E-2"/>
                    </c:manualLayout>
                  </c15:layout>
                </c:ext>
              </c:extLst>
            </c:dLbl>
            <c:dLbl>
              <c:idx val="1"/>
              <c:layout>
                <c:manualLayout>
                  <c:x val="1.5277384874468865E-2"/>
                  <c:y val="-0.36304135180823865"/>
                </c:manualLayout>
              </c:layout>
              <c:tx>
                <c:rich>
                  <a:bodyPr/>
                  <a:lstStyle/>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600" b="1" i="0" u="none" strike="noStrike" baseline="0" dirty="0">
                        <a:effectLst/>
                      </a:rPr>
                      <a:t>Partnership for Peace (</a:t>
                    </a:r>
                    <a:r>
                      <a:rPr lang="en-US" altLang="ro-RO" sz="1600" b="1" i="0" u="none" strike="noStrike" baseline="0" dirty="0" err="1">
                        <a:effectLst/>
                      </a:rPr>
                      <a:t>PfP</a:t>
                    </a:r>
                    <a:r>
                      <a:rPr lang="en-US" altLang="ro-RO" sz="1600" b="1" i="0" u="none" strike="noStrike" baseline="0" dirty="0">
                        <a:effectLst/>
                      </a:rPr>
                      <a:t>)</a:t>
                    </a:r>
                    <a:r>
                      <a:rPr lang="en-US" sz="1600" dirty="0"/>
                      <a:t> </a:t>
                    </a:r>
                    <a:r>
                      <a:rPr lang="en-US" altLang="ro-RO" sz="1600" b="1" i="0" u="none" strike="noStrike" kern="1200" baseline="0" dirty="0">
                        <a:solidFill>
                          <a:srgbClr val="FFFF00"/>
                        </a:solidFill>
                        <a:effectLst>
                          <a:outerShdw blurRad="38100" dist="38100" dir="2700000" algn="tl">
                            <a:srgbClr val="000000"/>
                          </a:outerShdw>
                        </a:effectLst>
                        <a:latin typeface="Times New Roman" panose="02020603050405020304" pitchFamily="18" charset="0"/>
                        <a:cs typeface="Arial" panose="020B0604020202020204" pitchFamily="34" charset="0"/>
                      </a:rPr>
                      <a:t>–</a:t>
                    </a:r>
                    <a:r>
                      <a:rPr lang="en-US" sz="1600" baseline="0" dirty="0"/>
                      <a:t> </a:t>
                    </a:r>
                    <a:r>
                      <a:rPr lang="en-US" sz="1600" baseline="0" dirty="0" smtClean="0"/>
                      <a:t>505</a:t>
                    </a:r>
                    <a:r>
                      <a:rPr lang="en-US" sz="1600" dirty="0" smtClean="0"/>
                      <a:t>/11 </a:t>
                    </a:r>
                    <a:endParaRPr lang="en-US" sz="1600" dirty="0"/>
                  </a:p>
                </c:rich>
              </c:tx>
              <c:numFmt formatCode="General"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6993716669715462"/>
                      <c:h val="0.10312522575891114"/>
                    </c:manualLayout>
                  </c15:layout>
                </c:ext>
              </c:extLst>
            </c:dLbl>
            <c:dLbl>
              <c:idx val="2"/>
              <c:layout>
                <c:manualLayout>
                  <c:x val="-3.2937671053178512E-2"/>
                  <c:y val="-0.17226315181112828"/>
                </c:manualLayout>
              </c:layout>
              <c:tx>
                <c:rich>
                  <a:bodyPr/>
                  <a:lstStyle/>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600" b="1" i="0" u="none" strike="noStrike" baseline="0" dirty="0">
                        <a:effectLst/>
                      </a:rPr>
                      <a:t>Mediterranean Dialogue</a:t>
                    </a:r>
                    <a:r>
                      <a:rPr lang="en-US" sz="1600" dirty="0"/>
                      <a:t> (MD) </a:t>
                    </a:r>
                  </a:p>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sz="1600" dirty="0"/>
                      <a:t>– </a:t>
                    </a:r>
                    <a:r>
                      <a:rPr lang="en-US" sz="1600" dirty="0" smtClean="0"/>
                      <a:t>296/6</a:t>
                    </a:r>
                    <a:endParaRPr lang="en-US" sz="1600" dirty="0"/>
                  </a:p>
                </c:rich>
              </c:tx>
              <c:numFmt formatCode="General"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3717148564695811"/>
                      <c:h val="9.7620320469289548E-2"/>
                    </c:manualLayout>
                  </c15:layout>
                </c:ext>
              </c:extLst>
            </c:dLbl>
            <c:dLbl>
              <c:idx val="3"/>
              <c:layout>
                <c:manualLayout>
                  <c:x val="1.9892308302634408E-2"/>
                  <c:y val="-0.12990220858488624"/>
                </c:manualLayout>
              </c:layout>
              <c:tx>
                <c:rich>
                  <a:bodyPr/>
                  <a:lstStyle/>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600" b="1" i="0" u="none" strike="noStrike" baseline="0" dirty="0">
                        <a:effectLst/>
                      </a:rPr>
                      <a:t>Istanbul Cooperation Initiative (ICI)</a:t>
                    </a:r>
                    <a:r>
                      <a:rPr lang="en-US" sz="1600" baseline="0" dirty="0"/>
                      <a:t> – 47</a:t>
                    </a:r>
                    <a:r>
                      <a:rPr lang="en-US" sz="1600" dirty="0"/>
                      <a:t>/4</a:t>
                    </a:r>
                  </a:p>
                </c:rich>
              </c:tx>
              <c:numFmt formatCode="General" sourceLinked="0"/>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4596537309938902"/>
                      <c:h val="5.3391895555083412E-2"/>
                    </c:manualLayout>
                  </c15:layout>
                </c:ext>
              </c:extLst>
            </c:dLbl>
            <c:dLbl>
              <c:idx val="4"/>
              <c:layout>
                <c:manualLayout>
                  <c:x val="-3.4952360485481057E-3"/>
                  <c:y val="-0.22694665587840082"/>
                </c:manualLayout>
              </c:layout>
              <c:tx>
                <c:rich>
                  <a:bodyPr anchor="ctr" anchorCtr="0"/>
                  <a:lstStyle/>
                  <a:p>
                    <a:pPr>
                      <a:defRPr lang="ro-RO" altLang="ro-RO" sz="16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sz="1600" dirty="0"/>
                      <a:t>Partners across the Globe (</a:t>
                    </a:r>
                    <a:r>
                      <a:rPr lang="en-US" sz="1600" dirty="0" err="1"/>
                      <a:t>PatG</a:t>
                    </a:r>
                    <a:r>
                      <a:rPr lang="en-US" sz="1600" dirty="0"/>
                      <a:t>)</a:t>
                    </a:r>
                    <a:r>
                      <a:rPr lang="en-US" sz="1600" baseline="0" dirty="0"/>
                      <a:t> </a:t>
                    </a:r>
                    <a:r>
                      <a:rPr lang="en-US" sz="1600" dirty="0"/>
                      <a:t>– </a:t>
                    </a:r>
                    <a:r>
                      <a:rPr lang="en-US" sz="1600" dirty="0" smtClean="0"/>
                      <a:t>114/5</a:t>
                    </a:r>
                    <a:endParaRPr lang="en-US" sz="1600" dirty="0"/>
                  </a:p>
                </c:rich>
              </c:tx>
              <c:numFmt formatCode="General" sourceLinked="0"/>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1411990522569166"/>
                      <c:h val="5.1594544219849436E-2"/>
                    </c:manualLayout>
                  </c15:layout>
                </c:ext>
              </c:extLst>
            </c:dLbl>
            <c:dLbl>
              <c:idx val="5"/>
              <c:layout>
                <c:manualLayout>
                  <c:x val="-7.5000000000000011E-2"/>
                  <c:y val="4.6296296296296545E-3"/>
                </c:manualLayout>
              </c:layout>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9-1004-4BBF-8457-DB904622363D}"/>
                </c:ext>
                <c:ext xmlns:c15="http://schemas.microsoft.com/office/drawing/2012/chart" uri="{CE6537A1-D6FC-4f65-9D91-7224C49458BB}"/>
              </c:extLst>
            </c:dLbl>
            <c:dLbl>
              <c:idx val="6"/>
              <c:layout>
                <c:manualLayout>
                  <c:x val="1.6666666666666701E-2"/>
                  <c:y val="2.3148148148148147E-2"/>
                </c:manualLayout>
              </c:layout>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A-1004-4BBF-8457-DB904622363D}"/>
                </c:ext>
                <c:ext xmlns:c15="http://schemas.microsoft.com/office/drawing/2012/chart" uri="{CE6537A1-D6FC-4f65-9D91-7224C49458BB}"/>
              </c:extLst>
            </c:dLbl>
            <c:numFmt formatCode="General" sourceLinked="0"/>
            <c:spPr>
              <a:noFill/>
              <a:ln>
                <a:noFill/>
              </a:ln>
              <a:effectLst/>
            </c:spPr>
            <c:txPr>
              <a:bodyPr/>
              <a:lstStyle/>
              <a:p>
                <a:pPr>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endParaRPr lang="en-US"/>
              </a:p>
            </c:txPr>
            <c:dLblPos val="outEnd"/>
            <c:showLegendKey val="0"/>
            <c:showVal val="1"/>
            <c:showCatName val="1"/>
            <c:showSerName val="0"/>
            <c:showPercent val="0"/>
            <c:showBubbleSize val="0"/>
            <c:separator> </c:separator>
            <c:showLeaderLines val="1"/>
            <c:extLst xmlns:c16r2="http://schemas.microsoft.com/office/drawing/2015/06/chart">
              <c:ext xmlns:c15="http://schemas.microsoft.com/office/drawing/2012/chart" uri="{CE6537A1-D6FC-4f65-9D91-7224C49458BB}"/>
            </c:extLst>
          </c:dLbls>
          <c:cat>
            <c:strRef>
              <c:f>Sheet1!$B$60:$B$64</c:f>
              <c:strCache>
                <c:ptCount val="5"/>
                <c:pt idx="0">
                  <c:v>State Membre NATO</c:v>
                </c:pt>
                <c:pt idx="1">
                  <c:v>Parteneriatul NATO</c:v>
                </c:pt>
                <c:pt idx="2">
                  <c:v>Dialogul Mediteranean</c:v>
                </c:pt>
                <c:pt idx="3">
                  <c:v>Inițiative de cooperarea de la Istanbul</c:v>
                </c:pt>
                <c:pt idx="4">
                  <c:v>Parteneri Globali</c:v>
                </c:pt>
              </c:strCache>
            </c:strRef>
          </c:cat>
          <c:val>
            <c:numRef>
              <c:f>Sheet1!$C$60:$C$64</c:f>
              <c:numCache>
                <c:formatCode>General</c:formatCode>
                <c:ptCount val="5"/>
                <c:pt idx="0">
                  <c:v>54</c:v>
                </c:pt>
                <c:pt idx="1">
                  <c:v>184</c:v>
                </c:pt>
                <c:pt idx="2">
                  <c:v>105</c:v>
                </c:pt>
                <c:pt idx="3">
                  <c:v>38</c:v>
                </c:pt>
                <c:pt idx="4">
                  <c:v>52</c:v>
                </c:pt>
              </c:numCache>
            </c:numRef>
          </c:val>
          <c:extLst xmlns:c16r2="http://schemas.microsoft.com/office/drawing/2015/06/chart">
            <c:ext xmlns:c16="http://schemas.microsoft.com/office/drawing/2014/chart" uri="{C3380CC4-5D6E-409C-BE32-E72D297353CC}">
              <c16:uniqueId val="{0000000B-1004-4BBF-8457-DB904622363D}"/>
            </c:ext>
          </c:extLst>
        </c:ser>
        <c:dLbls>
          <c:showLegendKey val="0"/>
          <c:showVal val="0"/>
          <c:showCatName val="1"/>
          <c:showSerName val="0"/>
          <c:showPercent val="0"/>
          <c:showBubbleSize val="0"/>
          <c:showLeaderLines val="1"/>
        </c:dLbls>
      </c:pie3DChart>
      <c:spPr>
        <a:noFill/>
        <a:ln w="25400">
          <a:noFill/>
        </a:ln>
      </c:spPr>
    </c:plotArea>
    <c:plotVisOnly val="1"/>
    <c:dispBlanksAs val="zero"/>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5" Type="http://schemas.openxmlformats.org/officeDocument/2006/relationships/image" Target="../media/image45.png"/><Relationship Id="rId4" Type="http://schemas.openxmlformats.org/officeDocument/2006/relationships/image" Target="../media/image44.png"/></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drawing1.xml><?xml version="1.0" encoding="utf-8"?>
<c:userShapes xmlns:c="http://schemas.openxmlformats.org/drawingml/2006/chart">
  <cdr:relSizeAnchor xmlns:cdr="http://schemas.openxmlformats.org/drawingml/2006/chartDrawing">
    <cdr:from>
      <cdr:x>0.70662</cdr:x>
      <cdr:y>0.22639</cdr:y>
    </cdr:from>
    <cdr:to>
      <cdr:x>0.76378</cdr:x>
      <cdr:y>0.28188</cdr:y>
    </cdr:to>
    <cdr:pic>
      <cdr:nvPicPr>
        <cdr:cNvPr id="2" name="Picture 1" descr="Fișier:Flag of France.svg">
          <a:extLst xmlns:a="http://schemas.openxmlformats.org/drawingml/2006/main">
            <a:ext uri="{FF2B5EF4-FFF2-40B4-BE49-F238E27FC236}">
              <a16:creationId xmlns:a16="http://schemas.microsoft.com/office/drawing/2014/main" xmlns="" id="{79A26E4E-E4A5-4C0D-927D-612CBBAF1C2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8210411" y="1545024"/>
          <a:ext cx="664159" cy="378700"/>
        </a:xfrm>
        <a:prstGeom xmlns:a="http://schemas.openxmlformats.org/drawingml/2006/main" prst="rect">
          <a:avLst/>
        </a:prstGeom>
        <a:noFill xmlns:a="http://schemas.openxmlformats.org/drawingml/2006/main"/>
        <a:ln xmlns:a="http://schemas.openxmlformats.org/drawingml/2006/main">
          <a:solidFill>
            <a:schemeClr val="tx1"/>
          </a:solidFill>
        </a:ln>
      </cdr:spPr>
    </cdr:pic>
  </cdr:relSizeAnchor>
  <cdr:relSizeAnchor xmlns:cdr="http://schemas.openxmlformats.org/drawingml/2006/chartDrawing">
    <cdr:from>
      <cdr:x>0.08638</cdr:x>
      <cdr:y>0.30879</cdr:y>
    </cdr:from>
    <cdr:to>
      <cdr:x>0.1431</cdr:x>
      <cdr:y>0.36428</cdr:y>
    </cdr:to>
    <cdr:pic>
      <cdr:nvPicPr>
        <cdr:cNvPr id="3" name="Picture 2" descr="Drapelul Afganistanului">
          <a:extLst xmlns:a="http://schemas.openxmlformats.org/drawingml/2006/main">
            <a:ext uri="{FF2B5EF4-FFF2-40B4-BE49-F238E27FC236}">
              <a16:creationId xmlns:a16="http://schemas.microsoft.com/office/drawing/2014/main" xmlns="" id="{F2B4C8FF-73EE-438E-8726-1D99D9CCB31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1026569" y="2137162"/>
          <a:ext cx="674086" cy="384052"/>
        </a:xfrm>
        <a:prstGeom xmlns:a="http://schemas.openxmlformats.org/drawingml/2006/main" prst="rect">
          <a:avLst/>
        </a:prstGeom>
        <a:noFill xmlns:a="http://schemas.openxmlformats.org/drawingml/2006/main"/>
        <a:ln xmlns:a="http://schemas.openxmlformats.org/drawingml/2006/main">
          <a:solidFill>
            <a:schemeClr val="tx1"/>
          </a:solidFill>
        </a:ln>
      </cdr:spPr>
    </cdr:pic>
  </cdr:relSizeAnchor>
  <cdr:relSizeAnchor xmlns:cdr="http://schemas.openxmlformats.org/drawingml/2006/chartDrawing">
    <cdr:from>
      <cdr:x>0.17222</cdr:x>
      <cdr:y>0.33444</cdr:y>
    </cdr:from>
    <cdr:to>
      <cdr:x>0.22949</cdr:x>
      <cdr:y>0.38993</cdr:y>
    </cdr:to>
    <cdr:pic>
      <cdr:nvPicPr>
        <cdr:cNvPr id="4" name="Picture 3" descr="https://upload.wikimedia.org/wikipedia/commons/thumb/f/f6/Flag_of_Iraq.svg/1024px-Flag_of_Iraq.svg.png">
          <a:extLst xmlns:a="http://schemas.openxmlformats.org/drawingml/2006/main">
            <a:ext uri="{FF2B5EF4-FFF2-40B4-BE49-F238E27FC236}">
              <a16:creationId xmlns:a16="http://schemas.microsoft.com/office/drawing/2014/main" xmlns="" id="{375A2946-F6C7-4630-A2C2-5DED2104B4C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2046727" y="2314678"/>
          <a:ext cx="680624" cy="384051"/>
        </a:xfrm>
        <a:prstGeom xmlns:a="http://schemas.openxmlformats.org/drawingml/2006/main" prst="rect">
          <a:avLst/>
        </a:prstGeom>
        <a:noFill xmlns:a="http://schemas.openxmlformats.org/drawingml/2006/main"/>
        <a:ln xmlns:a="http://schemas.openxmlformats.org/drawingml/2006/main">
          <a:solidFill>
            <a:schemeClr val="tx1"/>
          </a:solidFill>
        </a:ln>
      </cdr:spPr>
    </cdr:pic>
  </cdr:relSizeAnchor>
  <cdr:relSizeAnchor xmlns:cdr="http://schemas.openxmlformats.org/drawingml/2006/chartDrawing">
    <cdr:from>
      <cdr:x>0.17218</cdr:x>
      <cdr:y>0.26894</cdr:y>
    </cdr:from>
    <cdr:to>
      <cdr:x>0.22944</cdr:x>
      <cdr:y>0.32435</cdr:y>
    </cdr:to>
    <cdr:pic>
      <cdr:nvPicPr>
        <cdr:cNvPr id="6" name="Picture 5" descr="Drapelul Columbiei">
          <a:extLst xmlns:a="http://schemas.openxmlformats.org/drawingml/2006/main">
            <a:ext uri="{FF2B5EF4-FFF2-40B4-BE49-F238E27FC236}">
              <a16:creationId xmlns:a16="http://schemas.microsoft.com/office/drawing/2014/main" xmlns="" id="{38599A5F-DD37-4A5E-A567-A7A3602863E6}"/>
            </a:ext>
          </a:extLst>
        </cdr:cNvPr>
        <cdr:cNvPicPr/>
      </cdr:nvPicPr>
      <cdr:blipFill>
        <a:blip xmlns:a="http://schemas.openxmlformats.org/drawingml/2006/main" xmlns:r="http://schemas.openxmlformats.org/officeDocument/2006/relationships" r:embed="rId4"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2046267" y="1861361"/>
          <a:ext cx="680505" cy="383498"/>
        </a:xfrm>
        <a:prstGeom xmlns:a="http://schemas.openxmlformats.org/drawingml/2006/main" prst="rect">
          <a:avLst/>
        </a:prstGeom>
        <a:noFill xmlns:a="http://schemas.openxmlformats.org/drawingml/2006/main"/>
        <a:ln xmlns:a="http://schemas.openxmlformats.org/drawingml/2006/main">
          <a:solidFill>
            <a:schemeClr val="tx1"/>
          </a:solidFill>
        </a:ln>
      </cdr:spPr>
    </cdr:pic>
  </cdr:relSizeAnchor>
  <cdr:relSizeAnchor xmlns:cdr="http://schemas.openxmlformats.org/drawingml/2006/chartDrawing">
    <cdr:from>
      <cdr:x>0.14323</cdr:x>
      <cdr:y>0.30902</cdr:y>
    </cdr:from>
    <cdr:to>
      <cdr:x>0.17442</cdr:x>
      <cdr:y>0.36683</cdr:y>
    </cdr:to>
    <cdr:sp macro="" textlink="">
      <cdr:nvSpPr>
        <cdr:cNvPr id="7" name="Rectangle 6"/>
        <cdr:cNvSpPr/>
      </cdr:nvSpPr>
      <cdr:spPr>
        <a:xfrm xmlns:a="http://schemas.openxmlformats.org/drawingml/2006/main">
          <a:off x="1702214" y="2138784"/>
          <a:ext cx="370657" cy="400110"/>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xmlns:a="http://schemas.openxmlformats.org/drawingml/2006/main">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0.90256</cdr:x>
      <cdr:y>0.60488</cdr:y>
    </cdr:from>
    <cdr:to>
      <cdr:x>0.95971</cdr:x>
      <cdr:y>0.66037</cdr:y>
    </cdr:to>
    <cdr:pic>
      <cdr:nvPicPr>
        <cdr:cNvPr id="8" name="Picture 7" descr="Drapelul Maltei">
          <a:extLst xmlns:a="http://schemas.openxmlformats.org/drawingml/2006/main">
            <a:ext uri="{FF2B5EF4-FFF2-40B4-BE49-F238E27FC236}">
              <a16:creationId xmlns:a16="http://schemas.microsoft.com/office/drawing/2014/main" xmlns="" id="{DAB44EF8-1923-4C1C-885E-152A3F748EA9}"/>
            </a:ext>
          </a:extLst>
        </cdr:cNvPr>
        <cdr:cNvPicPr/>
      </cdr:nvPicPr>
      <cdr:blipFill>
        <a:blip xmlns:a="http://schemas.openxmlformats.org/drawingml/2006/main" xmlns:r="http://schemas.openxmlformats.org/officeDocument/2006/relationships" r:embed="rId5"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10487053" y="4128114"/>
          <a:ext cx="664043" cy="378700"/>
        </a:xfrm>
        <a:prstGeom xmlns:a="http://schemas.openxmlformats.org/drawingml/2006/main" prst="rect">
          <a:avLst/>
        </a:prstGeom>
        <a:noFill xmlns:a="http://schemas.openxmlformats.org/drawingml/2006/main"/>
        <a:ln xmlns:a="http://schemas.openxmlformats.org/drawingml/2006/main">
          <a:solidFill>
            <a:schemeClr val="tx1"/>
          </a:solidFill>
        </a:ln>
      </cdr:spPr>
    </cdr:pic>
  </cdr:relSizeAnchor>
  <cdr:relSizeAnchor xmlns:cdr="http://schemas.openxmlformats.org/drawingml/2006/chartDrawing">
    <cdr:from>
      <cdr:x>0.93981</cdr:x>
      <cdr:y>0.78436</cdr:y>
    </cdr:from>
    <cdr:to>
      <cdr:x>0.97744</cdr:x>
      <cdr:y>0.84217</cdr:y>
    </cdr:to>
    <cdr:sp macro="" textlink="">
      <cdr:nvSpPr>
        <cdr:cNvPr id="9" name="Rectangle 8"/>
        <cdr:cNvSpPr/>
      </cdr:nvSpPr>
      <cdr:spPr>
        <a:xfrm xmlns:a="http://schemas.openxmlformats.org/drawingml/2006/main">
          <a:off x="11169161" y="5428617"/>
          <a:ext cx="447212" cy="400110"/>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xmlns:a="http://schemas.openxmlformats.org/drawingml/2006/main">
          <a:r>
            <a:rPr lang="ro-RO" sz="2000" b="1" dirty="0">
              <a:latin typeface="Times New Roman" panose="02020603050405020304" pitchFamily="18" charset="0"/>
              <a:cs typeface="Times New Roman" panose="02020603050405020304" pitchFamily="18" charset="0"/>
            </a:rPr>
            <a:t>4</a:t>
          </a:r>
        </a:p>
      </cdr:txBody>
    </cdr:sp>
  </cdr:relSizeAnchor>
  <cdr:relSizeAnchor xmlns:cdr="http://schemas.openxmlformats.org/drawingml/2006/chartDrawing">
    <cdr:from>
      <cdr:x>0.86408</cdr:x>
      <cdr:y>0.22946</cdr:y>
    </cdr:from>
    <cdr:to>
      <cdr:x>0.90049</cdr:x>
      <cdr:y>0.28809</cdr:y>
    </cdr:to>
    <cdr:sp macro="" textlink="">
      <cdr:nvSpPr>
        <cdr:cNvPr id="12" name="Rectangle 11"/>
        <cdr:cNvSpPr/>
      </cdr:nvSpPr>
      <cdr:spPr>
        <a:xfrm xmlns:a="http://schemas.openxmlformats.org/drawingml/2006/main">
          <a:off x="10040029" y="1566011"/>
          <a:ext cx="423001" cy="400110"/>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xmlns:a="http://schemas.openxmlformats.org/drawingml/2006/main">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0.6951</cdr:x>
      <cdr:y>0.53475</cdr:y>
    </cdr:from>
    <cdr:to>
      <cdr:x>0.75336</cdr:x>
      <cdr:y>0.57077</cdr:y>
    </cdr:to>
    <cdr:cxnSp macro="">
      <cdr:nvCxnSpPr>
        <cdr:cNvPr id="10" name="Straight Connector 9"/>
        <cdr:cNvCxnSpPr/>
      </cdr:nvCxnSpPr>
      <cdr:spPr bwMode="auto">
        <a:xfrm xmlns:a="http://schemas.openxmlformats.org/drawingml/2006/main" flipV="1">
          <a:off x="8076538" y="3649483"/>
          <a:ext cx="676916" cy="245823"/>
        </a:xfrm>
        <a:prstGeom xmlns:a="http://schemas.openxmlformats.org/drawingml/2006/main" prst="line">
          <a:avLst/>
        </a:prstGeom>
        <a:gradFill xmlns:a="http://schemas.openxmlformats.org/drawingml/2006/main" rotWithShape="0">
          <a:gsLst>
            <a:gs pos="0">
              <a:schemeClr val="accent1"/>
            </a:gs>
            <a:gs pos="100000">
              <a:schemeClr val="bg1"/>
            </a:gs>
          </a:gsLst>
          <a:lin ang="0" scaled="1"/>
        </a:gradFill>
        <a:ln xmlns:a="http://schemas.openxmlformats.org/drawingml/2006/main" w="12700" cap="flat" cmpd="sng" algn="ctr">
          <a:solidFill>
            <a:schemeClr val="tx1"/>
          </a:solidFill>
          <a:prstDash val="solid"/>
          <a:round/>
          <a:headEnd type="none" w="med" len="med"/>
          <a:tailEnd type="none" w="med" len="med"/>
        </a:ln>
        <a:effectLst xmlns:a="http://schemas.openxmlformats.org/drawingml/2006/main"/>
      </cdr:spPr>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3388" cy="530244"/>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1203" name="Rectangle 3"/>
          <p:cNvSpPr>
            <a:spLocks noGrp="1" noChangeArrowheads="1"/>
          </p:cNvSpPr>
          <p:nvPr>
            <p:ph type="dt" sz="quarter" idx="1"/>
          </p:nvPr>
        </p:nvSpPr>
        <p:spPr bwMode="auto">
          <a:xfrm>
            <a:off x="3889375" y="0"/>
            <a:ext cx="2895600" cy="530244"/>
          </a:xfrm>
          <a:prstGeom prst="rect">
            <a:avLst/>
          </a:prstGeom>
          <a:noFill/>
          <a:ln w="9525">
            <a:noFill/>
            <a:miter lim="800000"/>
            <a:headEnd/>
            <a:tailEnd/>
          </a:ln>
          <a:effectLst/>
        </p:spPr>
        <p:txBody>
          <a:bodyPr vert="horz" wrap="square" lIns="91432" tIns="45716" rIns="91432" bIns="45716" numCol="1" anchor="t" anchorCtr="0" compatLnSpc="1">
            <a:prstTxWarp prst="textNoShape">
              <a:avLst/>
            </a:prstTxWarp>
          </a:bodyPr>
          <a:lstStyle>
            <a:lvl1pPr algn="r">
              <a:defRPr sz="1200">
                <a:latin typeface="Times New Roman" pitchFamily="18" charset="0"/>
              </a:defRPr>
            </a:lvl1pPr>
          </a:lstStyle>
          <a:p>
            <a:pPr>
              <a:defRPr/>
            </a:pPr>
            <a:fld id="{BB719880-0F5B-4D54-A32C-92C7F62D8FCE}" type="datetime1">
              <a:rPr lang="en-US"/>
              <a:pPr>
                <a:defRPr/>
              </a:pPr>
              <a:t>6/18/2026</a:t>
            </a:fld>
            <a:endParaRPr lang="en-US"/>
          </a:p>
        </p:txBody>
      </p:sp>
      <p:sp>
        <p:nvSpPr>
          <p:cNvPr id="51204" name="Rectangle 4"/>
          <p:cNvSpPr>
            <a:spLocks noGrp="1" noChangeArrowheads="1"/>
          </p:cNvSpPr>
          <p:nvPr>
            <p:ph type="ftr" sz="quarter" idx="2"/>
          </p:nvPr>
        </p:nvSpPr>
        <p:spPr bwMode="auto">
          <a:xfrm>
            <a:off x="0" y="9389733"/>
            <a:ext cx="2973388" cy="454495"/>
          </a:xfrm>
          <a:prstGeom prst="rect">
            <a:avLst/>
          </a:prstGeom>
          <a:noFill/>
          <a:ln w="9525">
            <a:noFill/>
            <a:miter lim="800000"/>
            <a:headEnd/>
            <a:tailEnd/>
          </a:ln>
          <a:effectLst/>
        </p:spPr>
        <p:txBody>
          <a:bodyPr vert="horz" wrap="square" lIns="91432" tIns="45716" rIns="91432" bIns="45716"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1205" name="Rectangle 5"/>
          <p:cNvSpPr>
            <a:spLocks noGrp="1" noChangeArrowheads="1"/>
          </p:cNvSpPr>
          <p:nvPr>
            <p:ph type="sldNum" sz="quarter" idx="3"/>
          </p:nvPr>
        </p:nvSpPr>
        <p:spPr bwMode="auto">
          <a:xfrm>
            <a:off x="3889375" y="9389733"/>
            <a:ext cx="2895600" cy="454495"/>
          </a:xfrm>
          <a:prstGeom prst="rect">
            <a:avLst/>
          </a:prstGeom>
          <a:noFill/>
          <a:ln w="9525">
            <a:noFill/>
            <a:miter lim="800000"/>
            <a:headEnd/>
            <a:tailEnd/>
          </a:ln>
          <a:effectLst/>
        </p:spPr>
        <p:txBody>
          <a:bodyPr vert="horz" wrap="square" lIns="91432" tIns="45716" rIns="91432" bIns="45716" numCol="1" anchor="b" anchorCtr="0" compatLnSpc="1">
            <a:prstTxWarp prst="textNoShape">
              <a:avLst/>
            </a:prstTxWarp>
          </a:bodyPr>
          <a:lstStyle>
            <a:lvl1pPr algn="r">
              <a:defRPr sz="1200">
                <a:latin typeface="Times New Roman" panose="02020603050405020304" pitchFamily="18" charset="0"/>
              </a:defRPr>
            </a:lvl1pPr>
          </a:lstStyle>
          <a:p>
            <a:fld id="{8A3305C7-ADCE-44C2-8594-B88DD996A7F2}" type="slidenum">
              <a:rPr lang="en-US" altLang="ro-RO"/>
              <a:pPr/>
              <a:t>‹#›</a:t>
            </a:fld>
            <a:endParaRPr lang="en-US" altLang="ro-RO"/>
          </a:p>
        </p:txBody>
      </p:sp>
    </p:spTree>
    <p:extLst>
      <p:ext uri="{BB962C8B-B14F-4D97-AF65-F5344CB8AC3E}">
        <p14:creationId xmlns:p14="http://schemas.microsoft.com/office/powerpoint/2010/main" val="313285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2369"/>
          </a:xfrm>
          <a:prstGeom prst="rect">
            <a:avLst/>
          </a:prstGeom>
          <a:noFill/>
          <a:ln w="9525">
            <a:noFill/>
            <a:miter lim="800000"/>
            <a:headEnd/>
            <a:tailEnd/>
          </a:ln>
          <a:effectLst/>
        </p:spPr>
        <p:txBody>
          <a:bodyPr vert="horz" wrap="square" lIns="91880" tIns="45940" rIns="91880" bIns="45940" numCol="1" anchor="t" anchorCtr="0" compatLnSpc="1">
            <a:prstTxWarp prst="textNoShape">
              <a:avLst/>
            </a:prstTxWarp>
          </a:bodyPr>
          <a:lstStyle>
            <a:lvl1pPr defTabSz="919163">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51275" y="0"/>
            <a:ext cx="2946400" cy="492369"/>
          </a:xfrm>
          <a:prstGeom prst="rect">
            <a:avLst/>
          </a:prstGeom>
          <a:noFill/>
          <a:ln w="9525">
            <a:noFill/>
            <a:miter lim="800000"/>
            <a:headEnd/>
            <a:tailEnd/>
          </a:ln>
          <a:effectLst/>
        </p:spPr>
        <p:txBody>
          <a:bodyPr vert="horz" wrap="square" lIns="91880" tIns="45940" rIns="91880" bIns="45940" numCol="1" anchor="t" anchorCtr="0" compatLnSpc="1">
            <a:prstTxWarp prst="textNoShape">
              <a:avLst/>
            </a:prstTxWarp>
          </a:bodyPr>
          <a:lstStyle>
            <a:lvl1pPr algn="r" defTabSz="919163">
              <a:defRPr sz="1200">
                <a:latin typeface="Times New Roman" pitchFamily="18" charset="0"/>
              </a:defRPr>
            </a:lvl1pPr>
          </a:lstStyle>
          <a:p>
            <a:pPr>
              <a:defRPr/>
            </a:pPr>
            <a:fld id="{7B269AD0-605D-4252-8F6E-5A6F5F31223D}" type="datetime1">
              <a:rPr lang="en-US"/>
              <a:pPr>
                <a:defRPr/>
              </a:pPr>
              <a:t>6/18/2026</a:t>
            </a:fld>
            <a:endParaRPr lang="en-US"/>
          </a:p>
        </p:txBody>
      </p:sp>
      <p:sp>
        <p:nvSpPr>
          <p:cNvPr id="228356" name="Rectangle 4"/>
          <p:cNvSpPr>
            <a:spLocks noGrp="1" noRot="1" noChangeAspect="1" noChangeArrowheads="1" noTextEdit="1"/>
          </p:cNvSpPr>
          <p:nvPr>
            <p:ph type="sldImg" idx="2"/>
          </p:nvPr>
        </p:nvSpPr>
        <p:spPr bwMode="auto">
          <a:xfrm>
            <a:off x="107950" y="738188"/>
            <a:ext cx="6583363" cy="3703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06463" y="4686977"/>
            <a:ext cx="4984750" cy="4442370"/>
          </a:xfrm>
          <a:prstGeom prst="rect">
            <a:avLst/>
          </a:prstGeom>
          <a:noFill/>
          <a:ln w="9525">
            <a:noFill/>
            <a:miter lim="800000"/>
            <a:headEnd/>
            <a:tailEnd/>
          </a:ln>
          <a:effectLst/>
        </p:spPr>
        <p:txBody>
          <a:bodyPr vert="horz" wrap="square" lIns="91880" tIns="45940" rIns="91880" bIns="45940"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p>
        </p:txBody>
      </p:sp>
      <p:sp>
        <p:nvSpPr>
          <p:cNvPr id="5126" name="Rectangle 6"/>
          <p:cNvSpPr>
            <a:spLocks noGrp="1" noChangeArrowheads="1"/>
          </p:cNvSpPr>
          <p:nvPr>
            <p:ph type="ftr" sz="quarter" idx="4"/>
          </p:nvPr>
        </p:nvSpPr>
        <p:spPr bwMode="auto">
          <a:xfrm>
            <a:off x="0" y="9375531"/>
            <a:ext cx="2946400" cy="492369"/>
          </a:xfrm>
          <a:prstGeom prst="rect">
            <a:avLst/>
          </a:prstGeom>
          <a:noFill/>
          <a:ln w="9525">
            <a:noFill/>
            <a:miter lim="800000"/>
            <a:headEnd/>
            <a:tailEnd/>
          </a:ln>
          <a:effectLst/>
        </p:spPr>
        <p:txBody>
          <a:bodyPr vert="horz" wrap="square" lIns="91880" tIns="45940" rIns="91880" bIns="45940" numCol="1" anchor="b" anchorCtr="0" compatLnSpc="1">
            <a:prstTxWarp prst="textNoShape">
              <a:avLst/>
            </a:prstTxWarp>
          </a:bodyPr>
          <a:lstStyle>
            <a:lvl1pPr defTabSz="919163">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51275" y="9375531"/>
            <a:ext cx="2946400" cy="492369"/>
          </a:xfrm>
          <a:prstGeom prst="rect">
            <a:avLst/>
          </a:prstGeom>
          <a:noFill/>
          <a:ln w="9525">
            <a:noFill/>
            <a:miter lim="800000"/>
            <a:headEnd/>
            <a:tailEnd/>
          </a:ln>
          <a:effectLst/>
        </p:spPr>
        <p:txBody>
          <a:bodyPr vert="horz" wrap="square" lIns="91880" tIns="45940" rIns="91880" bIns="45940" numCol="1" anchor="b" anchorCtr="0" compatLnSpc="1">
            <a:prstTxWarp prst="textNoShape">
              <a:avLst/>
            </a:prstTxWarp>
          </a:bodyPr>
          <a:lstStyle>
            <a:lvl1pPr algn="r" defTabSz="919163">
              <a:defRPr sz="1200">
                <a:latin typeface="Times New Roman" panose="02020603050405020304" pitchFamily="18" charset="0"/>
              </a:defRPr>
            </a:lvl1pPr>
          </a:lstStyle>
          <a:p>
            <a:fld id="{83E774C5-6763-4B6A-93E2-8D330C37B309}" type="slidenum">
              <a:rPr lang="en-US" altLang="ro-RO"/>
              <a:pPr/>
              <a:t>‹#›</a:t>
            </a:fld>
            <a:endParaRPr lang="en-US" altLang="ro-RO"/>
          </a:p>
        </p:txBody>
      </p:sp>
    </p:spTree>
    <p:extLst>
      <p:ext uri="{BB962C8B-B14F-4D97-AF65-F5344CB8AC3E}">
        <p14:creationId xmlns:p14="http://schemas.microsoft.com/office/powerpoint/2010/main" val="18826286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xfrm>
            <a:off x="144463" y="765175"/>
            <a:ext cx="6508750" cy="3660775"/>
          </a:xfrm>
          <a:ln/>
        </p:spPr>
      </p:sp>
      <p:sp>
        <p:nvSpPr>
          <p:cNvPr id="229379" name="Rectangle 3"/>
          <p:cNvSpPr>
            <a:spLocks noGrp="1" noChangeArrowheads="1"/>
          </p:cNvSpPr>
          <p:nvPr>
            <p:ph type="body" idx="1"/>
          </p:nvPr>
        </p:nvSpPr>
        <p:spPr>
          <a:xfrm>
            <a:off x="917576" y="4655414"/>
            <a:ext cx="4957763" cy="4502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o-RO" sz="1400" dirty="0">
                <a:latin typeface="Arial" panose="020B0604020202020204" pitchFamily="34" charset="0"/>
              </a:rPr>
              <a:t>Allow me to briefly present you the Regional Center of Defense Resources Management and the activity of our personnel.</a:t>
            </a:r>
          </a:p>
          <a:p>
            <a:endParaRPr lang="en-US" altLang="ro-RO" sz="1400" dirty="0">
              <a:latin typeface="Arial" panose="020B0604020202020204" pitchFamily="34" charset="0"/>
            </a:endParaRPr>
          </a:p>
          <a:p>
            <a:endParaRPr lang="en-US" altLang="ro-RO" sz="1400" dirty="0">
              <a:latin typeface="Arial" panose="020B0604020202020204" pitchFamily="34" charset="0"/>
            </a:endParaRPr>
          </a:p>
        </p:txBody>
      </p:sp>
    </p:spTree>
    <p:extLst>
      <p:ext uri="{BB962C8B-B14F-4D97-AF65-F5344CB8AC3E}">
        <p14:creationId xmlns:p14="http://schemas.microsoft.com/office/powerpoint/2010/main" val="2246089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stituent imagine diapozitiv 1"/>
          <p:cNvSpPr>
            <a:spLocks noGrp="1" noRot="1" noChangeAspect="1" noTextEdit="1"/>
          </p:cNvSpPr>
          <p:nvPr>
            <p:ph type="sldImg"/>
          </p:nvPr>
        </p:nvSpPr>
        <p:spPr>
          <a:xfrm>
            <a:off x="107950" y="738188"/>
            <a:ext cx="6583363" cy="3703637"/>
          </a:xfrm>
          <a:ln/>
        </p:spPr>
      </p:sp>
      <p:sp>
        <p:nvSpPr>
          <p:cNvPr id="54275" name="Substituent note 2"/>
          <p:cNvSpPr>
            <a:spLocks noGrp="1"/>
          </p:cNvSpPr>
          <p:nvPr>
            <p:ph type="body" idx="1"/>
          </p:nvPr>
        </p:nvSpPr>
        <p:spPr>
          <a:noFill/>
          <a:ln/>
        </p:spPr>
        <p:txBody>
          <a:bodyPr/>
          <a:lstStyle/>
          <a:p>
            <a:endParaRPr lang="ro-RO" altLang="ro-RO" dirty="0"/>
          </a:p>
        </p:txBody>
      </p:sp>
      <p:sp>
        <p:nvSpPr>
          <p:cNvPr id="54276" name="Substituent număr diapozitiv 3"/>
          <p:cNvSpPr>
            <a:spLocks noGrp="1"/>
          </p:cNvSpPr>
          <p:nvPr>
            <p:ph type="sldNum" sz="quarter" idx="5"/>
          </p:nvPr>
        </p:nvSpPr>
        <p:spPr>
          <a:noFill/>
        </p:spPr>
        <p:txBody>
          <a:bodyPr/>
          <a:lstStyle/>
          <a:p>
            <a:fld id="{1C72D630-D73D-4CE6-829A-11E85EA47F51}" type="slidenum">
              <a:rPr lang="en-US" altLang="ro-RO" smtClean="0">
                <a:solidFill>
                  <a:srgbClr val="000000"/>
                </a:solidFill>
              </a:rPr>
              <a:pPr/>
              <a:t>35</a:t>
            </a:fld>
            <a:endParaRPr lang="en-US" altLang="ro-RO">
              <a:solidFill>
                <a:srgbClr val="000000"/>
              </a:solidFill>
            </a:endParaRPr>
          </a:p>
        </p:txBody>
      </p:sp>
    </p:spTree>
    <p:extLst>
      <p:ext uri="{BB962C8B-B14F-4D97-AF65-F5344CB8AC3E}">
        <p14:creationId xmlns:p14="http://schemas.microsoft.com/office/powerpoint/2010/main" val="2467212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37</a:t>
            </a:fld>
            <a:endParaRPr lang="en-US" altLang="ro-RO"/>
          </a:p>
        </p:txBody>
      </p:sp>
    </p:spTree>
    <p:extLst>
      <p:ext uri="{BB962C8B-B14F-4D97-AF65-F5344CB8AC3E}">
        <p14:creationId xmlns:p14="http://schemas.microsoft.com/office/powerpoint/2010/main" val="1328359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xfrm>
            <a:off x="125413" y="769938"/>
            <a:ext cx="6546850" cy="3683000"/>
          </a:xfrm>
          <a:ln/>
        </p:spPr>
      </p:sp>
      <p:sp>
        <p:nvSpPr>
          <p:cNvPr id="238595" name="Rectangle 3"/>
          <p:cNvSpPr>
            <a:spLocks noGrp="1" noChangeArrowheads="1"/>
          </p:cNvSpPr>
          <p:nvPr>
            <p:ph type="body" idx="1"/>
          </p:nvPr>
        </p:nvSpPr>
        <p:spPr>
          <a:xfrm>
            <a:off x="917575" y="4683125"/>
            <a:ext cx="4957763" cy="4529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o-RO" sz="1400">
                <a:latin typeface="Arial" panose="020B0604020202020204" pitchFamily="34" charset="0"/>
              </a:rPr>
              <a:t>This slide presents the international relationships of our Center.</a:t>
            </a:r>
          </a:p>
          <a:p>
            <a:r>
              <a:rPr lang="en-US" altLang="ro-RO" sz="1400">
                <a:latin typeface="Arial" panose="020B0604020202020204" pitchFamily="34" charset="0"/>
              </a:rPr>
              <a:t>Until now, more than 60 delegations have visited our Center. These delegations represented most of the European and North American countries. Starting with this year we established relations with some countries from Asia. The representatives from the National Defense College from India visited our Center, and the College of Defense Management also from India proposed us mutual presentations, faculty exchanges and sessions and faculty-student interaction. Also we established relations with Georgia and Azerbaijan.</a:t>
            </a:r>
          </a:p>
          <a:p>
            <a:endParaRPr lang="ro-RO" altLang="ro-RO"/>
          </a:p>
        </p:txBody>
      </p:sp>
    </p:spTree>
    <p:extLst>
      <p:ext uri="{BB962C8B-B14F-4D97-AF65-F5344CB8AC3E}">
        <p14:creationId xmlns:p14="http://schemas.microsoft.com/office/powerpoint/2010/main" val="1082954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206375" y="733425"/>
            <a:ext cx="6543675" cy="3681413"/>
          </a:xfrm>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a:t>DRESMARA a dezvoltat permanent relaţiile de cooperare cu instituţii similare de învăţământ din ţară şi străinătate, cele prezentate pe slide fiind cele cu care DRESMARA cooperează cel mai mult.</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42F7031-58F4-455B-B667-2CF9F5E4AB6E}" type="slidenum">
              <a:rPr kumimoji="0" lang="en-US" altLang="ro-RO" smtClean="0"/>
              <a:pPr>
                <a:spcBef>
                  <a:spcPct val="0"/>
                </a:spcBef>
              </a:pPr>
              <a:t>40</a:t>
            </a:fld>
            <a:endParaRPr kumimoji="0" lang="en-US" altLang="ro-RO"/>
          </a:p>
        </p:txBody>
      </p:sp>
    </p:spTree>
    <p:extLst>
      <p:ext uri="{BB962C8B-B14F-4D97-AF65-F5344CB8AC3E}">
        <p14:creationId xmlns:p14="http://schemas.microsoft.com/office/powerpoint/2010/main" val="1265274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206375" y="733425"/>
            <a:ext cx="6543675" cy="3681413"/>
          </a:xfrm>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a:t>DRESMARA a dezvoltat permanent relaţiile de cooperare cu instituţii similare de învăţământ din ţară şi străinătate, cele prezentate pe slide fiind cele cu care DRESMARA cooperează cel mai mult.</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42F7031-58F4-455B-B667-2CF9F5E4AB6E}" type="slidenum">
              <a:rPr kumimoji="0" lang="en-US" altLang="ro-RO" smtClean="0"/>
              <a:pPr>
                <a:spcBef>
                  <a:spcPct val="0"/>
                </a:spcBef>
              </a:pPr>
              <a:t>41</a:t>
            </a:fld>
            <a:endParaRPr kumimoji="0" lang="en-US" altLang="ro-RO"/>
          </a:p>
        </p:txBody>
      </p:sp>
    </p:spTree>
    <p:extLst>
      <p:ext uri="{BB962C8B-B14F-4D97-AF65-F5344CB8AC3E}">
        <p14:creationId xmlns:p14="http://schemas.microsoft.com/office/powerpoint/2010/main" val="226665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a:xfrm>
            <a:off x="107950" y="738188"/>
            <a:ext cx="6583363" cy="3703637"/>
          </a:xfrm>
          <a:ln/>
        </p:spPr>
      </p:sp>
      <p:sp>
        <p:nvSpPr>
          <p:cNvPr id="239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239620" name="Slide Number Placeholder 3"/>
          <p:cNvSpPr txBox="1">
            <a:spLocks noGrp="1"/>
          </p:cNvSpPr>
          <p:nvPr/>
        </p:nvSpPr>
        <p:spPr bwMode="auto">
          <a:xfrm>
            <a:off x="3851275" y="9378687"/>
            <a:ext cx="2946400" cy="49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1" tIns="45941" rIns="91881" bIns="45941" anchor="b"/>
          <a:lstStyle>
            <a:lvl1pPr defTabSz="903288">
              <a:defRPr>
                <a:solidFill>
                  <a:schemeClr val="tx1"/>
                </a:solidFill>
                <a:latin typeface="Verdana" panose="020B0604030504040204" pitchFamily="34" charset="0"/>
              </a:defRPr>
            </a:lvl1pPr>
            <a:lvl2pPr marL="742950" indent="-285750" defTabSz="903288">
              <a:defRPr>
                <a:solidFill>
                  <a:schemeClr val="tx1"/>
                </a:solidFill>
                <a:latin typeface="Verdana" panose="020B0604030504040204" pitchFamily="34" charset="0"/>
              </a:defRPr>
            </a:lvl2pPr>
            <a:lvl3pPr marL="1143000" indent="-228600" defTabSz="903288">
              <a:defRPr>
                <a:solidFill>
                  <a:schemeClr val="tx1"/>
                </a:solidFill>
                <a:latin typeface="Verdana" panose="020B0604030504040204" pitchFamily="34" charset="0"/>
              </a:defRPr>
            </a:lvl3pPr>
            <a:lvl4pPr marL="1600200" indent="-228600" defTabSz="903288">
              <a:defRPr>
                <a:solidFill>
                  <a:schemeClr val="tx1"/>
                </a:solidFill>
                <a:latin typeface="Verdana" panose="020B0604030504040204" pitchFamily="34" charset="0"/>
              </a:defRPr>
            </a:lvl4pPr>
            <a:lvl5pPr marL="2057400" indent="-228600" defTabSz="903288">
              <a:defRPr>
                <a:solidFill>
                  <a:schemeClr val="tx1"/>
                </a:solidFill>
                <a:latin typeface="Verdana" panose="020B0604030504040204" pitchFamily="34" charset="0"/>
              </a:defRPr>
            </a:lvl5pPr>
            <a:lvl6pPr marL="2514600" indent="-228600" defTabSz="903288" eaLnBrk="0" fontAlgn="base" hangingPunct="0">
              <a:spcBef>
                <a:spcPct val="0"/>
              </a:spcBef>
              <a:spcAft>
                <a:spcPct val="0"/>
              </a:spcAft>
              <a:defRPr>
                <a:solidFill>
                  <a:schemeClr val="tx1"/>
                </a:solidFill>
                <a:latin typeface="Verdana" panose="020B0604030504040204" pitchFamily="34" charset="0"/>
              </a:defRPr>
            </a:lvl6pPr>
            <a:lvl7pPr marL="2971800" indent="-228600" defTabSz="903288" eaLnBrk="0" fontAlgn="base" hangingPunct="0">
              <a:spcBef>
                <a:spcPct val="0"/>
              </a:spcBef>
              <a:spcAft>
                <a:spcPct val="0"/>
              </a:spcAft>
              <a:defRPr>
                <a:solidFill>
                  <a:schemeClr val="tx1"/>
                </a:solidFill>
                <a:latin typeface="Verdana" panose="020B0604030504040204" pitchFamily="34" charset="0"/>
              </a:defRPr>
            </a:lvl7pPr>
            <a:lvl8pPr marL="3429000" indent="-228600" defTabSz="903288" eaLnBrk="0" fontAlgn="base" hangingPunct="0">
              <a:spcBef>
                <a:spcPct val="0"/>
              </a:spcBef>
              <a:spcAft>
                <a:spcPct val="0"/>
              </a:spcAft>
              <a:defRPr>
                <a:solidFill>
                  <a:schemeClr val="tx1"/>
                </a:solidFill>
                <a:latin typeface="Verdana" panose="020B0604030504040204" pitchFamily="34" charset="0"/>
              </a:defRPr>
            </a:lvl8pPr>
            <a:lvl9pPr marL="3886200" indent="-228600" defTabSz="903288" eaLnBrk="0" fontAlgn="base" hangingPunct="0">
              <a:spcBef>
                <a:spcPct val="0"/>
              </a:spcBef>
              <a:spcAft>
                <a:spcPct val="0"/>
              </a:spcAft>
              <a:defRPr>
                <a:solidFill>
                  <a:schemeClr val="tx1"/>
                </a:solidFill>
                <a:latin typeface="Verdana" panose="020B0604030504040204" pitchFamily="34" charset="0"/>
              </a:defRPr>
            </a:lvl9pPr>
          </a:lstStyle>
          <a:p>
            <a:pPr algn="r"/>
            <a:fld id="{5F20446E-9AD3-413D-BEC5-1EC26E97FAE6}" type="slidenum">
              <a:rPr lang="en-US" altLang="ro-RO" sz="1200">
                <a:solidFill>
                  <a:srgbClr val="000000"/>
                </a:solidFill>
                <a:latin typeface="Times New Roman" panose="02020603050405020304" pitchFamily="18" charset="0"/>
                <a:cs typeface="Arial" panose="020B0604020202020204" pitchFamily="34" charset="0"/>
              </a:rPr>
              <a:pPr algn="r"/>
              <a:t>50</a:t>
            </a:fld>
            <a:endParaRPr lang="en-US" altLang="ro-RO" sz="120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1128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xfrm>
            <a:off x="107950" y="738188"/>
            <a:ext cx="6583363" cy="3703637"/>
          </a:xfrm>
          <a:ln/>
        </p:spPr>
      </p:sp>
      <p:sp>
        <p:nvSpPr>
          <p:cNvPr id="230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4024993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xfrm>
            <a:off x="107950" y="738188"/>
            <a:ext cx="6583363" cy="3703637"/>
          </a:xfrm>
          <a:ln/>
        </p:spPr>
      </p:sp>
      <p:sp>
        <p:nvSpPr>
          <p:cNvPr id="2314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709571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xfrm>
            <a:off x="107950" y="738188"/>
            <a:ext cx="6583363" cy="3703637"/>
          </a:xfrm>
          <a:ln/>
        </p:spPr>
      </p:sp>
      <p:sp>
        <p:nvSpPr>
          <p:cNvPr id="232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279250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xfrm>
            <a:off x="107950" y="738188"/>
            <a:ext cx="6583363" cy="3703637"/>
          </a:xfrm>
          <a:ln/>
        </p:spPr>
      </p:sp>
      <p:sp>
        <p:nvSpPr>
          <p:cNvPr id="2334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686218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spect="1" noChangeArrowheads="1" noTextEdit="1"/>
          </p:cNvSpPr>
          <p:nvPr>
            <p:ph type="sldImg"/>
          </p:nvPr>
        </p:nvSpPr>
        <p:spPr>
          <a:xfrm>
            <a:off x="107950" y="738188"/>
            <a:ext cx="6583363" cy="3703637"/>
          </a:xfrm>
          <a:ln/>
        </p:spPr>
      </p:sp>
      <p:sp>
        <p:nvSpPr>
          <p:cNvPr id="2344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2388973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07950" y="738188"/>
            <a:ext cx="6583363" cy="3703637"/>
          </a:xfrm>
          <a:ln/>
        </p:spPr>
      </p:sp>
      <p:sp>
        <p:nvSpPr>
          <p:cNvPr id="52227" name="Rectangle 3"/>
          <p:cNvSpPr>
            <a:spLocks noGrp="1" noChangeArrowheads="1"/>
          </p:cNvSpPr>
          <p:nvPr>
            <p:ph type="body" idx="1"/>
          </p:nvPr>
        </p:nvSpPr>
        <p:spPr>
          <a:noFill/>
          <a:ln/>
        </p:spPr>
        <p:txBody>
          <a:bodyPr/>
          <a:lstStyle/>
          <a:p>
            <a:endParaRPr lang="ro-RO" altLang="ro-RO"/>
          </a:p>
        </p:txBody>
      </p:sp>
    </p:spTree>
    <p:extLst>
      <p:ext uri="{BB962C8B-B14F-4D97-AF65-F5344CB8AC3E}">
        <p14:creationId xmlns:p14="http://schemas.microsoft.com/office/powerpoint/2010/main" val="28697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107950" y="738188"/>
            <a:ext cx="6583363" cy="3703637"/>
          </a:xfrm>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30C61AC-67B4-41C1-92F0-B388BD2DE7D4}" type="slidenum">
              <a:rPr kumimoji="0" lang="en-US" altLang="ro-RO" smtClean="0"/>
              <a:pPr>
                <a:spcBef>
                  <a:spcPct val="0"/>
                </a:spcBef>
              </a:pPr>
              <a:t>11</a:t>
            </a:fld>
            <a:endParaRPr kumimoji="0" lang="en-US" altLang="ro-RO"/>
          </a:p>
        </p:txBody>
      </p:sp>
    </p:spTree>
    <p:extLst>
      <p:ext uri="{BB962C8B-B14F-4D97-AF65-F5344CB8AC3E}">
        <p14:creationId xmlns:p14="http://schemas.microsoft.com/office/powerpoint/2010/main" val="4109852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07950" y="738188"/>
            <a:ext cx="6583363" cy="3703637"/>
          </a:xfrm>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0FDE2D9-9F20-4158-9086-AB45598A4821}" type="slidenum">
              <a:rPr kumimoji="0" lang="en-US" altLang="ro-RO"/>
              <a:pPr>
                <a:spcBef>
                  <a:spcPct val="0"/>
                </a:spcBef>
              </a:pPr>
              <a:t>15</a:t>
            </a:fld>
            <a:endParaRPr kumimoji="0" lang="en-US" altLang="ro-RO"/>
          </a:p>
        </p:txBody>
      </p:sp>
    </p:spTree>
    <p:extLst>
      <p:ext uri="{BB962C8B-B14F-4D97-AF65-F5344CB8AC3E}">
        <p14:creationId xmlns:p14="http://schemas.microsoft.com/office/powerpoint/2010/main" val="3120610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4729BF60-56DC-46F0-9C0F-B9A37781CEFF}"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90F03FD6-08AE-40B5-A5B8-1073F69BBC1F}" type="slidenum">
              <a:rPr lang="en-US" altLang="ro-RO"/>
              <a:pPr/>
              <a:t>‹#›</a:t>
            </a:fld>
            <a:endParaRPr lang="en-US" altLang="ro-RO"/>
          </a:p>
        </p:txBody>
      </p:sp>
    </p:spTree>
    <p:extLst>
      <p:ext uri="{BB962C8B-B14F-4D97-AF65-F5344CB8AC3E}">
        <p14:creationId xmlns:p14="http://schemas.microsoft.com/office/powerpoint/2010/main" val="1819725924"/>
      </p:ext>
    </p:extLst>
  </p:cSld>
  <p:clrMapOvr>
    <a:masterClrMapping/>
  </p:clrMapOvr>
  <p:transition advClick="0" advTm="10000">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002137C2-2BE8-489C-8662-4E230B3B1F4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E6BE2944-0C6E-4D9B-972E-D319557406EF}" type="slidenum">
              <a:rPr lang="en-US" altLang="ro-RO"/>
              <a:pPr/>
              <a:t>‹#›</a:t>
            </a:fld>
            <a:endParaRPr lang="en-US" altLang="ro-RO"/>
          </a:p>
        </p:txBody>
      </p:sp>
    </p:spTree>
    <p:extLst>
      <p:ext uri="{BB962C8B-B14F-4D97-AF65-F5344CB8AC3E}">
        <p14:creationId xmlns:p14="http://schemas.microsoft.com/office/powerpoint/2010/main" val="1881402628"/>
      </p:ext>
    </p:extLst>
  </p:cSld>
  <p:clrMapOvr>
    <a:masterClrMapping/>
  </p:clrMapOvr>
  <p:transition advClick="0" advTm="10000">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251468D-5361-4BC6-AEE3-8333CE58CD37}"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B04A9848-6DE3-4A8B-AC7F-09197F919CAA}" type="slidenum">
              <a:rPr lang="en-US" altLang="ro-RO"/>
              <a:pPr/>
              <a:t>‹#›</a:t>
            </a:fld>
            <a:endParaRPr lang="en-US" altLang="ro-RO"/>
          </a:p>
        </p:txBody>
      </p:sp>
    </p:spTree>
    <p:extLst>
      <p:ext uri="{BB962C8B-B14F-4D97-AF65-F5344CB8AC3E}">
        <p14:creationId xmlns:p14="http://schemas.microsoft.com/office/powerpoint/2010/main" val="682941701"/>
      </p:ext>
    </p:extLst>
  </p:cSld>
  <p:clrMapOvr>
    <a:masterClrMapping/>
  </p:clrMapOvr>
  <p:transition advClick="0" advTm="10000">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444FA29D-2071-49B9-A377-0528B961F427}"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A0C4ACD9-8F9A-4942-BDC3-9136C0C30F56}" type="slidenum">
              <a:rPr lang="en-US" altLang="ro-RO"/>
              <a:pPr/>
              <a:t>‹#›</a:t>
            </a:fld>
            <a:endParaRPr lang="en-US" altLang="ro-RO"/>
          </a:p>
        </p:txBody>
      </p:sp>
    </p:spTree>
    <p:extLst>
      <p:ext uri="{BB962C8B-B14F-4D97-AF65-F5344CB8AC3E}">
        <p14:creationId xmlns:p14="http://schemas.microsoft.com/office/powerpoint/2010/main" val="4218267450"/>
      </p:ext>
    </p:extLst>
  </p:cSld>
  <p:clrMapOvr>
    <a:masterClrMapping/>
  </p:clrMapOvr>
  <p:transition advClick="0" advTm="10000">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A9F0D50-5479-48D6-9C7A-30D2E727F324}"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AF8A39F7-EA4F-424D-BE0C-0BC91F213727}" type="slidenum">
              <a:rPr lang="en-US" altLang="ro-RO"/>
              <a:pPr/>
              <a:t>‹#›</a:t>
            </a:fld>
            <a:endParaRPr lang="en-US" altLang="ro-RO"/>
          </a:p>
        </p:txBody>
      </p:sp>
    </p:spTree>
    <p:extLst>
      <p:ext uri="{BB962C8B-B14F-4D97-AF65-F5344CB8AC3E}">
        <p14:creationId xmlns:p14="http://schemas.microsoft.com/office/powerpoint/2010/main" val="504797494"/>
      </p:ext>
    </p:extLst>
  </p:cSld>
  <p:clrMapOvr>
    <a:masterClrMapping/>
  </p:clrMapOvr>
  <p:transition advClick="0" advTm="10000">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271A3AC-5B0C-4E0A-BAB1-EEBCBEDEB3F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ECD000A-343B-4FD7-8D73-5CD0573785B8}" type="slidenum">
              <a:rPr lang="en-US" altLang="ro-RO"/>
              <a:pPr/>
              <a:t>‹#›</a:t>
            </a:fld>
            <a:endParaRPr lang="en-US" altLang="ro-RO"/>
          </a:p>
        </p:txBody>
      </p:sp>
    </p:spTree>
    <p:extLst>
      <p:ext uri="{BB962C8B-B14F-4D97-AF65-F5344CB8AC3E}">
        <p14:creationId xmlns:p14="http://schemas.microsoft.com/office/powerpoint/2010/main" val="2941458604"/>
      </p:ext>
    </p:extLst>
  </p:cSld>
  <p:clrMapOvr>
    <a:masterClrMapping/>
  </p:clrMapOvr>
  <p:transition advClick="0" advTm="10000">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DE70DA8-340E-4905-B0A5-DDC8BE1DF484}"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3AD9A26B-0DE6-4FDF-8B44-807D9C33762E}" type="slidenum">
              <a:rPr lang="en-US" altLang="ro-RO"/>
              <a:pPr/>
              <a:t>‹#›</a:t>
            </a:fld>
            <a:endParaRPr lang="en-US" altLang="ro-RO"/>
          </a:p>
        </p:txBody>
      </p:sp>
    </p:spTree>
    <p:extLst>
      <p:ext uri="{BB962C8B-B14F-4D97-AF65-F5344CB8AC3E}">
        <p14:creationId xmlns:p14="http://schemas.microsoft.com/office/powerpoint/2010/main" val="2147467632"/>
      </p:ext>
    </p:extLst>
  </p:cSld>
  <p:clrMapOvr>
    <a:masterClrMapping/>
  </p:clrMapOvr>
  <p:transition advClick="0" advTm="10000">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2118305F-6219-42B4-9007-6B2622752ACF}"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4763504A-17D8-452B-8DE9-9A9F8DECF36E}" type="slidenum">
              <a:rPr lang="en-US" altLang="ro-RO"/>
              <a:pPr/>
              <a:t>‹#›</a:t>
            </a:fld>
            <a:endParaRPr lang="en-US" altLang="ro-RO"/>
          </a:p>
        </p:txBody>
      </p:sp>
    </p:spTree>
    <p:extLst>
      <p:ext uri="{BB962C8B-B14F-4D97-AF65-F5344CB8AC3E}">
        <p14:creationId xmlns:p14="http://schemas.microsoft.com/office/powerpoint/2010/main" val="1016068681"/>
      </p:ext>
    </p:extLst>
  </p:cSld>
  <p:clrMapOvr>
    <a:masterClrMapping/>
  </p:clrMapOvr>
  <p:transition advClick="0" advTm="10000">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5CDCAA51-EEE5-4C40-BEA6-AD4679900B3D}"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D850529-FC12-4687-B07A-034AED524E14}" type="slidenum">
              <a:rPr lang="en-US" altLang="ro-RO"/>
              <a:pPr/>
              <a:t>‹#›</a:t>
            </a:fld>
            <a:endParaRPr lang="en-US" altLang="ro-RO"/>
          </a:p>
        </p:txBody>
      </p:sp>
    </p:spTree>
    <p:extLst>
      <p:ext uri="{BB962C8B-B14F-4D97-AF65-F5344CB8AC3E}">
        <p14:creationId xmlns:p14="http://schemas.microsoft.com/office/powerpoint/2010/main" val="2115580972"/>
      </p:ext>
    </p:extLst>
  </p:cSld>
  <p:clrMapOvr>
    <a:masterClrMapping/>
  </p:clrMapOvr>
  <p:transition advClick="0" advTm="10000">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FB9D436-BEB7-43F0-88A5-7A0E69D6041B}"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818F007-D834-432C-AF5E-C2B1B97FFE03}" type="slidenum">
              <a:rPr lang="en-US" altLang="ro-RO"/>
              <a:pPr/>
              <a:t>‹#›</a:t>
            </a:fld>
            <a:endParaRPr lang="en-US" altLang="ro-RO"/>
          </a:p>
        </p:txBody>
      </p:sp>
    </p:spTree>
    <p:extLst>
      <p:ext uri="{BB962C8B-B14F-4D97-AF65-F5344CB8AC3E}">
        <p14:creationId xmlns:p14="http://schemas.microsoft.com/office/powerpoint/2010/main" val="243331964"/>
      </p:ext>
    </p:extLst>
  </p:cSld>
  <p:clrMapOvr>
    <a:masterClrMapping/>
  </p:clrMapOvr>
  <p:transition advClick="0" advTm="10000">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7652736C-5DBA-4348-AB26-00D13C5A08DE}"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BA36835-4E2E-4BAD-A75C-1D28289494F1}" type="slidenum">
              <a:rPr lang="en-US" altLang="ro-RO"/>
              <a:pPr/>
              <a:t>‹#›</a:t>
            </a:fld>
            <a:endParaRPr lang="en-US" altLang="ro-RO"/>
          </a:p>
        </p:txBody>
      </p:sp>
    </p:spTree>
    <p:extLst>
      <p:ext uri="{BB962C8B-B14F-4D97-AF65-F5344CB8AC3E}">
        <p14:creationId xmlns:p14="http://schemas.microsoft.com/office/powerpoint/2010/main" val="2209446442"/>
      </p:ext>
    </p:extLst>
  </p:cSld>
  <p:clrMapOvr>
    <a:masterClrMapping/>
  </p:clrMapOvr>
  <p:transition advClick="0" advTm="10000">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B10E0EDE-A508-4ADF-AA81-405C8589A6E6}"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D82F9FC-BB1E-436C-AC9F-D73DD24C147D}" type="slidenum">
              <a:rPr lang="en-US" altLang="ro-RO"/>
              <a:pPr/>
              <a:t>‹#›</a:t>
            </a:fld>
            <a:endParaRPr lang="en-US" altLang="ro-RO"/>
          </a:p>
        </p:txBody>
      </p:sp>
    </p:spTree>
    <p:extLst>
      <p:ext uri="{BB962C8B-B14F-4D97-AF65-F5344CB8AC3E}">
        <p14:creationId xmlns:p14="http://schemas.microsoft.com/office/powerpoint/2010/main" val="3288122238"/>
      </p:ext>
    </p:extLst>
  </p:cSld>
  <p:clrMapOvr>
    <a:masterClrMapping/>
  </p:clrMapOvr>
  <p:transition advClick="0" advTm="10000">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E377875F-AE5C-4CA2-87BB-9752EEF307E0}"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E4F58B5-AE4E-4DD1-AA37-AC81C7F28691}" type="slidenum">
              <a:rPr lang="en-US" altLang="ro-RO"/>
              <a:pPr/>
              <a:t>‹#›</a:t>
            </a:fld>
            <a:endParaRPr lang="en-US" altLang="ro-RO"/>
          </a:p>
        </p:txBody>
      </p:sp>
    </p:spTree>
    <p:extLst>
      <p:ext uri="{BB962C8B-B14F-4D97-AF65-F5344CB8AC3E}">
        <p14:creationId xmlns:p14="http://schemas.microsoft.com/office/powerpoint/2010/main" val="3012293505"/>
      </p:ext>
    </p:extLst>
  </p:cSld>
  <p:clrMapOvr>
    <a:masterClrMapping/>
  </p:clrMapOvr>
  <p:transition advClick="0" advTm="10000">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448F3036-041A-47C2-8B0C-16478A524695}"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FBEE840-336B-441A-A18C-00857A641924}" type="slidenum">
              <a:rPr lang="en-US" altLang="ro-RO"/>
              <a:pPr/>
              <a:t>‹#›</a:t>
            </a:fld>
            <a:endParaRPr lang="en-US" altLang="ro-RO"/>
          </a:p>
        </p:txBody>
      </p:sp>
    </p:spTree>
    <p:extLst>
      <p:ext uri="{BB962C8B-B14F-4D97-AF65-F5344CB8AC3E}">
        <p14:creationId xmlns:p14="http://schemas.microsoft.com/office/powerpoint/2010/main" val="1406953493"/>
      </p:ext>
    </p:extLst>
  </p:cSld>
  <p:clrMapOvr>
    <a:masterClrMapping/>
  </p:clrMapOvr>
  <p:transition advClick="0" advTm="10000">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066DC3E1-BF70-474C-B242-277FF987EAE4}" type="datetime1">
              <a:rPr lang="en-US"/>
              <a:pPr>
                <a:defRPr/>
              </a:pPr>
              <a:t>6/18/2026</a:t>
            </a:fld>
            <a:endParaRPr lang="en-US"/>
          </a:p>
        </p:txBody>
      </p:sp>
      <p:sp>
        <p:nvSpPr>
          <p:cNvPr id="3"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90F2B8C-EB79-40AC-A610-E0A902D031A4}" type="slidenum">
              <a:rPr lang="en-US" altLang="ro-RO"/>
              <a:pPr/>
              <a:t>‹#›</a:t>
            </a:fld>
            <a:endParaRPr lang="en-US" altLang="ro-RO"/>
          </a:p>
        </p:txBody>
      </p:sp>
    </p:spTree>
    <p:extLst>
      <p:ext uri="{BB962C8B-B14F-4D97-AF65-F5344CB8AC3E}">
        <p14:creationId xmlns:p14="http://schemas.microsoft.com/office/powerpoint/2010/main" val="1288852912"/>
      </p:ext>
    </p:extLst>
  </p:cSld>
  <p:clrMapOvr>
    <a:masterClrMapping/>
  </p:clrMapOvr>
  <p:transition advClick="0" advTm="10000">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27178E2-F765-4978-88AF-7A09206E2B66}"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5BB580AC-92C2-4F9D-8250-4F725BCCDBFB}" type="slidenum">
              <a:rPr lang="en-US" altLang="ro-RO"/>
              <a:pPr/>
              <a:t>‹#›</a:t>
            </a:fld>
            <a:endParaRPr lang="en-US" altLang="ro-RO"/>
          </a:p>
        </p:txBody>
      </p:sp>
    </p:spTree>
    <p:extLst>
      <p:ext uri="{BB962C8B-B14F-4D97-AF65-F5344CB8AC3E}">
        <p14:creationId xmlns:p14="http://schemas.microsoft.com/office/powerpoint/2010/main" val="2701866935"/>
      </p:ext>
    </p:extLst>
  </p:cSld>
  <p:clrMapOvr>
    <a:masterClrMapping/>
  </p:clrMapOvr>
  <p:transition advClick="0" advTm="10000">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AA48B03-1DF7-4A6B-92DA-97DE2B297EA5}"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A4B180A-C32B-4615-A1A4-013CC75F313F}" type="slidenum">
              <a:rPr lang="en-US" altLang="ro-RO"/>
              <a:pPr/>
              <a:t>‹#›</a:t>
            </a:fld>
            <a:endParaRPr lang="en-US" altLang="ro-RO"/>
          </a:p>
        </p:txBody>
      </p:sp>
    </p:spTree>
    <p:extLst>
      <p:ext uri="{BB962C8B-B14F-4D97-AF65-F5344CB8AC3E}">
        <p14:creationId xmlns:p14="http://schemas.microsoft.com/office/powerpoint/2010/main" val="1329353097"/>
      </p:ext>
    </p:extLst>
  </p:cSld>
  <p:clrMapOvr>
    <a:masterClrMapping/>
  </p:clrMapOvr>
  <p:transition advClick="0" advTm="10000">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DE35F6B-DF4B-4228-A853-6C8D2ED5A0B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58EE99C-DD66-4840-BB33-4704667F39DD}" type="slidenum">
              <a:rPr lang="en-US" altLang="ro-RO"/>
              <a:pPr/>
              <a:t>‹#›</a:t>
            </a:fld>
            <a:endParaRPr lang="en-US" altLang="ro-RO"/>
          </a:p>
        </p:txBody>
      </p:sp>
    </p:spTree>
    <p:extLst>
      <p:ext uri="{BB962C8B-B14F-4D97-AF65-F5344CB8AC3E}">
        <p14:creationId xmlns:p14="http://schemas.microsoft.com/office/powerpoint/2010/main" val="4035490476"/>
      </p:ext>
    </p:extLst>
  </p:cSld>
  <p:clrMapOvr>
    <a:masterClrMapping/>
  </p:clrMapOvr>
  <p:transition advClick="0" advTm="10000">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6ABE850-675F-41FA-A135-8061E9AEE7ED}"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D0F6A5F-05D7-496D-9BE8-A4BDECE95994}" type="slidenum">
              <a:rPr lang="en-US" altLang="ro-RO"/>
              <a:pPr/>
              <a:t>‹#›</a:t>
            </a:fld>
            <a:endParaRPr lang="en-US" altLang="ro-RO"/>
          </a:p>
        </p:txBody>
      </p:sp>
    </p:spTree>
    <p:extLst>
      <p:ext uri="{BB962C8B-B14F-4D97-AF65-F5344CB8AC3E}">
        <p14:creationId xmlns:p14="http://schemas.microsoft.com/office/powerpoint/2010/main" val="344086532"/>
      </p:ext>
    </p:extLst>
  </p:cSld>
  <p:clrMapOvr>
    <a:masterClrMapping/>
  </p:clrMapOvr>
  <p:transition advClick="0" advTm="10000">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07D99450-5525-4649-982D-D6EF095FBC81}"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F7F6A8D-E1F1-412E-88DC-16B928DCA5CC}" type="slidenum">
              <a:rPr lang="en-US" altLang="ro-RO"/>
              <a:pPr/>
              <a:t>‹#›</a:t>
            </a:fld>
            <a:endParaRPr lang="en-US" altLang="ro-RO"/>
          </a:p>
        </p:txBody>
      </p:sp>
    </p:spTree>
    <p:extLst>
      <p:ext uri="{BB962C8B-B14F-4D97-AF65-F5344CB8AC3E}">
        <p14:creationId xmlns:p14="http://schemas.microsoft.com/office/powerpoint/2010/main" val="3596388443"/>
      </p:ext>
    </p:extLst>
  </p:cSld>
  <p:clrMapOvr>
    <a:masterClrMapping/>
  </p:clrMapOvr>
  <p:transition advClick="0" advTm="10000">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1FC45B66-71E8-4879-8556-80AAA4BC527B}"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D6DE4820-2D76-461C-96BD-E1C0CF7B7FF7}" type="slidenum">
              <a:rPr lang="en-US" altLang="ro-RO"/>
              <a:pPr/>
              <a:t>‹#›</a:t>
            </a:fld>
            <a:endParaRPr lang="en-US" altLang="ro-RO"/>
          </a:p>
        </p:txBody>
      </p:sp>
    </p:spTree>
    <p:extLst>
      <p:ext uri="{BB962C8B-B14F-4D97-AF65-F5344CB8AC3E}">
        <p14:creationId xmlns:p14="http://schemas.microsoft.com/office/powerpoint/2010/main" val="2557012839"/>
      </p:ext>
    </p:extLst>
  </p:cSld>
  <p:clrMapOvr>
    <a:masterClrMapping/>
  </p:clrMapOvr>
  <p:transition advClick="0" advTm="10000">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3E3682A-EC75-4E11-B096-754A6DF1589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3ECC0303-E866-4F44-AAD8-F3A268A71306}" type="slidenum">
              <a:rPr lang="en-US" altLang="ro-RO"/>
              <a:pPr/>
              <a:t>‹#›</a:t>
            </a:fld>
            <a:endParaRPr lang="en-US" altLang="ro-RO"/>
          </a:p>
        </p:txBody>
      </p:sp>
    </p:spTree>
    <p:extLst>
      <p:ext uri="{BB962C8B-B14F-4D97-AF65-F5344CB8AC3E}">
        <p14:creationId xmlns:p14="http://schemas.microsoft.com/office/powerpoint/2010/main" val="815569210"/>
      </p:ext>
    </p:extLst>
  </p:cSld>
  <p:clrMapOvr>
    <a:masterClrMapping/>
  </p:clrMapOvr>
  <p:transition advClick="0" advTm="10000">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F3B51907-BF63-46AD-9B7E-E319A8E9ACE1}"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306B742-212E-4D60-AEF3-B50BAEFB2CBE}" type="slidenum">
              <a:rPr lang="en-US" altLang="ro-RO"/>
              <a:pPr/>
              <a:t>‹#›</a:t>
            </a:fld>
            <a:endParaRPr lang="en-US" altLang="ro-RO"/>
          </a:p>
        </p:txBody>
      </p:sp>
    </p:spTree>
    <p:extLst>
      <p:ext uri="{BB962C8B-B14F-4D97-AF65-F5344CB8AC3E}">
        <p14:creationId xmlns:p14="http://schemas.microsoft.com/office/powerpoint/2010/main" val="4151799893"/>
      </p:ext>
    </p:extLst>
  </p:cSld>
  <p:clrMapOvr>
    <a:masterClrMapping/>
  </p:clrMapOvr>
  <p:transition advClick="0" advTm="10000">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B8EA371-2F39-4622-8EF9-82F7DF66610F}"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192ABBF5-803F-45BD-85B5-9FABBEA67142}" type="slidenum">
              <a:rPr lang="en-US" altLang="ro-RO"/>
              <a:pPr/>
              <a:t>‹#›</a:t>
            </a:fld>
            <a:endParaRPr lang="en-US" altLang="ro-RO"/>
          </a:p>
        </p:txBody>
      </p:sp>
    </p:spTree>
    <p:extLst>
      <p:ext uri="{BB962C8B-B14F-4D97-AF65-F5344CB8AC3E}">
        <p14:creationId xmlns:p14="http://schemas.microsoft.com/office/powerpoint/2010/main" val="1016235537"/>
      </p:ext>
    </p:extLst>
  </p:cSld>
  <p:clrMapOvr>
    <a:masterClrMapping/>
  </p:clrMapOvr>
  <p:transition advClick="0" advTm="10000">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FD7A2F39-5955-4CE2-B219-513B2DC39118}"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039A4C5E-C420-467A-B01C-5E41981F7E1B}" type="slidenum">
              <a:rPr lang="en-US" altLang="ro-RO"/>
              <a:pPr/>
              <a:t>‹#›</a:t>
            </a:fld>
            <a:endParaRPr lang="en-US" altLang="ro-RO"/>
          </a:p>
        </p:txBody>
      </p:sp>
    </p:spTree>
    <p:extLst>
      <p:ext uri="{BB962C8B-B14F-4D97-AF65-F5344CB8AC3E}">
        <p14:creationId xmlns:p14="http://schemas.microsoft.com/office/powerpoint/2010/main" val="2218547731"/>
      </p:ext>
    </p:extLst>
  </p:cSld>
  <p:clrMapOvr>
    <a:masterClrMapping/>
  </p:clrMapOvr>
  <p:transition advClick="0" advTm="10000">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F82A2C60-9B79-423C-BBD0-FD0A7F3816E9}"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CAE52D2-D8E6-4B13-B5F6-43721FA11899}" type="slidenum">
              <a:rPr lang="en-US" altLang="ro-RO"/>
              <a:pPr/>
              <a:t>‹#›</a:t>
            </a:fld>
            <a:endParaRPr lang="en-US" altLang="ro-RO"/>
          </a:p>
        </p:txBody>
      </p:sp>
    </p:spTree>
    <p:extLst>
      <p:ext uri="{BB962C8B-B14F-4D97-AF65-F5344CB8AC3E}">
        <p14:creationId xmlns:p14="http://schemas.microsoft.com/office/powerpoint/2010/main" val="1538940082"/>
      </p:ext>
    </p:extLst>
  </p:cSld>
  <p:clrMapOvr>
    <a:masterClrMapping/>
  </p:clrMapOvr>
  <p:transition advClick="0" advTm="10000">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59CBD643-19DC-476A-81B9-E4867B2C2DC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774C01C-C6F5-4941-BB51-768E4AE568E6}" type="slidenum">
              <a:rPr lang="en-US" altLang="ro-RO"/>
              <a:pPr/>
              <a:t>‹#›</a:t>
            </a:fld>
            <a:endParaRPr lang="en-US" altLang="ro-RO"/>
          </a:p>
        </p:txBody>
      </p:sp>
    </p:spTree>
    <p:extLst>
      <p:ext uri="{BB962C8B-B14F-4D97-AF65-F5344CB8AC3E}">
        <p14:creationId xmlns:p14="http://schemas.microsoft.com/office/powerpoint/2010/main" val="936518637"/>
      </p:ext>
    </p:extLst>
  </p:cSld>
  <p:clrMapOvr>
    <a:masterClrMapping/>
  </p:clrMapOvr>
  <p:transition advClick="0" advTm="10000">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ABC6362-C449-49AE-B322-ECA1A00968C5}"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6D807D7-41EB-4277-A795-E6EBFEDE8C94}" type="slidenum">
              <a:rPr lang="en-US" altLang="ro-RO"/>
              <a:pPr/>
              <a:t>‹#›</a:t>
            </a:fld>
            <a:endParaRPr lang="en-US" altLang="ro-RO"/>
          </a:p>
        </p:txBody>
      </p:sp>
    </p:spTree>
    <p:extLst>
      <p:ext uri="{BB962C8B-B14F-4D97-AF65-F5344CB8AC3E}">
        <p14:creationId xmlns:p14="http://schemas.microsoft.com/office/powerpoint/2010/main" val="2873907169"/>
      </p:ext>
    </p:extLst>
  </p:cSld>
  <p:clrMapOvr>
    <a:masterClrMapping/>
  </p:clrMapOvr>
  <p:transition advClick="0" advTm="10000">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BFF9D9FA-FA6B-4D8D-97A2-D6A43DA38549}"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7208C0A-F566-459E-8CAD-824E436DB804}" type="slidenum">
              <a:rPr lang="en-US" altLang="ro-RO"/>
              <a:pPr/>
              <a:t>‹#›</a:t>
            </a:fld>
            <a:endParaRPr lang="en-US" altLang="ro-RO"/>
          </a:p>
        </p:txBody>
      </p:sp>
    </p:spTree>
    <p:extLst>
      <p:ext uri="{BB962C8B-B14F-4D97-AF65-F5344CB8AC3E}">
        <p14:creationId xmlns:p14="http://schemas.microsoft.com/office/powerpoint/2010/main" val="1381976653"/>
      </p:ext>
    </p:extLst>
  </p:cSld>
  <p:clrMapOvr>
    <a:masterClrMapping/>
  </p:clrMapOvr>
  <p:transition advClick="0" advTm="10000">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1579C9E6-4985-4014-933B-63756E048880}"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59BA6EF-43CF-4EFD-A5E1-954A3A9FA8EC}" type="slidenum">
              <a:rPr lang="en-US" altLang="ro-RO"/>
              <a:pPr/>
              <a:t>‹#›</a:t>
            </a:fld>
            <a:endParaRPr lang="en-US" altLang="ro-RO"/>
          </a:p>
        </p:txBody>
      </p:sp>
    </p:spTree>
    <p:extLst>
      <p:ext uri="{BB962C8B-B14F-4D97-AF65-F5344CB8AC3E}">
        <p14:creationId xmlns:p14="http://schemas.microsoft.com/office/powerpoint/2010/main" val="3432582790"/>
      </p:ext>
    </p:extLst>
  </p:cSld>
  <p:clrMapOvr>
    <a:masterClrMapping/>
  </p:clrMapOvr>
  <p:transition advClick="0" advTm="10000">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xfrm>
            <a:off x="1" y="6532564"/>
            <a:ext cx="1631951" cy="280987"/>
          </a:xfrm>
        </p:spPr>
        <p:txBody>
          <a:bodyPr/>
          <a:lstStyle>
            <a:lvl1pPr>
              <a:defRPr>
                <a:latin typeface="Verdana" panose="020B0604030504040204" pitchFamily="34" charset="0"/>
              </a:defRPr>
            </a:lvl1pPr>
          </a:lstStyle>
          <a:p>
            <a:pPr>
              <a:defRPr/>
            </a:pPr>
            <a:fld id="{A42C7807-9D03-4230-9251-E4AFB10E381A}" type="datetime1">
              <a:rPr lang="en-US"/>
              <a:pPr>
                <a:defRPr/>
              </a:pPr>
              <a:t>6/18/2026</a:t>
            </a:fld>
            <a:endParaRPr lang="en-US" dirty="0"/>
          </a:p>
        </p:txBody>
      </p:sp>
      <p:sp>
        <p:nvSpPr>
          <p:cNvPr id="3"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9DACAB0-D953-46F8-AC6C-44430B6A35F5}" type="slidenum">
              <a:rPr lang="en-US" altLang="ro-RO"/>
              <a:pPr/>
              <a:t>‹#›</a:t>
            </a:fld>
            <a:endParaRPr lang="en-US" altLang="ro-RO"/>
          </a:p>
        </p:txBody>
      </p:sp>
    </p:spTree>
    <p:extLst>
      <p:ext uri="{BB962C8B-B14F-4D97-AF65-F5344CB8AC3E}">
        <p14:creationId xmlns:p14="http://schemas.microsoft.com/office/powerpoint/2010/main" val="1764615267"/>
      </p:ext>
    </p:extLst>
  </p:cSld>
  <p:clrMapOvr>
    <a:masterClrMapping/>
  </p:clrMapOvr>
  <p:transition advClick="0" advTm="10000">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C51652D9-1491-45A8-9D1B-647A29DBB6A6}"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922A710-398B-4205-B72F-EBE43476B016}" type="slidenum">
              <a:rPr lang="en-US" altLang="ro-RO"/>
              <a:pPr/>
              <a:t>‹#›</a:t>
            </a:fld>
            <a:endParaRPr lang="en-US" altLang="ro-RO"/>
          </a:p>
        </p:txBody>
      </p:sp>
    </p:spTree>
    <p:extLst>
      <p:ext uri="{BB962C8B-B14F-4D97-AF65-F5344CB8AC3E}">
        <p14:creationId xmlns:p14="http://schemas.microsoft.com/office/powerpoint/2010/main" val="1804606451"/>
      </p:ext>
    </p:extLst>
  </p:cSld>
  <p:clrMapOvr>
    <a:masterClrMapping/>
  </p:clrMapOvr>
  <p:transition advClick="0" advTm="10000">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ED062D5B-CAA7-4218-B079-68BF7DB7E21B}"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7C01BCE-25DC-4C25-921E-C192FF0A37D3}" type="slidenum">
              <a:rPr lang="en-US" altLang="ro-RO"/>
              <a:pPr/>
              <a:t>‹#›</a:t>
            </a:fld>
            <a:endParaRPr lang="en-US" altLang="ro-RO"/>
          </a:p>
        </p:txBody>
      </p:sp>
    </p:spTree>
    <p:extLst>
      <p:ext uri="{BB962C8B-B14F-4D97-AF65-F5344CB8AC3E}">
        <p14:creationId xmlns:p14="http://schemas.microsoft.com/office/powerpoint/2010/main" val="1739394232"/>
      </p:ext>
    </p:extLst>
  </p:cSld>
  <p:clrMapOvr>
    <a:masterClrMapping/>
  </p:clrMapOvr>
  <p:transition advClick="0" advTm="10000">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E764505-9F0A-4D79-9FFF-17F57164C105}"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5154D2D8-17AC-4624-9C40-1A4CAC75928C}" type="slidenum">
              <a:rPr lang="en-US" altLang="ro-RO"/>
              <a:pPr/>
              <a:t>‹#›</a:t>
            </a:fld>
            <a:endParaRPr lang="en-US" altLang="ro-RO"/>
          </a:p>
        </p:txBody>
      </p:sp>
    </p:spTree>
    <p:extLst>
      <p:ext uri="{BB962C8B-B14F-4D97-AF65-F5344CB8AC3E}">
        <p14:creationId xmlns:p14="http://schemas.microsoft.com/office/powerpoint/2010/main" val="1537262702"/>
      </p:ext>
    </p:extLst>
  </p:cSld>
  <p:clrMapOvr>
    <a:masterClrMapping/>
  </p:clrMapOvr>
  <p:transition advClick="0" advTm="10000">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037CF54-5BBA-4041-AFFA-DF47550729C7}"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0AFFA6E-C77B-4BE7-95A5-EEF01FAD1B97}" type="slidenum">
              <a:rPr lang="en-US" altLang="ro-RO"/>
              <a:pPr/>
              <a:t>‹#›</a:t>
            </a:fld>
            <a:endParaRPr lang="en-US" altLang="ro-RO"/>
          </a:p>
        </p:txBody>
      </p:sp>
    </p:spTree>
    <p:extLst>
      <p:ext uri="{BB962C8B-B14F-4D97-AF65-F5344CB8AC3E}">
        <p14:creationId xmlns:p14="http://schemas.microsoft.com/office/powerpoint/2010/main" val="2221729605"/>
      </p:ext>
    </p:extLst>
  </p:cSld>
  <p:clrMapOvr>
    <a:masterClrMapping/>
  </p:clrMapOvr>
  <p:transition advClick="0" advTm="10000">
    <p:wipe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ABC5F03-C2D9-4BC2-AD15-51CF7748780A}"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3FF8E8A6-6E6C-495F-B9FB-46142DACF7B3}" type="slidenum">
              <a:rPr lang="en-US" altLang="ro-RO"/>
              <a:pPr/>
              <a:t>‹#›</a:t>
            </a:fld>
            <a:endParaRPr lang="en-US" altLang="ro-RO"/>
          </a:p>
        </p:txBody>
      </p:sp>
    </p:spTree>
    <p:extLst>
      <p:ext uri="{BB962C8B-B14F-4D97-AF65-F5344CB8AC3E}">
        <p14:creationId xmlns:p14="http://schemas.microsoft.com/office/powerpoint/2010/main" val="2824964599"/>
      </p:ext>
    </p:extLst>
  </p:cSld>
  <p:clrMapOvr>
    <a:masterClrMapping/>
  </p:clrMapOvr>
  <p:transition advClick="0" advTm="10000">
    <p:wipe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C4F65F4-6694-4A92-A30F-ED0CE255CD9B}"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1980F17-3211-4A22-8F68-EADA89071CD9}" type="slidenum">
              <a:rPr lang="en-US" altLang="ro-RO"/>
              <a:pPr/>
              <a:t>‹#›</a:t>
            </a:fld>
            <a:endParaRPr lang="en-US" altLang="ro-RO"/>
          </a:p>
        </p:txBody>
      </p:sp>
    </p:spTree>
    <p:extLst>
      <p:ext uri="{BB962C8B-B14F-4D97-AF65-F5344CB8AC3E}">
        <p14:creationId xmlns:p14="http://schemas.microsoft.com/office/powerpoint/2010/main" val="2073464463"/>
      </p:ext>
    </p:extLst>
  </p:cSld>
  <p:clrMapOvr>
    <a:masterClrMapping/>
  </p:clrMapOvr>
  <p:transition advClick="0" advTm="10000">
    <p:wipe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86AFDDDF-DAE5-485A-A248-68B5FF376051}"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1943959-9B23-4EF9-AC2D-F6CA6FD94AAC}" type="slidenum">
              <a:rPr lang="en-US" altLang="ro-RO"/>
              <a:pPr/>
              <a:t>‹#›</a:t>
            </a:fld>
            <a:endParaRPr lang="en-US" altLang="ro-RO"/>
          </a:p>
        </p:txBody>
      </p:sp>
    </p:spTree>
    <p:extLst>
      <p:ext uri="{BB962C8B-B14F-4D97-AF65-F5344CB8AC3E}">
        <p14:creationId xmlns:p14="http://schemas.microsoft.com/office/powerpoint/2010/main" val="2406938349"/>
      </p:ext>
    </p:extLst>
  </p:cSld>
  <p:clrMapOvr>
    <a:masterClrMapping/>
  </p:clrMapOvr>
  <p:transition advClick="0" advTm="10000">
    <p:wipe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530D648B-17DE-4800-AFC3-379A6CD72047}"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1908B34B-127B-468C-AAAF-17C399919153}" type="slidenum">
              <a:rPr lang="en-US" altLang="ro-RO"/>
              <a:pPr/>
              <a:t>‹#›</a:t>
            </a:fld>
            <a:endParaRPr lang="en-US" altLang="ro-RO"/>
          </a:p>
        </p:txBody>
      </p:sp>
    </p:spTree>
    <p:extLst>
      <p:ext uri="{BB962C8B-B14F-4D97-AF65-F5344CB8AC3E}">
        <p14:creationId xmlns:p14="http://schemas.microsoft.com/office/powerpoint/2010/main" val="4239511436"/>
      </p:ext>
    </p:extLst>
  </p:cSld>
  <p:clrMapOvr>
    <a:masterClrMapping/>
  </p:clrMapOvr>
  <p:transition advClick="0" advTm="10000">
    <p:wipe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E6D12D5C-36B8-481C-850D-450A23D0AC03}"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54D431C-735F-46AA-9C43-EA9F8F7248E7}" type="slidenum">
              <a:rPr lang="en-US" altLang="ro-RO"/>
              <a:pPr/>
              <a:t>‹#›</a:t>
            </a:fld>
            <a:endParaRPr lang="en-US" altLang="ro-RO"/>
          </a:p>
        </p:txBody>
      </p:sp>
    </p:spTree>
    <p:extLst>
      <p:ext uri="{BB962C8B-B14F-4D97-AF65-F5344CB8AC3E}">
        <p14:creationId xmlns:p14="http://schemas.microsoft.com/office/powerpoint/2010/main" val="3484101058"/>
      </p:ext>
    </p:extLst>
  </p:cSld>
  <p:clrMapOvr>
    <a:masterClrMapping/>
  </p:clrMapOvr>
  <p:transition advClick="0" advTm="10000">
    <p:wipe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971934E6-12F0-4C68-945D-6DD02B753CD3}"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F34B4E54-9DEF-4FE6-871A-6DF8E9BA8B96}" type="slidenum">
              <a:rPr lang="en-US" altLang="ro-RO"/>
              <a:pPr/>
              <a:t>‹#›</a:t>
            </a:fld>
            <a:endParaRPr lang="en-US" altLang="ro-RO"/>
          </a:p>
        </p:txBody>
      </p:sp>
    </p:spTree>
    <p:extLst>
      <p:ext uri="{BB962C8B-B14F-4D97-AF65-F5344CB8AC3E}">
        <p14:creationId xmlns:p14="http://schemas.microsoft.com/office/powerpoint/2010/main" val="2436243585"/>
      </p:ext>
    </p:extLst>
  </p:cSld>
  <p:clrMapOvr>
    <a:masterClrMapping/>
  </p:clrMapOvr>
  <p:transition advClick="0" advTm="10000">
    <p:wipe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97B057E-B27A-47FD-9A05-CD7840F9EF4E}"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E7592055-620C-4E87-9603-14B897B6D5CD}" type="slidenum">
              <a:rPr lang="en-US" altLang="ro-RO"/>
              <a:pPr/>
              <a:t>‹#›</a:t>
            </a:fld>
            <a:endParaRPr lang="en-US" altLang="ro-RO"/>
          </a:p>
        </p:txBody>
      </p:sp>
    </p:spTree>
    <p:extLst>
      <p:ext uri="{BB962C8B-B14F-4D97-AF65-F5344CB8AC3E}">
        <p14:creationId xmlns:p14="http://schemas.microsoft.com/office/powerpoint/2010/main" val="3297937788"/>
      </p:ext>
    </p:extLst>
  </p:cSld>
  <p:clrMapOvr>
    <a:masterClrMapping/>
  </p:clrMapOvr>
  <p:transition advClick="0" advTm="10000">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495F100D-8F68-48D1-BDCD-8762254CD862}"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B4B4F5A-3E88-41DD-B4E4-A356FC143845}" type="slidenum">
              <a:rPr lang="en-US" altLang="ro-RO"/>
              <a:pPr/>
              <a:t>‹#›</a:t>
            </a:fld>
            <a:endParaRPr lang="en-US" altLang="ro-RO"/>
          </a:p>
        </p:txBody>
      </p:sp>
    </p:spTree>
    <p:extLst>
      <p:ext uri="{BB962C8B-B14F-4D97-AF65-F5344CB8AC3E}">
        <p14:creationId xmlns:p14="http://schemas.microsoft.com/office/powerpoint/2010/main" val="1066431760"/>
      </p:ext>
    </p:extLst>
  </p:cSld>
  <p:clrMapOvr>
    <a:masterClrMapping/>
  </p:clrMapOvr>
  <p:transition advClick="0" advTm="10000">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B0DA781-E614-4907-B2F1-499CBE7DABF1}"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49373A6-4AA3-43FC-B51E-EA469373AC5E}" type="slidenum">
              <a:rPr lang="en-US" altLang="ro-RO"/>
              <a:pPr/>
              <a:t>‹#›</a:t>
            </a:fld>
            <a:endParaRPr lang="en-US" altLang="ro-RO"/>
          </a:p>
        </p:txBody>
      </p:sp>
    </p:spTree>
    <p:extLst>
      <p:ext uri="{BB962C8B-B14F-4D97-AF65-F5344CB8AC3E}">
        <p14:creationId xmlns:p14="http://schemas.microsoft.com/office/powerpoint/2010/main" val="308320522"/>
      </p:ext>
    </p:extLst>
  </p:cSld>
  <p:clrMapOvr>
    <a:masterClrMapping/>
  </p:clrMapOvr>
  <p:transition advClick="0" advTm="10000">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C5BFC0C2-D59E-4DA8-A3D2-73F07B01F0DD}"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96F7F5C-7E1B-4C93-96C5-0D30D996CDF1}" type="slidenum">
              <a:rPr lang="en-US" altLang="ro-RO"/>
              <a:pPr/>
              <a:t>‹#›</a:t>
            </a:fld>
            <a:endParaRPr lang="en-US" altLang="ro-RO"/>
          </a:p>
        </p:txBody>
      </p:sp>
    </p:spTree>
    <p:extLst>
      <p:ext uri="{BB962C8B-B14F-4D97-AF65-F5344CB8AC3E}">
        <p14:creationId xmlns:p14="http://schemas.microsoft.com/office/powerpoint/2010/main" val="430676720"/>
      </p:ext>
    </p:extLst>
  </p:cSld>
  <p:clrMapOvr>
    <a:masterClrMapping/>
  </p:clrMapOvr>
  <p:transition advClick="0" advTm="10000">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B4076656-FA77-4723-838F-C224F45FBD86}"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A85D764F-42D2-4842-9D94-0E4CFA6AC2BB}" type="slidenum">
              <a:rPr lang="en-US" altLang="ro-RO"/>
              <a:pPr/>
              <a:t>‹#›</a:t>
            </a:fld>
            <a:endParaRPr lang="en-US" altLang="ro-RO"/>
          </a:p>
        </p:txBody>
      </p:sp>
    </p:spTree>
    <p:extLst>
      <p:ext uri="{BB962C8B-B14F-4D97-AF65-F5344CB8AC3E}">
        <p14:creationId xmlns:p14="http://schemas.microsoft.com/office/powerpoint/2010/main" val="3033389072"/>
      </p:ext>
    </p:extLst>
  </p:cSld>
  <p:clrMapOvr>
    <a:masterClrMapping/>
  </p:clrMapOvr>
  <p:transition advClick="0" advTm="10000">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F224963B-46ED-4A5F-9E0C-2F35EB7118E0}"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2AB03FC9-2D80-4CC9-910A-D967236A1D86}" type="slidenum">
              <a:rPr lang="en-US" altLang="ro-RO"/>
              <a:pPr/>
              <a:t>‹#›</a:t>
            </a:fld>
            <a:endParaRPr lang="en-US" altLang="ro-RO"/>
          </a:p>
        </p:txBody>
      </p:sp>
    </p:spTree>
    <p:extLst>
      <p:ext uri="{BB962C8B-B14F-4D97-AF65-F5344CB8AC3E}">
        <p14:creationId xmlns:p14="http://schemas.microsoft.com/office/powerpoint/2010/main" val="2622137118"/>
      </p:ext>
    </p:extLst>
  </p:cSld>
  <p:clrMapOvr>
    <a:masterClrMapping/>
  </p:clrMapOvr>
  <p:transition advClick="0" advTm="10000">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856E4DF7-48D5-4846-BF09-44019B854F28}" type="datetime1">
              <a:rPr lang="en-US"/>
              <a:pPr>
                <a:defRPr/>
              </a:pPr>
              <a:t>6/18/2026</a:t>
            </a:fld>
            <a:endParaRPr lang="en-US"/>
          </a:p>
        </p:txBody>
      </p:sp>
      <p:sp>
        <p:nvSpPr>
          <p:cNvPr id="3"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B09854E-E115-4FDE-AEE7-03B0D072419C}" type="slidenum">
              <a:rPr lang="en-US" altLang="ro-RO"/>
              <a:pPr/>
              <a:t>‹#›</a:t>
            </a:fld>
            <a:endParaRPr lang="en-US" altLang="ro-RO"/>
          </a:p>
        </p:txBody>
      </p:sp>
    </p:spTree>
    <p:extLst>
      <p:ext uri="{BB962C8B-B14F-4D97-AF65-F5344CB8AC3E}">
        <p14:creationId xmlns:p14="http://schemas.microsoft.com/office/powerpoint/2010/main" val="3663573754"/>
      </p:ext>
    </p:extLst>
  </p:cSld>
  <p:clrMapOvr>
    <a:masterClrMapping/>
  </p:clrMapOvr>
  <p:transition advClick="0" advTm="10000">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Rectangle 40"/>
          <p:cNvSpPr>
            <a:spLocks noGrp="1" noChangeArrowheads="1"/>
          </p:cNvSpPr>
          <p:nvPr>
            <p:ph type="dt" sz="half" idx="10"/>
          </p:nvPr>
        </p:nvSpPr>
        <p:spPr>
          <a:ln/>
        </p:spPr>
        <p:txBody>
          <a:bodyPr/>
          <a:lstStyle>
            <a:lvl1pPr>
              <a:defRPr/>
            </a:lvl1pPr>
          </a:lstStyle>
          <a:p>
            <a:pPr>
              <a:defRPr/>
            </a:pPr>
            <a:fld id="{72CFC9D5-8245-477A-9859-58ABAE241D11}" type="datetime1">
              <a:rPr lang="en-US"/>
              <a:pPr>
                <a:defRPr/>
              </a:pPr>
              <a:t>6/18/2026</a:t>
            </a:fld>
            <a:endParaRPr lang="en-US"/>
          </a:p>
        </p:txBody>
      </p:sp>
      <p:sp>
        <p:nvSpPr>
          <p:cNvPr id="4" name="Rectangle 42"/>
          <p:cNvSpPr>
            <a:spLocks noGrp="1" noChangeArrowheads="1"/>
          </p:cNvSpPr>
          <p:nvPr>
            <p:ph type="sldNum" sz="quarter" idx="11"/>
          </p:nvPr>
        </p:nvSpPr>
        <p:spPr>
          <a:ln/>
        </p:spPr>
        <p:txBody>
          <a:bodyPr/>
          <a:lstStyle>
            <a:lvl1pPr>
              <a:defRPr/>
            </a:lvl1pPr>
          </a:lstStyle>
          <a:p>
            <a:fld id="{B0139F16-12FF-4CB3-AA8E-8C353563EAF5}" type="slidenum">
              <a:rPr lang="en-US" altLang="ro-RO"/>
              <a:pPr/>
              <a:t>‹#›</a:t>
            </a:fld>
            <a:endParaRPr lang="en-US" altLang="ro-RO"/>
          </a:p>
        </p:txBody>
      </p:sp>
    </p:spTree>
    <p:extLst>
      <p:ext uri="{BB962C8B-B14F-4D97-AF65-F5344CB8AC3E}">
        <p14:creationId xmlns:p14="http://schemas.microsoft.com/office/powerpoint/2010/main" val="427679696"/>
      </p:ext>
    </p:extLst>
  </p:cSld>
  <p:clrMapOvr>
    <a:masterClrMapping/>
  </p:clrMapOvr>
  <p:transition advClick="0" advTm="10000">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76127C4F-75D9-421A-B8D5-1845151EDAA7}"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060BE8E-87B5-4DB1-8BF0-5A67C81ABAF0}" type="slidenum">
              <a:rPr lang="en-US" altLang="ro-RO"/>
              <a:pPr/>
              <a:t>‹#›</a:t>
            </a:fld>
            <a:endParaRPr lang="en-US" altLang="ro-RO"/>
          </a:p>
        </p:txBody>
      </p:sp>
    </p:spTree>
    <p:extLst>
      <p:ext uri="{BB962C8B-B14F-4D97-AF65-F5344CB8AC3E}">
        <p14:creationId xmlns:p14="http://schemas.microsoft.com/office/powerpoint/2010/main" val="1506291764"/>
      </p:ext>
    </p:extLst>
  </p:cSld>
  <p:clrMapOvr>
    <a:masterClrMapping/>
  </p:clrMapOvr>
  <p:transition advClick="0" advTm="10000">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82533FF3-36D1-4D72-92D3-51913318BF02}"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B5EDA03-A33C-4031-952D-769F3A7AE26F}" type="slidenum">
              <a:rPr lang="en-US" altLang="ro-RO"/>
              <a:pPr/>
              <a:t>‹#›</a:t>
            </a:fld>
            <a:endParaRPr lang="en-US" altLang="ro-RO"/>
          </a:p>
        </p:txBody>
      </p:sp>
    </p:spTree>
    <p:extLst>
      <p:ext uri="{BB962C8B-B14F-4D97-AF65-F5344CB8AC3E}">
        <p14:creationId xmlns:p14="http://schemas.microsoft.com/office/powerpoint/2010/main" val="4051070167"/>
      </p:ext>
    </p:extLst>
  </p:cSld>
  <p:clrMapOvr>
    <a:masterClrMapping/>
  </p:clrMapOvr>
  <p:transition advClick="0" advTm="10000">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3F234E1-D0D3-4D6B-B0FE-25014FDA006F}"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9140590-F38E-44BE-ADE5-C6B1BCDBB390}" type="slidenum">
              <a:rPr lang="en-US" altLang="ro-RO"/>
              <a:pPr/>
              <a:t>‹#›</a:t>
            </a:fld>
            <a:endParaRPr lang="en-US" altLang="ro-RO"/>
          </a:p>
        </p:txBody>
      </p:sp>
    </p:spTree>
    <p:extLst>
      <p:ext uri="{BB962C8B-B14F-4D97-AF65-F5344CB8AC3E}">
        <p14:creationId xmlns:p14="http://schemas.microsoft.com/office/powerpoint/2010/main" val="3831007627"/>
      </p:ext>
    </p:extLst>
  </p:cSld>
  <p:clrMapOvr>
    <a:masterClrMapping/>
  </p:clrMapOvr>
  <p:transition advClick="0" advTm="10000">
    <p:wipe di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A84C655-6F15-4C44-85A5-40E833CA5F92}"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5902925-B24E-4B5C-89A9-5D23EC9357FF}" type="slidenum">
              <a:rPr lang="en-US" altLang="ro-RO"/>
              <a:pPr/>
              <a:t>‹#›</a:t>
            </a:fld>
            <a:endParaRPr lang="en-US" altLang="ro-RO"/>
          </a:p>
        </p:txBody>
      </p:sp>
    </p:spTree>
    <p:extLst>
      <p:ext uri="{BB962C8B-B14F-4D97-AF65-F5344CB8AC3E}">
        <p14:creationId xmlns:p14="http://schemas.microsoft.com/office/powerpoint/2010/main" val="1640679843"/>
      </p:ext>
    </p:extLst>
  </p:cSld>
  <p:clrMapOvr>
    <a:masterClrMapping/>
  </p:clrMapOvr>
  <p:transition advClick="0" advTm="10000">
    <p:wipe dir="d"/>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77006F83-D8E0-4573-AFB9-49F7E18278A9}"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B1C4AE5-E1E8-41AA-B81E-A7E5E71DE380}" type="slidenum">
              <a:rPr lang="en-US" altLang="ro-RO"/>
              <a:pPr/>
              <a:t>‹#›</a:t>
            </a:fld>
            <a:endParaRPr lang="en-US" altLang="ro-RO"/>
          </a:p>
        </p:txBody>
      </p:sp>
    </p:spTree>
    <p:extLst>
      <p:ext uri="{BB962C8B-B14F-4D97-AF65-F5344CB8AC3E}">
        <p14:creationId xmlns:p14="http://schemas.microsoft.com/office/powerpoint/2010/main" val="4086842829"/>
      </p:ext>
    </p:extLst>
  </p:cSld>
  <p:clrMapOvr>
    <a:masterClrMapping/>
  </p:clrMapOvr>
  <p:transition advClick="0" advTm="10000">
    <p:wipe dir="d"/>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7C7FA41-A66A-41AA-85B7-A233ED24EFB2}"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AD7C352-C086-48C3-BD65-7E0E1CD92585}" type="slidenum">
              <a:rPr lang="en-US" altLang="ro-RO"/>
              <a:pPr/>
              <a:t>‹#›</a:t>
            </a:fld>
            <a:endParaRPr lang="en-US" altLang="ro-RO"/>
          </a:p>
        </p:txBody>
      </p:sp>
    </p:spTree>
    <p:extLst>
      <p:ext uri="{BB962C8B-B14F-4D97-AF65-F5344CB8AC3E}">
        <p14:creationId xmlns:p14="http://schemas.microsoft.com/office/powerpoint/2010/main" val="3498237433"/>
      </p:ext>
    </p:extLst>
  </p:cSld>
  <p:clrMapOvr>
    <a:masterClrMapping/>
  </p:clrMapOvr>
  <p:transition advClick="0" advTm="10000">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2183338-3454-42BE-B463-5EC7F9EDAFA7}"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F49E2D96-F278-4DAF-B6C2-9FBCEC5A54FC}" type="slidenum">
              <a:rPr lang="en-US" altLang="ro-RO"/>
              <a:pPr/>
              <a:t>‹#›</a:t>
            </a:fld>
            <a:endParaRPr lang="en-US" altLang="ro-RO"/>
          </a:p>
        </p:txBody>
      </p:sp>
    </p:spTree>
    <p:extLst>
      <p:ext uri="{BB962C8B-B14F-4D97-AF65-F5344CB8AC3E}">
        <p14:creationId xmlns:p14="http://schemas.microsoft.com/office/powerpoint/2010/main" val="270296928"/>
      </p:ext>
    </p:extLst>
  </p:cSld>
  <p:clrMapOvr>
    <a:masterClrMapping/>
  </p:clrMapOvr>
  <p:transition advClick="0" advTm="10000">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CD7166E-F476-4F5D-8190-47C8A5BA3A5B}"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E0E95098-9390-4F73-B01F-D8A4BFABD555}" type="slidenum">
              <a:rPr lang="en-US" altLang="ro-RO"/>
              <a:pPr/>
              <a:t>‹#›</a:t>
            </a:fld>
            <a:endParaRPr lang="en-US" altLang="ro-RO"/>
          </a:p>
        </p:txBody>
      </p:sp>
    </p:spTree>
    <p:extLst>
      <p:ext uri="{BB962C8B-B14F-4D97-AF65-F5344CB8AC3E}">
        <p14:creationId xmlns:p14="http://schemas.microsoft.com/office/powerpoint/2010/main" val="3062154698"/>
      </p:ext>
    </p:extLst>
  </p:cSld>
  <p:clrMapOvr>
    <a:masterClrMapping/>
  </p:clrMapOvr>
  <p:transition advClick="0" advTm="10000">
    <p:wipe di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CFD14C4A-9B37-446A-AC0D-0D808A1A2CF7}"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7A056E2-11AA-49FA-8AB4-688B0FFAE6F0}" type="slidenum">
              <a:rPr lang="en-US" altLang="ro-RO"/>
              <a:pPr/>
              <a:t>‹#›</a:t>
            </a:fld>
            <a:endParaRPr lang="en-US" altLang="ro-RO"/>
          </a:p>
        </p:txBody>
      </p:sp>
    </p:spTree>
    <p:extLst>
      <p:ext uri="{BB962C8B-B14F-4D97-AF65-F5344CB8AC3E}">
        <p14:creationId xmlns:p14="http://schemas.microsoft.com/office/powerpoint/2010/main" val="3969722475"/>
      </p:ext>
    </p:extLst>
  </p:cSld>
  <p:clrMapOvr>
    <a:masterClrMapping/>
  </p:clrMapOvr>
  <p:transition advClick="0" advTm="10000">
    <p:wipe di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9E483BB5-B5FB-4B86-9462-1EA6044A2998}"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C5C31B40-629D-46F4-9F67-4B547BA422A9}" type="slidenum">
              <a:rPr lang="en-US" altLang="ro-RO"/>
              <a:pPr/>
              <a:t>‹#›</a:t>
            </a:fld>
            <a:endParaRPr lang="en-US" altLang="ro-RO"/>
          </a:p>
        </p:txBody>
      </p:sp>
    </p:spTree>
    <p:extLst>
      <p:ext uri="{BB962C8B-B14F-4D97-AF65-F5344CB8AC3E}">
        <p14:creationId xmlns:p14="http://schemas.microsoft.com/office/powerpoint/2010/main" val="3354604592"/>
      </p:ext>
    </p:extLst>
  </p:cSld>
  <p:clrMapOvr>
    <a:masterClrMapping/>
  </p:clrMapOvr>
  <p:transition advClick="0" advTm="10000">
    <p:wipe di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4E86C966-837D-46CA-8694-2304AD2AF12E}"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83EDB02B-5BC4-4903-90EC-ACD2D47E8704}" type="slidenum">
              <a:rPr lang="en-US" altLang="ro-RO"/>
              <a:pPr/>
              <a:t>‹#›</a:t>
            </a:fld>
            <a:endParaRPr lang="en-US" altLang="ro-RO"/>
          </a:p>
        </p:txBody>
      </p:sp>
    </p:spTree>
    <p:extLst>
      <p:ext uri="{BB962C8B-B14F-4D97-AF65-F5344CB8AC3E}">
        <p14:creationId xmlns:p14="http://schemas.microsoft.com/office/powerpoint/2010/main" val="833720361"/>
      </p:ext>
    </p:extLst>
  </p:cSld>
  <p:clrMapOvr>
    <a:masterClrMapping/>
  </p:clrMapOvr>
  <p:transition advClick="0" advTm="10000">
    <p:wipe di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7445293-F715-40E0-A485-6A02CD36A231}"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E0C72BA5-2DEA-4AD3-A268-BB402A69BCCE}" type="slidenum">
              <a:rPr lang="en-US" altLang="ro-RO"/>
              <a:pPr/>
              <a:t>‹#›</a:t>
            </a:fld>
            <a:endParaRPr lang="en-US" altLang="ro-RO"/>
          </a:p>
        </p:txBody>
      </p:sp>
    </p:spTree>
    <p:extLst>
      <p:ext uri="{BB962C8B-B14F-4D97-AF65-F5344CB8AC3E}">
        <p14:creationId xmlns:p14="http://schemas.microsoft.com/office/powerpoint/2010/main" val="4092997024"/>
      </p:ext>
    </p:extLst>
  </p:cSld>
  <p:clrMapOvr>
    <a:masterClrMapping/>
  </p:clrMapOvr>
  <p:transition advClick="0" advTm="10000">
    <p:wipe dir="d"/>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D017103-C6F0-454D-956C-AFB728A10F7F}"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E17DC67-20F9-4EB9-8CF8-BDB3888541AB}" type="slidenum">
              <a:rPr lang="en-US" altLang="ro-RO"/>
              <a:pPr/>
              <a:t>‹#›</a:t>
            </a:fld>
            <a:endParaRPr lang="en-US" altLang="ro-RO"/>
          </a:p>
        </p:txBody>
      </p:sp>
    </p:spTree>
    <p:extLst>
      <p:ext uri="{BB962C8B-B14F-4D97-AF65-F5344CB8AC3E}">
        <p14:creationId xmlns:p14="http://schemas.microsoft.com/office/powerpoint/2010/main" val="1021071494"/>
      </p:ext>
    </p:extLst>
  </p:cSld>
  <p:clrMapOvr>
    <a:masterClrMapping/>
  </p:clrMapOvr>
  <p:transition advClick="0" advTm="10000">
    <p:wipe dir="d"/>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1374AE87-D25F-4D6E-8A2F-BEA0DC17E509}"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FA46E306-836E-41FB-8FD5-2541208CEBDD}" type="slidenum">
              <a:rPr lang="en-US" altLang="ro-RO"/>
              <a:pPr/>
              <a:t>‹#›</a:t>
            </a:fld>
            <a:endParaRPr lang="en-US" altLang="ro-RO"/>
          </a:p>
        </p:txBody>
      </p:sp>
    </p:spTree>
    <p:extLst>
      <p:ext uri="{BB962C8B-B14F-4D97-AF65-F5344CB8AC3E}">
        <p14:creationId xmlns:p14="http://schemas.microsoft.com/office/powerpoint/2010/main" val="531211675"/>
      </p:ext>
    </p:extLst>
  </p:cSld>
  <p:clrMapOvr>
    <a:masterClrMapping/>
  </p:clrMapOvr>
  <p:transition advClick="0" advTm="10000">
    <p:wipe dir="d"/>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E082415-2408-4B3E-93BE-13617988CD9E}"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61581F4-DFC1-4B83-9BCD-B9C8FCA301BE}" type="slidenum">
              <a:rPr lang="en-US" altLang="ro-RO"/>
              <a:pPr/>
              <a:t>‹#›</a:t>
            </a:fld>
            <a:endParaRPr lang="en-US" altLang="ro-RO"/>
          </a:p>
        </p:txBody>
      </p:sp>
    </p:spTree>
    <p:extLst>
      <p:ext uri="{BB962C8B-B14F-4D97-AF65-F5344CB8AC3E}">
        <p14:creationId xmlns:p14="http://schemas.microsoft.com/office/powerpoint/2010/main" val="2457332052"/>
      </p:ext>
    </p:extLst>
  </p:cSld>
  <p:clrMapOvr>
    <a:masterClrMapping/>
  </p:clrMapOvr>
  <p:transition advClick="0" advTm="10000">
    <p:wipe dir="d"/>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67C5D68-D62B-4168-9DC1-0AC6A6278756}" type="datetime1">
              <a:rPr lang="en-US"/>
              <a:pPr>
                <a:defRPr/>
              </a:pPr>
              <a:t>6/18/2026</a:t>
            </a:fld>
            <a:endParaRPr lang="en-US"/>
          </a:p>
        </p:txBody>
      </p:sp>
      <p:sp>
        <p:nvSpPr>
          <p:cNvPr id="3"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DADA84B4-1AF3-43DF-B001-05E9DF2BC5A1}" type="slidenum">
              <a:rPr lang="en-US" altLang="ro-RO"/>
              <a:pPr/>
              <a:t>‹#›</a:t>
            </a:fld>
            <a:endParaRPr lang="en-US" altLang="ro-RO"/>
          </a:p>
        </p:txBody>
      </p:sp>
    </p:spTree>
    <p:extLst>
      <p:ext uri="{BB962C8B-B14F-4D97-AF65-F5344CB8AC3E}">
        <p14:creationId xmlns:p14="http://schemas.microsoft.com/office/powerpoint/2010/main" val="124167441"/>
      </p:ext>
    </p:extLst>
  </p:cSld>
  <p:clrMapOvr>
    <a:masterClrMapping/>
  </p:clrMapOvr>
  <p:transition advClick="0" advTm="10000">
    <p:wipe dir="d"/>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AAB111B-42E5-4E83-87CB-79A01A5FC9AE}"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41BD061D-57FC-4004-9B44-2F4261D5BC2B}" type="slidenum">
              <a:rPr lang="en-US" altLang="ro-RO"/>
              <a:pPr/>
              <a:t>‹#›</a:t>
            </a:fld>
            <a:endParaRPr lang="en-US" altLang="ro-RO"/>
          </a:p>
        </p:txBody>
      </p:sp>
    </p:spTree>
    <p:extLst>
      <p:ext uri="{BB962C8B-B14F-4D97-AF65-F5344CB8AC3E}">
        <p14:creationId xmlns:p14="http://schemas.microsoft.com/office/powerpoint/2010/main" val="1500194444"/>
      </p:ext>
    </p:extLst>
  </p:cSld>
  <p:clrMapOvr>
    <a:masterClrMapping/>
  </p:clrMapOvr>
  <p:transition advClick="0" advTm="10000">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2"/>
          <p:cNvSpPr>
            <a:spLocks noGrp="1" noChangeArrowheads="1"/>
          </p:cNvSpPr>
          <p:nvPr>
            <p:ph type="sldNum" sz="quarter" idx="10"/>
          </p:nvPr>
        </p:nvSpPr>
        <p:spPr/>
        <p:txBody>
          <a:bodyPr/>
          <a:lstStyle>
            <a:lvl1pPr>
              <a:defRPr>
                <a:latin typeface="Verdana" panose="020B0604030504040204" pitchFamily="34" charset="0"/>
              </a:defRPr>
            </a:lvl1pPr>
          </a:lstStyle>
          <a:p>
            <a:fld id="{65D276B9-087D-4C5D-AC68-099394EE4F79}" type="slidenum">
              <a:rPr lang="en-US" altLang="ro-RO"/>
              <a:pPr/>
              <a:t>‹#›</a:t>
            </a:fld>
            <a:endParaRPr lang="en-US" altLang="ro-RO"/>
          </a:p>
        </p:txBody>
      </p:sp>
    </p:spTree>
    <p:extLst>
      <p:ext uri="{BB962C8B-B14F-4D97-AF65-F5344CB8AC3E}">
        <p14:creationId xmlns:p14="http://schemas.microsoft.com/office/powerpoint/2010/main" val="2310674721"/>
      </p:ext>
    </p:extLst>
  </p:cSld>
  <p:clrMapOvr>
    <a:masterClrMapping/>
  </p:clrMapOvr>
  <p:transition advClick="0" advTm="10000">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FC0C710-0662-41BE-831B-9CBF5779CB56}"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041F900-8671-496D-948F-4D7005D74962}" type="slidenum">
              <a:rPr lang="en-US" altLang="ro-RO"/>
              <a:pPr/>
              <a:t>‹#›</a:t>
            </a:fld>
            <a:endParaRPr lang="en-US" altLang="ro-RO"/>
          </a:p>
        </p:txBody>
      </p:sp>
    </p:spTree>
    <p:extLst>
      <p:ext uri="{BB962C8B-B14F-4D97-AF65-F5344CB8AC3E}">
        <p14:creationId xmlns:p14="http://schemas.microsoft.com/office/powerpoint/2010/main" val="2960516270"/>
      </p:ext>
    </p:extLst>
  </p:cSld>
  <p:clrMapOvr>
    <a:masterClrMapping/>
  </p:clrMapOvr>
  <p:transition advClick="0" advTm="10000">
    <p:wipe dir="d"/>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D7938E43-3E27-41BA-902B-CC7377D439E5}"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AB277002-76EA-409F-AB51-9F5EA1B52688}" type="slidenum">
              <a:rPr lang="en-US" altLang="ro-RO"/>
              <a:pPr/>
              <a:t>‹#›</a:t>
            </a:fld>
            <a:endParaRPr lang="en-US" altLang="ro-RO"/>
          </a:p>
        </p:txBody>
      </p:sp>
    </p:spTree>
    <p:extLst>
      <p:ext uri="{BB962C8B-B14F-4D97-AF65-F5344CB8AC3E}">
        <p14:creationId xmlns:p14="http://schemas.microsoft.com/office/powerpoint/2010/main" val="534009891"/>
      </p:ext>
    </p:extLst>
  </p:cSld>
  <p:clrMapOvr>
    <a:masterClrMapping/>
  </p:clrMapOvr>
  <p:transition advClick="0" advTm="10000">
    <p:wipe dir="d"/>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58CCFBBA-09B3-43A5-9D52-74CEAFCB4FC0}"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E2664905-5F74-45AD-85D2-FEB910A716FA}" type="slidenum">
              <a:rPr lang="en-US" altLang="ro-RO"/>
              <a:pPr/>
              <a:t>‹#›</a:t>
            </a:fld>
            <a:endParaRPr lang="en-US" altLang="ro-RO"/>
          </a:p>
        </p:txBody>
      </p:sp>
    </p:spTree>
    <p:extLst>
      <p:ext uri="{BB962C8B-B14F-4D97-AF65-F5344CB8AC3E}">
        <p14:creationId xmlns:p14="http://schemas.microsoft.com/office/powerpoint/2010/main" val="3908043839"/>
      </p:ext>
    </p:extLst>
  </p:cSld>
  <p:clrMapOvr>
    <a:masterClrMapping/>
  </p:clrMapOvr>
  <p:transition advClick="0" advTm="10000">
    <p:wipe dir="d"/>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521AD10-B072-4E18-9EB9-65DE13E61379}"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3A61AA0-541F-4329-A5D4-96437D270873}" type="slidenum">
              <a:rPr lang="en-US" altLang="ro-RO"/>
              <a:pPr/>
              <a:t>‹#›</a:t>
            </a:fld>
            <a:endParaRPr lang="en-US" altLang="ro-RO"/>
          </a:p>
        </p:txBody>
      </p:sp>
    </p:spTree>
    <p:extLst>
      <p:ext uri="{BB962C8B-B14F-4D97-AF65-F5344CB8AC3E}">
        <p14:creationId xmlns:p14="http://schemas.microsoft.com/office/powerpoint/2010/main" val="1956689848"/>
      </p:ext>
    </p:extLst>
  </p:cSld>
  <p:clrMapOvr>
    <a:masterClrMapping/>
  </p:clrMapOvr>
  <p:transition advClick="0" advTm="10000">
    <p:wipe dir="d"/>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51B22C1C-DC11-4A46-A005-CF044BFB98FC}"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47A5783-BEFD-4C9B-808A-0AD2FA2DB749}" type="slidenum">
              <a:rPr lang="en-US" altLang="ro-RO"/>
              <a:pPr/>
              <a:t>‹#›</a:t>
            </a:fld>
            <a:endParaRPr lang="en-US" altLang="ro-RO"/>
          </a:p>
        </p:txBody>
      </p:sp>
    </p:spTree>
    <p:extLst>
      <p:ext uri="{BB962C8B-B14F-4D97-AF65-F5344CB8AC3E}">
        <p14:creationId xmlns:p14="http://schemas.microsoft.com/office/powerpoint/2010/main" val="2316690555"/>
      </p:ext>
    </p:extLst>
  </p:cSld>
  <p:clrMapOvr>
    <a:masterClrMapping/>
  </p:clrMapOvr>
  <p:transition advClick="0" advTm="10000">
    <p:wipe dir="d"/>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8A2AEEFB-F8F7-4ACF-BB03-1E036BC3AC3E}"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580DC7CA-E37D-4F4C-928E-F19D1CD16874}" type="slidenum">
              <a:rPr lang="en-US" altLang="ro-RO"/>
              <a:pPr/>
              <a:t>‹#›</a:t>
            </a:fld>
            <a:endParaRPr lang="en-US" altLang="ro-RO"/>
          </a:p>
        </p:txBody>
      </p:sp>
    </p:spTree>
    <p:extLst>
      <p:ext uri="{BB962C8B-B14F-4D97-AF65-F5344CB8AC3E}">
        <p14:creationId xmlns:p14="http://schemas.microsoft.com/office/powerpoint/2010/main" val="2720681378"/>
      </p:ext>
    </p:extLst>
  </p:cSld>
  <p:clrMapOvr>
    <a:masterClrMapping/>
  </p:clrMapOvr>
  <p:transition advClick="0" advTm="10000">
    <p:wipe di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BBFD117A-B6E4-4BEB-B49C-E199CFF37FBB}"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5A02AB77-CA57-42C2-AB0E-F7343417011D}" type="slidenum">
              <a:rPr lang="en-US" altLang="ro-RO"/>
              <a:pPr/>
              <a:t>‹#›</a:t>
            </a:fld>
            <a:endParaRPr lang="en-US" altLang="ro-RO"/>
          </a:p>
        </p:txBody>
      </p:sp>
    </p:spTree>
    <p:extLst>
      <p:ext uri="{BB962C8B-B14F-4D97-AF65-F5344CB8AC3E}">
        <p14:creationId xmlns:p14="http://schemas.microsoft.com/office/powerpoint/2010/main" val="3742174693"/>
      </p:ext>
    </p:extLst>
  </p:cSld>
  <p:clrMapOvr>
    <a:masterClrMapping/>
  </p:clrMapOvr>
  <p:transition advClick="0" advTm="10000">
    <p:wipe dir="d"/>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198351"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2"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3"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5"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6"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9911" name="Rectangle 39"/>
          <p:cNvSpPr>
            <a:spLocks noGrp="1" noChangeArrowheads="1"/>
          </p:cNvSpPr>
          <p:nvPr>
            <p:ph type="ctrTitle" sz="quarter"/>
          </p:nvPr>
        </p:nvSpPr>
        <p:spPr>
          <a:xfrm>
            <a:off x="914400" y="1692276"/>
            <a:ext cx="10363200" cy="1736725"/>
          </a:xfrm>
        </p:spPr>
        <p:txBody>
          <a:bodyPr anchor="b"/>
          <a:lstStyle>
            <a:lvl1pPr>
              <a:defRPr sz="5400"/>
            </a:lvl1pPr>
          </a:lstStyle>
          <a:p>
            <a:r>
              <a:rPr lang="en-US"/>
              <a:t>Click to edit Master title style</a:t>
            </a:r>
          </a:p>
        </p:txBody>
      </p:sp>
      <p:sp>
        <p:nvSpPr>
          <p:cNvPr id="79912" name="Rectangle 40"/>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a:xfrm>
            <a:off x="609600" y="6243638"/>
            <a:ext cx="2844800" cy="457200"/>
          </a:xfrm>
        </p:spPr>
        <p:txBody>
          <a:bodyPr/>
          <a:lstStyle>
            <a:lvl1pPr>
              <a:defRPr sz="1000" b="0">
                <a:latin typeface="Verdana" pitchFamily="34" charset="0"/>
              </a:defRPr>
            </a:lvl1pPr>
          </a:lstStyle>
          <a:p>
            <a:pPr>
              <a:defRPr/>
            </a:pPr>
            <a:fld id="{34E990BD-C307-4F58-B1F0-54F74B3F78D4}" type="datetime1">
              <a:rPr lang="en-US"/>
              <a:pPr>
                <a:defRPr/>
              </a:pPr>
              <a:t>6/18/2026</a:t>
            </a:fld>
            <a:endParaRPr lang="ro-RO"/>
          </a:p>
        </p:txBody>
      </p:sp>
      <p:sp>
        <p:nvSpPr>
          <p:cNvPr id="42" name="Rectangle 42"/>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solidFill>
                  <a:srgbClr val="FFFFFF"/>
                </a:solidFill>
                <a:effectLst>
                  <a:outerShdw blurRad="38100" dist="38100" dir="2700000" algn="tl">
                    <a:srgbClr val="000000"/>
                  </a:outerShdw>
                </a:effectLst>
                <a:latin typeface="Verdana" pitchFamily="34" charset="0"/>
                <a:cs typeface="+mn-cs"/>
              </a:defRPr>
            </a:lvl1pPr>
          </a:lstStyle>
          <a:p>
            <a:pPr>
              <a:defRPr/>
            </a:pPr>
            <a:endParaRPr lang="ro-RO"/>
          </a:p>
        </p:txBody>
      </p:sp>
      <p:sp>
        <p:nvSpPr>
          <p:cNvPr id="43" name="Rectangle 43"/>
          <p:cNvSpPr>
            <a:spLocks noGrp="1" noChangeArrowheads="1"/>
          </p:cNvSpPr>
          <p:nvPr>
            <p:ph type="sldNum" sz="quarter" idx="12"/>
          </p:nvPr>
        </p:nvSpPr>
        <p:spPr>
          <a:xfrm>
            <a:off x="8737600" y="6243638"/>
            <a:ext cx="2844800" cy="457200"/>
          </a:xfrm>
        </p:spPr>
        <p:txBody>
          <a:bodyPr/>
          <a:lstStyle>
            <a:lvl1pPr>
              <a:defRPr sz="1000" b="0">
                <a:latin typeface="Verdana" panose="020B0604030504040204" pitchFamily="34" charset="0"/>
              </a:defRPr>
            </a:lvl1pPr>
          </a:lstStyle>
          <a:p>
            <a:fld id="{A9CF2916-B717-4B17-ACFD-02AAE081EFFF}" type="slidenum">
              <a:rPr lang="en-US" altLang="ro-RO"/>
              <a:pPr/>
              <a:t>‹#›</a:t>
            </a:fld>
            <a:endParaRPr lang="en-US" altLang="ro-RO"/>
          </a:p>
        </p:txBody>
      </p:sp>
    </p:spTree>
    <p:extLst>
      <p:ext uri="{BB962C8B-B14F-4D97-AF65-F5344CB8AC3E}">
        <p14:creationId xmlns:p14="http://schemas.microsoft.com/office/powerpoint/2010/main" val="3266647740"/>
      </p:ext>
    </p:extLst>
  </p:cSld>
  <p:clrMapOvr>
    <a:masterClrMapping/>
  </p:clrMapOvr>
  <p:transition advClick="0" advTm="10000">
    <p:wipe dir="d"/>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idx="1"/>
          </p:nvPr>
        </p:nvSpPr>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E4C777C-83A4-4B67-9168-4904A90926AB}"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1976480D-9EEB-41F0-B557-EB3821660FB3}" type="slidenum">
              <a:rPr lang="en-US" altLang="ro-RO"/>
              <a:pPr/>
              <a:t>‹#›</a:t>
            </a:fld>
            <a:endParaRPr lang="en-US" altLang="ro-RO"/>
          </a:p>
        </p:txBody>
      </p:sp>
    </p:spTree>
    <p:extLst>
      <p:ext uri="{BB962C8B-B14F-4D97-AF65-F5344CB8AC3E}">
        <p14:creationId xmlns:p14="http://schemas.microsoft.com/office/powerpoint/2010/main" val="3427323631"/>
      </p:ext>
    </p:extLst>
  </p:cSld>
  <p:clrMapOvr>
    <a:masterClrMapping/>
  </p:clrMapOvr>
  <p:transition advClick="0" advTm="10000">
    <p:wipe di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963084" y="4406901"/>
            <a:ext cx="10363200" cy="1362075"/>
          </a:xfrm>
        </p:spPr>
        <p:txBody>
          <a:bodyPr anchor="t"/>
          <a:lstStyle>
            <a:lvl1pPr algn="l">
              <a:defRPr sz="4000" b="1" cap="all"/>
            </a:lvl1pPr>
          </a:lstStyle>
          <a:p>
            <a:r>
              <a:rPr lang="ro-RO"/>
              <a:t>Faceți clic pentru a edita stilul de titlu Coordonator</a:t>
            </a:r>
          </a:p>
        </p:txBody>
      </p:sp>
      <p:sp>
        <p:nvSpPr>
          <p:cNvPr id="3" name="Substituent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o-RO"/>
              <a:t>Faceți clic pentru a edita stilurile de text Coordonator</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C95EFC9B-17D7-416A-B366-9CD14E8ADF95}"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322682D1-6285-4368-B08F-7BE63F224C06}" type="slidenum">
              <a:rPr lang="en-US" altLang="ro-RO"/>
              <a:pPr/>
              <a:t>‹#›</a:t>
            </a:fld>
            <a:endParaRPr lang="en-US" altLang="ro-RO"/>
          </a:p>
        </p:txBody>
      </p:sp>
    </p:spTree>
    <p:extLst>
      <p:ext uri="{BB962C8B-B14F-4D97-AF65-F5344CB8AC3E}">
        <p14:creationId xmlns:p14="http://schemas.microsoft.com/office/powerpoint/2010/main" val="2611998148"/>
      </p:ext>
    </p:extLst>
  </p:cSld>
  <p:clrMapOvr>
    <a:masterClrMapping/>
  </p:clrMapOvr>
  <p:transition advClick="0" advTm="10000">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FDF27C9E-B8C4-40BA-8575-A5F3F680335D}"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F99AF1B-D9A2-4851-94BA-FEF6700F5444}" type="slidenum">
              <a:rPr lang="en-US" altLang="ro-RO"/>
              <a:pPr/>
              <a:t>‹#›</a:t>
            </a:fld>
            <a:endParaRPr lang="en-US" altLang="ro-RO"/>
          </a:p>
        </p:txBody>
      </p:sp>
    </p:spTree>
    <p:extLst>
      <p:ext uri="{BB962C8B-B14F-4D97-AF65-F5344CB8AC3E}">
        <p14:creationId xmlns:p14="http://schemas.microsoft.com/office/powerpoint/2010/main" val="908753258"/>
      </p:ext>
    </p:extLst>
  </p:cSld>
  <p:clrMapOvr>
    <a:masterClrMapping/>
  </p:clrMapOvr>
  <p:transition advClick="0" advTm="10000">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conținut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DD1E5F7-9D20-4BEE-A8EA-1E4B8B6E7DB9}"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2BD1C1B-A74A-4C39-8EE4-04DB976EDAA5}" type="slidenum">
              <a:rPr lang="en-US" altLang="ro-RO"/>
              <a:pPr/>
              <a:t>‹#›</a:t>
            </a:fld>
            <a:endParaRPr lang="en-US" altLang="ro-RO"/>
          </a:p>
        </p:txBody>
      </p:sp>
    </p:spTree>
    <p:extLst>
      <p:ext uri="{BB962C8B-B14F-4D97-AF65-F5344CB8AC3E}">
        <p14:creationId xmlns:p14="http://schemas.microsoft.com/office/powerpoint/2010/main" val="589538621"/>
      </p:ext>
    </p:extLst>
  </p:cSld>
  <p:clrMapOvr>
    <a:masterClrMapping/>
  </p:clrMapOvr>
  <p:transition advClick="0" advTm="10000">
    <p:wipe di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609600" y="274638"/>
            <a:ext cx="10972800" cy="1143000"/>
          </a:xfrm>
        </p:spPr>
        <p:txBody>
          <a:bodyPr/>
          <a:lstStyle>
            <a:lvl1pPr>
              <a:defRPr/>
            </a:lvl1pPr>
          </a:lstStyle>
          <a:p>
            <a:r>
              <a:rPr lang="ro-RO"/>
              <a:t>Faceți clic pentru a edita stilul de titlu Coordonator</a:t>
            </a:r>
          </a:p>
        </p:txBody>
      </p:sp>
      <p:sp>
        <p:nvSpPr>
          <p:cNvPr id="3" name="Substituent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4" name="Substituent conținut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Faceți clic pentru a edita stilurile de text Coordonator</a:t>
            </a:r>
          </a:p>
        </p:txBody>
      </p:sp>
      <p:sp>
        <p:nvSpPr>
          <p:cNvPr id="6" name="Substituent conținut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7"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3A56C3C2-59C8-474C-BD02-8DCA23F3D378}" type="datetime1">
              <a:rPr lang="en-US"/>
              <a:pPr>
                <a:defRPr/>
              </a:pPr>
              <a:t>6/18/2026</a:t>
            </a:fld>
            <a:endParaRPr lang="en-US"/>
          </a:p>
        </p:txBody>
      </p:sp>
      <p:sp>
        <p:nvSpPr>
          <p:cNvPr id="8"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6A6D44D1-FC2E-4324-9B0F-949C5F59ABE9}" type="slidenum">
              <a:rPr lang="en-US" altLang="ro-RO"/>
              <a:pPr/>
              <a:t>‹#›</a:t>
            </a:fld>
            <a:endParaRPr lang="en-US" altLang="ro-RO"/>
          </a:p>
        </p:txBody>
      </p:sp>
    </p:spTree>
    <p:extLst>
      <p:ext uri="{BB962C8B-B14F-4D97-AF65-F5344CB8AC3E}">
        <p14:creationId xmlns:p14="http://schemas.microsoft.com/office/powerpoint/2010/main" val="1997897271"/>
      </p:ext>
    </p:extLst>
  </p:cSld>
  <p:clrMapOvr>
    <a:masterClrMapping/>
  </p:clrMapOvr>
  <p:transition advClick="0" advTm="10000">
    <p:wipe di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26C9D09A-44D5-497F-9AD5-446131E77CBF}"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143675D-8062-4CC0-8EA3-949B1E943DEC}" type="slidenum">
              <a:rPr lang="en-US" altLang="ro-RO"/>
              <a:pPr/>
              <a:t>‹#›</a:t>
            </a:fld>
            <a:endParaRPr lang="en-US" altLang="ro-RO"/>
          </a:p>
        </p:txBody>
      </p:sp>
    </p:spTree>
    <p:extLst>
      <p:ext uri="{BB962C8B-B14F-4D97-AF65-F5344CB8AC3E}">
        <p14:creationId xmlns:p14="http://schemas.microsoft.com/office/powerpoint/2010/main" val="14124212"/>
      </p:ext>
    </p:extLst>
  </p:cSld>
  <p:clrMapOvr>
    <a:masterClrMapping/>
  </p:clrMapOvr>
  <p:transition advClick="0" advTm="10000">
    <p:wipe dir="d"/>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6CC60212-909F-4D66-AC84-03983D437097}" type="datetime1">
              <a:rPr lang="en-US"/>
              <a:pPr>
                <a:defRPr/>
              </a:pPr>
              <a:t>6/18/2026</a:t>
            </a:fld>
            <a:endParaRPr lang="en-US"/>
          </a:p>
        </p:txBody>
      </p:sp>
      <p:sp>
        <p:nvSpPr>
          <p:cNvPr id="3"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106083C0-31CB-4288-9A0B-DB3DA1398FA3}" type="slidenum">
              <a:rPr lang="en-US" altLang="ro-RO"/>
              <a:pPr/>
              <a:t>‹#›</a:t>
            </a:fld>
            <a:endParaRPr lang="en-US" altLang="ro-RO"/>
          </a:p>
        </p:txBody>
      </p:sp>
    </p:spTree>
    <p:extLst>
      <p:ext uri="{BB962C8B-B14F-4D97-AF65-F5344CB8AC3E}">
        <p14:creationId xmlns:p14="http://schemas.microsoft.com/office/powerpoint/2010/main" val="2504042149"/>
      </p:ext>
    </p:extLst>
  </p:cSld>
  <p:clrMapOvr>
    <a:masterClrMapping/>
  </p:clrMapOvr>
  <p:transition advClick="0" advTm="10000">
    <p:wipe dir="d"/>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609601" y="273050"/>
            <a:ext cx="4011084" cy="1162050"/>
          </a:xfrm>
        </p:spPr>
        <p:txBody>
          <a:bodyPr anchor="b"/>
          <a:lstStyle>
            <a:lvl1pPr algn="l">
              <a:defRPr sz="2000" b="1"/>
            </a:lvl1pPr>
          </a:lstStyle>
          <a:p>
            <a:r>
              <a:rPr lang="ro-RO"/>
              <a:t>Faceți clic pentru a edita stilul de titlu Coordonator</a:t>
            </a:r>
          </a:p>
        </p:txBody>
      </p:sp>
      <p:sp>
        <p:nvSpPr>
          <p:cNvPr id="3" name="Substituent conținut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022737B8-CFC8-4AA9-B7AB-DDE51685471A}"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5381CD5C-57EE-4956-93AA-9418E0DAAECD}" type="slidenum">
              <a:rPr lang="en-US" altLang="ro-RO"/>
              <a:pPr/>
              <a:t>‹#›</a:t>
            </a:fld>
            <a:endParaRPr lang="en-US" altLang="ro-RO"/>
          </a:p>
        </p:txBody>
      </p:sp>
    </p:spTree>
    <p:extLst>
      <p:ext uri="{BB962C8B-B14F-4D97-AF65-F5344CB8AC3E}">
        <p14:creationId xmlns:p14="http://schemas.microsoft.com/office/powerpoint/2010/main" val="2370438333"/>
      </p:ext>
    </p:extLst>
  </p:cSld>
  <p:clrMapOvr>
    <a:masterClrMapping/>
  </p:clrMapOvr>
  <p:transition advClick="0" advTm="10000">
    <p:wipe dir="d"/>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C2D260CA-B34F-4E1F-9F75-61954931CF69}"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9CB2F2C8-B112-4A7F-8965-537192955D1D}" type="slidenum">
              <a:rPr lang="en-US" altLang="ro-RO"/>
              <a:pPr/>
              <a:t>‹#›</a:t>
            </a:fld>
            <a:endParaRPr lang="en-US" altLang="ro-RO"/>
          </a:p>
        </p:txBody>
      </p:sp>
    </p:spTree>
    <p:extLst>
      <p:ext uri="{BB962C8B-B14F-4D97-AF65-F5344CB8AC3E}">
        <p14:creationId xmlns:p14="http://schemas.microsoft.com/office/powerpoint/2010/main" val="427781379"/>
      </p:ext>
    </p:extLst>
  </p:cSld>
  <p:clrMapOvr>
    <a:masterClrMapping/>
  </p:clrMapOvr>
  <p:transition advClick="0" advTm="10000">
    <p:wipe dir="d"/>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a:t>Faceți clic pentru a edita stilul de titlu Coordonator</a:t>
            </a:r>
          </a:p>
        </p:txBody>
      </p:sp>
      <p:sp>
        <p:nvSpPr>
          <p:cNvPr id="3" name="Substituent text vertical 2"/>
          <p:cNvSpPr>
            <a:spLocks noGrp="1"/>
          </p:cNvSpPr>
          <p:nvPr>
            <p:ph type="body" orient="vert" idx="1"/>
          </p:nvPr>
        </p:nvSpPr>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E6267140-87B8-48E4-AB5D-A2960DBA4FAF}"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9A437E0-3DCF-4776-A291-E66C961D7906}" type="slidenum">
              <a:rPr lang="en-US" altLang="ro-RO"/>
              <a:pPr/>
              <a:t>‹#›</a:t>
            </a:fld>
            <a:endParaRPr lang="en-US" altLang="ro-RO"/>
          </a:p>
        </p:txBody>
      </p:sp>
    </p:spTree>
    <p:extLst>
      <p:ext uri="{BB962C8B-B14F-4D97-AF65-F5344CB8AC3E}">
        <p14:creationId xmlns:p14="http://schemas.microsoft.com/office/powerpoint/2010/main" val="1283005066"/>
      </p:ext>
    </p:extLst>
  </p:cSld>
  <p:clrMapOvr>
    <a:masterClrMapping/>
  </p:clrMapOvr>
  <p:transition advClick="0" advTm="10000">
    <p:wipe dir="d"/>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8839200" y="277813"/>
            <a:ext cx="2743200" cy="5853112"/>
          </a:xfrm>
        </p:spPr>
        <p:txBody>
          <a:bodyPr vert="eaVert"/>
          <a:lstStyle/>
          <a:p>
            <a:r>
              <a:rPr lang="ro-RO"/>
              <a:t>Faceți clic pentru a edita stilul de titlu Coordonator</a:t>
            </a:r>
          </a:p>
        </p:txBody>
      </p:sp>
      <p:sp>
        <p:nvSpPr>
          <p:cNvPr id="3" name="Substituent text vertical 2"/>
          <p:cNvSpPr>
            <a:spLocks noGrp="1"/>
          </p:cNvSpPr>
          <p:nvPr>
            <p:ph type="body" orient="vert" idx="1"/>
          </p:nvPr>
        </p:nvSpPr>
        <p:spPr>
          <a:xfrm>
            <a:off x="609600" y="277813"/>
            <a:ext cx="8026400" cy="5853112"/>
          </a:xfrm>
        </p:spPr>
        <p:txBody>
          <a:bodyPr vert="eaVert"/>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7DA35F23-7D40-4E12-A6A8-D8EA5B9620A3}"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83B4F77-1CF3-4B9A-B9B9-2D2E5B7F51E4}" type="slidenum">
              <a:rPr lang="en-US" altLang="ro-RO"/>
              <a:pPr/>
              <a:t>‹#›</a:t>
            </a:fld>
            <a:endParaRPr lang="en-US" altLang="ro-RO"/>
          </a:p>
        </p:txBody>
      </p:sp>
    </p:spTree>
    <p:extLst>
      <p:ext uri="{BB962C8B-B14F-4D97-AF65-F5344CB8AC3E}">
        <p14:creationId xmlns:p14="http://schemas.microsoft.com/office/powerpoint/2010/main" val="585769588"/>
      </p:ext>
    </p:extLst>
  </p:cSld>
  <p:clrMapOvr>
    <a:masterClrMapping/>
  </p:clrMapOvr>
  <p:transition advClick="0" advTm="10000">
    <p:wipe dir="d"/>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Only" preserve="1">
  <p:cSld name="Conținut">
    <p:spTree>
      <p:nvGrpSpPr>
        <p:cNvPr id="1" name=""/>
        <p:cNvGrpSpPr/>
        <p:nvPr/>
      </p:nvGrpSpPr>
      <p:grpSpPr>
        <a:xfrm>
          <a:off x="0" y="0"/>
          <a:ext cx="0" cy="0"/>
          <a:chOff x="0" y="0"/>
          <a:chExt cx="0" cy="0"/>
        </a:xfrm>
      </p:grpSpPr>
      <p:sp>
        <p:nvSpPr>
          <p:cNvPr id="2" name="Substituent conținut 1"/>
          <p:cNvSpPr>
            <a:spLocks noGrp="1"/>
          </p:cNvSpPr>
          <p:nvPr>
            <p:ph/>
          </p:nvPr>
        </p:nvSpPr>
        <p:spPr>
          <a:xfrm>
            <a:off x="609600" y="277813"/>
            <a:ext cx="10972800" cy="585311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3"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1AF77197-F560-4331-B30F-29079C9DCB41}" type="datetime1">
              <a:rPr lang="en-US"/>
              <a:pPr>
                <a:defRPr/>
              </a:pPr>
              <a:t>6/18/2026</a:t>
            </a:fld>
            <a:endParaRPr lang="en-US"/>
          </a:p>
        </p:txBody>
      </p:sp>
      <p:sp>
        <p:nvSpPr>
          <p:cNvPr id="4"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F93FA105-8306-4405-9642-BE73F37D6C93}" type="slidenum">
              <a:rPr lang="en-US" altLang="ro-RO"/>
              <a:pPr/>
              <a:t>‹#›</a:t>
            </a:fld>
            <a:endParaRPr lang="en-US" altLang="ro-RO"/>
          </a:p>
        </p:txBody>
      </p:sp>
    </p:spTree>
    <p:extLst>
      <p:ext uri="{BB962C8B-B14F-4D97-AF65-F5344CB8AC3E}">
        <p14:creationId xmlns:p14="http://schemas.microsoft.com/office/powerpoint/2010/main" val="1662413831"/>
      </p:ext>
    </p:extLst>
  </p:cSld>
  <p:clrMapOvr>
    <a:masterClrMapping/>
  </p:clrMapOvr>
  <p:transition advClick="0" advTm="10000">
    <p:wipe dir="d"/>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xAndTwoObj" preserve="1">
  <p:cSld name="Titlu, text și conținut 2">
    <p:spTree>
      <p:nvGrpSpPr>
        <p:cNvPr id="1" name=""/>
        <p:cNvGrpSpPr/>
        <p:nvPr/>
      </p:nvGrpSpPr>
      <p:grpSpPr>
        <a:xfrm>
          <a:off x="0" y="0"/>
          <a:ext cx="0" cy="0"/>
          <a:chOff x="0" y="0"/>
          <a:chExt cx="0" cy="0"/>
        </a:xfrm>
      </p:grpSpPr>
      <p:sp>
        <p:nvSpPr>
          <p:cNvPr id="2" name="Titlu 1"/>
          <p:cNvSpPr>
            <a:spLocks noGrp="1"/>
          </p:cNvSpPr>
          <p:nvPr>
            <p:ph type="title"/>
          </p:nvPr>
        </p:nvSpPr>
        <p:spPr>
          <a:xfrm>
            <a:off x="609600" y="277814"/>
            <a:ext cx="10972800" cy="1139825"/>
          </a:xfrm>
        </p:spPr>
        <p:txBody>
          <a:bodyPr/>
          <a:lstStyle/>
          <a:p>
            <a:r>
              <a:rPr lang="ro-RO"/>
              <a:t>Faceți clic pentru a edita stilul de titlu Coordonator</a:t>
            </a:r>
          </a:p>
        </p:txBody>
      </p:sp>
      <p:sp>
        <p:nvSpPr>
          <p:cNvPr id="3" name="Substituent text 2"/>
          <p:cNvSpPr>
            <a:spLocks noGrp="1"/>
          </p:cNvSpPr>
          <p:nvPr>
            <p:ph type="body" sz="half" idx="1"/>
          </p:nvPr>
        </p:nvSpPr>
        <p:spPr>
          <a:xfrm>
            <a:off x="609600" y="1600201"/>
            <a:ext cx="5384800" cy="4530725"/>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4" name="Substituent conținut 3"/>
          <p:cNvSpPr>
            <a:spLocks noGrp="1"/>
          </p:cNvSpPr>
          <p:nvPr>
            <p:ph sz="quarter" idx="2"/>
          </p:nvPr>
        </p:nvSpPr>
        <p:spPr>
          <a:xfrm>
            <a:off x="6197600" y="1600201"/>
            <a:ext cx="5384800" cy="2189163"/>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5" name="Substituent conținut 4"/>
          <p:cNvSpPr>
            <a:spLocks noGrp="1"/>
          </p:cNvSpPr>
          <p:nvPr>
            <p:ph sz="quarter" idx="3"/>
          </p:nvPr>
        </p:nvSpPr>
        <p:spPr>
          <a:xfrm>
            <a:off x="6197600" y="3941763"/>
            <a:ext cx="5384800" cy="2189162"/>
          </a:xfrm>
        </p:spPr>
        <p:txBody>
          <a:bodyPr/>
          <a:lstStyle/>
          <a:p>
            <a:pPr lvl="0"/>
            <a:r>
              <a:rPr lang="ro-RO"/>
              <a:t>Faceți clic pentru a edita stilurile de text Coordonator</a:t>
            </a:r>
          </a:p>
          <a:p>
            <a:pPr lvl="1"/>
            <a:r>
              <a:rPr lang="ro-RO"/>
              <a:t>Al doilea nivel</a:t>
            </a:r>
          </a:p>
          <a:p>
            <a:pPr lvl="2"/>
            <a:r>
              <a:rPr lang="ro-RO"/>
              <a:t>Al treilea nivel</a:t>
            </a:r>
          </a:p>
          <a:p>
            <a:pPr lvl="3"/>
            <a:r>
              <a:rPr lang="ro-RO"/>
              <a:t>Al patrulea nivel</a:t>
            </a:r>
          </a:p>
          <a:p>
            <a:pPr lvl="4"/>
            <a:r>
              <a:rPr lang="ro-RO"/>
              <a:t>Al cincilea nivel</a:t>
            </a:r>
          </a:p>
        </p:txBody>
      </p:sp>
      <p:sp>
        <p:nvSpPr>
          <p:cNvPr id="6"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020231DD-C61E-46A3-A913-F2B29EBA834C}" type="datetime1">
              <a:rPr lang="en-US"/>
              <a:pPr>
                <a:defRPr/>
              </a:pPr>
              <a:t>6/18/2026</a:t>
            </a:fld>
            <a:endParaRPr lang="en-US"/>
          </a:p>
        </p:txBody>
      </p:sp>
      <p:sp>
        <p:nvSpPr>
          <p:cNvPr id="7"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7ECFF55A-4E25-48A3-A112-25B4C29FBF99}" type="slidenum">
              <a:rPr lang="en-US" altLang="ro-RO"/>
              <a:pPr/>
              <a:t>‹#›</a:t>
            </a:fld>
            <a:endParaRPr lang="en-US" altLang="ro-RO"/>
          </a:p>
        </p:txBody>
      </p:sp>
    </p:spTree>
    <p:extLst>
      <p:ext uri="{BB962C8B-B14F-4D97-AF65-F5344CB8AC3E}">
        <p14:creationId xmlns:p14="http://schemas.microsoft.com/office/powerpoint/2010/main" val="1551134495"/>
      </p:ext>
    </p:extLst>
  </p:cSld>
  <p:clrMapOvr>
    <a:masterClrMapping/>
  </p:clrMapOvr>
  <p:transition advClick="0" advTm="10000">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389717" y="4800600"/>
            <a:ext cx="7315200" cy="566738"/>
          </a:xfrm>
        </p:spPr>
        <p:txBody>
          <a:bodyPr anchor="b"/>
          <a:lstStyle>
            <a:lvl1pPr algn="l">
              <a:defRPr sz="2000" b="1"/>
            </a:lvl1pPr>
          </a:lstStyle>
          <a:p>
            <a:r>
              <a:rPr lang="ro-RO"/>
              <a:t>Faceți clic pentru a edita stilul de titlu Coordonator</a:t>
            </a:r>
          </a:p>
        </p:txBody>
      </p:sp>
      <p:sp>
        <p:nvSpPr>
          <p:cNvPr id="3" name="Substituent i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noProof="0"/>
          </a:p>
        </p:txBody>
      </p:sp>
      <p:sp>
        <p:nvSpPr>
          <p:cNvPr id="4" name="Substituent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Faceți clic pentru a edita stilurile de text Coordonator</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A560770C-875F-49FB-984E-0865732806BF}"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C7DDD001-90C1-4CD2-8229-A02BDCC6A533}" type="slidenum">
              <a:rPr lang="en-US" altLang="ro-RO"/>
              <a:pPr/>
              <a:t>‹#›</a:t>
            </a:fld>
            <a:endParaRPr lang="en-US" altLang="ro-RO"/>
          </a:p>
        </p:txBody>
      </p:sp>
    </p:spTree>
    <p:extLst>
      <p:ext uri="{BB962C8B-B14F-4D97-AF65-F5344CB8AC3E}">
        <p14:creationId xmlns:p14="http://schemas.microsoft.com/office/powerpoint/2010/main" val="841070386"/>
      </p:ext>
    </p:extLst>
  </p:cSld>
  <p:clrMapOvr>
    <a:masterClrMapping/>
  </p:clrMapOvr>
  <p:transition advClick="0" advTm="10000">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BA64780C-21A3-4930-9A0A-038D35A594B9}" type="datetime1">
              <a:rPr lang="en-US"/>
              <a:pPr>
                <a:defRPr/>
              </a:pPr>
              <a:t>6/18/2026</a:t>
            </a:fld>
            <a:endParaRPr lang="en-US"/>
          </a:p>
        </p:txBody>
      </p:sp>
      <p:sp>
        <p:nvSpPr>
          <p:cNvPr id="5"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AF24EEBA-5525-4D72-9D28-5F7B535F5FB8}" type="slidenum">
              <a:rPr lang="en-US" altLang="ro-RO"/>
              <a:pPr/>
              <a:t>‹#›</a:t>
            </a:fld>
            <a:endParaRPr lang="en-US" altLang="ro-RO"/>
          </a:p>
        </p:txBody>
      </p:sp>
    </p:spTree>
    <p:extLst>
      <p:ext uri="{BB962C8B-B14F-4D97-AF65-F5344CB8AC3E}">
        <p14:creationId xmlns:p14="http://schemas.microsoft.com/office/powerpoint/2010/main" val="2029820070"/>
      </p:ext>
    </p:extLst>
  </p:cSld>
  <p:clrMapOvr>
    <a:masterClrMapping/>
  </p:clrMapOvr>
  <p:transition advClick="0" advTm="10000">
    <p:wipe dir="d"/>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p:txBody>
          <a:bodyPr/>
          <a:lstStyle>
            <a:lvl1pPr>
              <a:defRPr>
                <a:latin typeface="Verdana" panose="020B0604030504040204" pitchFamily="34" charset="0"/>
              </a:defRPr>
            </a:lvl1pPr>
          </a:lstStyle>
          <a:p>
            <a:pPr>
              <a:defRPr/>
            </a:pPr>
            <a:fld id="{91CFAEDA-6584-4D07-BFB7-799C53A4CDEE}" type="datetime1">
              <a:rPr lang="en-US"/>
              <a:pPr>
                <a:defRPr/>
              </a:pPr>
              <a:t>6/18/2026</a:t>
            </a:fld>
            <a:endParaRPr lang="en-US"/>
          </a:p>
        </p:txBody>
      </p:sp>
      <p:sp>
        <p:nvSpPr>
          <p:cNvPr id="6" name="Rectangle 42"/>
          <p:cNvSpPr>
            <a:spLocks noGrp="1" noChangeArrowheads="1"/>
          </p:cNvSpPr>
          <p:nvPr>
            <p:ph type="sldNum" sz="quarter" idx="11"/>
          </p:nvPr>
        </p:nvSpPr>
        <p:spPr/>
        <p:txBody>
          <a:bodyPr/>
          <a:lstStyle>
            <a:lvl1pPr>
              <a:defRPr>
                <a:latin typeface="Verdana" panose="020B0604030504040204" pitchFamily="34" charset="0"/>
              </a:defRPr>
            </a:lvl1pPr>
          </a:lstStyle>
          <a:p>
            <a:fld id="{0CCEA3AE-962E-4565-A0F7-818EA6CEB063}" type="slidenum">
              <a:rPr lang="en-US" altLang="ro-RO"/>
              <a:pPr/>
              <a:t>‹#›</a:t>
            </a:fld>
            <a:endParaRPr lang="en-US" altLang="ro-RO"/>
          </a:p>
        </p:txBody>
      </p:sp>
    </p:spTree>
    <p:extLst>
      <p:ext uri="{BB962C8B-B14F-4D97-AF65-F5344CB8AC3E}">
        <p14:creationId xmlns:p14="http://schemas.microsoft.com/office/powerpoint/2010/main" val="2350436941"/>
      </p:ext>
    </p:extLst>
  </p:cSld>
  <p:clrMapOvr>
    <a:masterClrMapping/>
  </p:clrMapOvr>
  <p:transition advClick="0" advTm="10000">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6" Type="http://schemas.openxmlformats.org/officeDocument/2006/relationships/theme" Target="../theme/theme5.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6" Type="http://schemas.openxmlformats.org/officeDocument/2006/relationships/theme" Target="../theme/theme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5131"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063"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2064"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2066"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2067"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2068"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2069"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2070"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5143" name="Group 31"/>
            <p:cNvGrpSpPr>
              <a:grpSpLocks/>
            </p:cNvGrpSpPr>
            <p:nvPr/>
          </p:nvGrpSpPr>
          <p:grpSpPr bwMode="auto">
            <a:xfrm>
              <a:off x="1" y="392"/>
              <a:ext cx="5758" cy="1571"/>
              <a:chOff x="1" y="392"/>
              <a:chExt cx="5758" cy="1571"/>
            </a:xfrm>
          </p:grpSpPr>
          <p:sp>
            <p:nvSpPr>
              <p:cNvPr id="2074"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2075"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2076"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2077"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2078"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2072"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2073"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6721F4CC-83CB-4F1C-B35C-9A1B4BDBFF79}"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CC36AB12-FDD6-437A-816D-5474330DC9DA}"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857" r:id="rId1"/>
    <p:sldLayoutId id="2147496858" r:id="rId2"/>
    <p:sldLayoutId id="2147496859" r:id="rId3"/>
    <p:sldLayoutId id="2147496860" r:id="rId4"/>
    <p:sldLayoutId id="2147496861" r:id="rId5"/>
    <p:sldLayoutId id="2147496862" r:id="rId6"/>
    <p:sldLayoutId id="2147496863" r:id="rId7"/>
    <p:sldLayoutId id="2147496864" r:id="rId8"/>
    <p:sldLayoutId id="2147496865" r:id="rId9"/>
    <p:sldLayoutId id="2147496866" r:id="rId10"/>
    <p:sldLayoutId id="2147496867" r:id="rId11"/>
    <p:sldLayoutId id="2147496868" r:id="rId12"/>
    <p:sldLayoutId id="2147496869" r:id="rId13"/>
    <p:sldLayoutId id="2147496870" r:id="rId14"/>
    <p:sldLayoutId id="2147496871" r:id="rId15"/>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8203"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5135"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5136"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5138"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5139"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5140"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5141"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5142"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8215" name="Group 31"/>
            <p:cNvGrpSpPr>
              <a:grpSpLocks/>
            </p:cNvGrpSpPr>
            <p:nvPr/>
          </p:nvGrpSpPr>
          <p:grpSpPr bwMode="auto">
            <a:xfrm>
              <a:off x="1" y="392"/>
              <a:ext cx="5758" cy="1571"/>
              <a:chOff x="1" y="392"/>
              <a:chExt cx="5758" cy="1571"/>
            </a:xfrm>
          </p:grpSpPr>
          <p:sp>
            <p:nvSpPr>
              <p:cNvPr id="5146"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5147"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5148"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5149"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5150"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5144"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5145"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A18301F5-4576-455F-A874-118DD5096376}"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D3B47180-E031-4780-80FF-E19586C175A7}"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902" r:id="rId1"/>
    <p:sldLayoutId id="2147496903" r:id="rId2"/>
    <p:sldLayoutId id="2147496904" r:id="rId3"/>
    <p:sldLayoutId id="2147496905" r:id="rId4"/>
    <p:sldLayoutId id="2147496906" r:id="rId5"/>
    <p:sldLayoutId id="2147496907" r:id="rId6"/>
    <p:sldLayoutId id="2147496908" r:id="rId7"/>
    <p:sldLayoutId id="2147496909" r:id="rId8"/>
    <p:sldLayoutId id="2147496910" r:id="rId9"/>
    <p:sldLayoutId id="2147496911" r:id="rId10"/>
    <p:sldLayoutId id="2147496912" r:id="rId11"/>
    <p:sldLayoutId id="2147496913" r:id="rId12"/>
    <p:sldLayoutId id="2147496914" r:id="rId13"/>
    <p:sldLayoutId id="2147496915" r:id="rId14"/>
    <p:sldLayoutId id="2147496916" r:id="rId15"/>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10251"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183"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7184"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186"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7187"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7188"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7189"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7190"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10263" name="Group 31"/>
            <p:cNvGrpSpPr>
              <a:grpSpLocks/>
            </p:cNvGrpSpPr>
            <p:nvPr/>
          </p:nvGrpSpPr>
          <p:grpSpPr bwMode="auto">
            <a:xfrm>
              <a:off x="1" y="392"/>
              <a:ext cx="5758" cy="1571"/>
              <a:chOff x="1" y="392"/>
              <a:chExt cx="5758" cy="1571"/>
            </a:xfrm>
          </p:grpSpPr>
          <p:sp>
            <p:nvSpPr>
              <p:cNvPr id="7194"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7195"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7196"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7197"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7198"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7192"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7193"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6D485164-243E-4A7F-A0EA-6A11384FB883}"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1AF2F113-5359-454D-8E46-CCDC29275E3D}"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932" r:id="rId1"/>
    <p:sldLayoutId id="2147496933" r:id="rId2"/>
    <p:sldLayoutId id="2147496934" r:id="rId3"/>
    <p:sldLayoutId id="2147496935" r:id="rId4"/>
    <p:sldLayoutId id="2147496936" r:id="rId5"/>
    <p:sldLayoutId id="2147496937" r:id="rId6"/>
    <p:sldLayoutId id="2147496938" r:id="rId7"/>
    <p:sldLayoutId id="2147496939" r:id="rId8"/>
    <p:sldLayoutId id="2147496940" r:id="rId9"/>
    <p:sldLayoutId id="2147496941" r:id="rId10"/>
    <p:sldLayoutId id="2147496942" r:id="rId11"/>
    <p:sldLayoutId id="2147496943" r:id="rId12"/>
    <p:sldLayoutId id="2147496944" r:id="rId13"/>
    <p:sldLayoutId id="2147496945" r:id="rId14"/>
    <p:sldLayoutId id="2147496946" r:id="rId15"/>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11275"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8207"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8208"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8210"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8211"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8212"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8213"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8214"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11287" name="Group 31"/>
            <p:cNvGrpSpPr>
              <a:grpSpLocks/>
            </p:cNvGrpSpPr>
            <p:nvPr/>
          </p:nvGrpSpPr>
          <p:grpSpPr bwMode="auto">
            <a:xfrm>
              <a:off x="1" y="392"/>
              <a:ext cx="5758" cy="1571"/>
              <a:chOff x="1" y="392"/>
              <a:chExt cx="5758" cy="1571"/>
            </a:xfrm>
          </p:grpSpPr>
          <p:sp>
            <p:nvSpPr>
              <p:cNvPr id="8218"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8219"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8220"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8221"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8222"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8216"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8217"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6780E5A2-AF90-49D3-A98F-90D2FA951433}"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F21F2FFB-0A2E-402A-975A-09339636B50F}"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947" r:id="rId1"/>
    <p:sldLayoutId id="2147496948" r:id="rId2"/>
    <p:sldLayoutId id="2147496949" r:id="rId3"/>
    <p:sldLayoutId id="2147496950" r:id="rId4"/>
    <p:sldLayoutId id="2147496951" r:id="rId5"/>
    <p:sldLayoutId id="2147496952" r:id="rId6"/>
    <p:sldLayoutId id="2147496953" r:id="rId7"/>
    <p:sldLayoutId id="2147496841" r:id="rId8"/>
    <p:sldLayoutId id="2147496954" r:id="rId9"/>
    <p:sldLayoutId id="2147496955" r:id="rId10"/>
    <p:sldLayoutId id="2147496956" r:id="rId11"/>
    <p:sldLayoutId id="2147496957" r:id="rId12"/>
    <p:sldLayoutId id="2147496958" r:id="rId13"/>
    <p:sldLayoutId id="2147496959" r:id="rId14"/>
    <p:sldLayoutId id="2147496960" r:id="rId15"/>
    <p:sldLayoutId id="2147496961" r:id="rId16"/>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2290"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12299"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9231"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9232"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9234"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9235"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9236"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9237"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9238"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12311" name="Group 31"/>
            <p:cNvGrpSpPr>
              <a:grpSpLocks/>
            </p:cNvGrpSpPr>
            <p:nvPr/>
          </p:nvGrpSpPr>
          <p:grpSpPr bwMode="auto">
            <a:xfrm>
              <a:off x="1" y="392"/>
              <a:ext cx="5758" cy="1571"/>
              <a:chOff x="1" y="392"/>
              <a:chExt cx="5758" cy="1571"/>
            </a:xfrm>
          </p:grpSpPr>
          <p:sp>
            <p:nvSpPr>
              <p:cNvPr id="9242"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9243"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9244"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9245"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9246"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9240"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9241"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E78E8B58-408B-4D13-B9C1-6B2EF6F2FC3E}"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AF0B9FCD-C5B0-40A2-9C77-EC1A0F252A75}"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962" r:id="rId1"/>
    <p:sldLayoutId id="2147496963" r:id="rId2"/>
    <p:sldLayoutId id="2147496964" r:id="rId3"/>
    <p:sldLayoutId id="2147496965" r:id="rId4"/>
    <p:sldLayoutId id="2147496966" r:id="rId5"/>
    <p:sldLayoutId id="2147496967" r:id="rId6"/>
    <p:sldLayoutId id="2147496968" r:id="rId7"/>
    <p:sldLayoutId id="2147496969" r:id="rId8"/>
    <p:sldLayoutId id="2147496970" r:id="rId9"/>
    <p:sldLayoutId id="2147496971" r:id="rId10"/>
    <p:sldLayoutId id="2147496972" r:id="rId11"/>
    <p:sldLayoutId id="2147496973" r:id="rId12"/>
    <p:sldLayoutId id="2147496974" r:id="rId13"/>
    <p:sldLayoutId id="2147496975" r:id="rId14"/>
    <p:sldLayoutId id="2147496976" r:id="rId15"/>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grpSp>
        <p:nvGrpSpPr>
          <p:cNvPr id="13314" name="Group 2"/>
          <p:cNvGrpSpPr>
            <a:grpSpLocks/>
          </p:cNvGrpSpPr>
          <p:nvPr/>
        </p:nvGrpSpPr>
        <p:grpSpPr bwMode="auto">
          <a:xfrm>
            <a:off x="2118" y="0"/>
            <a:ext cx="12198349" cy="6851650"/>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nvGrpSpPr>
            <p:cNvPr id="13323"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255" name="Freeform 23"/>
            <p:cNvSpPr>
              <a:spLocks/>
            </p:cNvSpPr>
            <p:nvPr/>
          </p:nvSpPr>
          <p:spPr bwMode="hidden">
            <a:xfrm>
              <a:off x="5041" y="0"/>
              <a:ext cx="719" cy="845"/>
            </a:xfrm>
            <a:custGeom>
              <a:avLst/>
              <a:gdLst>
                <a:gd name="T0" fmla="*/ 821 w 717"/>
                <a:gd name="T1" fmla="*/ 845 h 845"/>
                <a:gd name="T2" fmla="*/ 821 w 717"/>
                <a:gd name="T3" fmla="*/ 821 h 845"/>
                <a:gd name="T4" fmla="*/ 678 w 717"/>
                <a:gd name="T5" fmla="*/ 605 h 845"/>
                <a:gd name="T6" fmla="*/ 458 w 717"/>
                <a:gd name="T7" fmla="*/ 396 h 845"/>
                <a:gd name="T8" fmla="*/ 273 w 717"/>
                <a:gd name="T9" fmla="*/ 192 h 845"/>
                <a:gd name="T10" fmla="*/ 17 w 717"/>
                <a:gd name="T11" fmla="*/ 0 h 845"/>
                <a:gd name="T12" fmla="*/ 0 w 717"/>
                <a:gd name="T13" fmla="*/ 0 h 845"/>
                <a:gd name="T14" fmla="*/ 261 w 717"/>
                <a:gd name="T15" fmla="*/ 198 h 845"/>
                <a:gd name="T16" fmla="*/ 452 w 717"/>
                <a:gd name="T17" fmla="*/ 408 h 845"/>
                <a:gd name="T18" fmla="*/ 672 w 717"/>
                <a:gd name="T19" fmla="*/ 623 h 845"/>
                <a:gd name="T20" fmla="*/ 821 w 717"/>
                <a:gd name="T21" fmla="*/ 845 h 845"/>
                <a:gd name="T22" fmla="*/ 8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defRPr/>
              </a:pPr>
              <a:endParaRPr lang="ro-RO"/>
            </a:p>
          </p:txBody>
        </p:sp>
        <p:sp>
          <p:nvSpPr>
            <p:cNvPr id="10256" name="Freeform 24"/>
            <p:cNvSpPr>
              <a:spLocks/>
            </p:cNvSpPr>
            <p:nvPr/>
          </p:nvSpPr>
          <p:spPr bwMode="hidden">
            <a:xfrm>
              <a:off x="5352" y="0"/>
              <a:ext cx="408" cy="414"/>
            </a:xfrm>
            <a:custGeom>
              <a:avLst/>
              <a:gdLst>
                <a:gd name="T0" fmla="*/ 459 w 407"/>
                <a:gd name="T1" fmla="*/ 414 h 414"/>
                <a:gd name="T2" fmla="*/ 459 w 407"/>
                <a:gd name="T3" fmla="*/ 396 h 414"/>
                <a:gd name="T4" fmla="*/ 274 w 407"/>
                <a:gd name="T5" fmla="*/ 192 h 414"/>
                <a:gd name="T6" fmla="*/ 12 w 407"/>
                <a:gd name="T7" fmla="*/ 0 h 414"/>
                <a:gd name="T8" fmla="*/ 0 w 407"/>
                <a:gd name="T9" fmla="*/ 0 h 414"/>
                <a:gd name="T10" fmla="*/ 108 w 407"/>
                <a:gd name="T11" fmla="*/ 102 h 414"/>
                <a:gd name="T12" fmla="*/ 268 w 407"/>
                <a:gd name="T13" fmla="*/ 204 h 414"/>
                <a:gd name="T14" fmla="*/ 459 w 407"/>
                <a:gd name="T15" fmla="*/ 414 h 414"/>
                <a:gd name="T16" fmla="*/ 45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defRPr/>
              </a:pPr>
              <a:endParaRPr lang="ro-RO"/>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cs typeface="Arial" charset="0"/>
              </a:endParaRPr>
            </a:p>
          </p:txBody>
        </p:sp>
        <p:sp>
          <p:nvSpPr>
            <p:cNvPr id="10258" name="Freeform 26"/>
            <p:cNvSpPr>
              <a:spLocks/>
            </p:cNvSpPr>
            <p:nvPr/>
          </p:nvSpPr>
          <p:spPr bwMode="hidden">
            <a:xfrm>
              <a:off x="6" y="0"/>
              <a:ext cx="588" cy="599"/>
            </a:xfrm>
            <a:custGeom>
              <a:avLst/>
              <a:gdLst>
                <a:gd name="T0" fmla="*/ 690 w 586"/>
                <a:gd name="T1" fmla="*/ 0 h 599"/>
                <a:gd name="T2" fmla="*/ 672 w 586"/>
                <a:gd name="T3" fmla="*/ 0 h 599"/>
                <a:gd name="T4" fmla="*/ 478 w 586"/>
                <a:gd name="T5" fmla="*/ 132 h 599"/>
                <a:gd name="T6" fmla="*/ 309 w 586"/>
                <a:gd name="T7" fmla="*/ 270 h 599"/>
                <a:gd name="T8" fmla="*/ 120 w 586"/>
                <a:gd name="T9" fmla="*/ 420 h 599"/>
                <a:gd name="T10" fmla="*/ 0 w 586"/>
                <a:gd name="T11" fmla="*/ 575 h 599"/>
                <a:gd name="T12" fmla="*/ 0 w 586"/>
                <a:gd name="T13" fmla="*/ 599 h 599"/>
                <a:gd name="T14" fmla="*/ 120 w 586"/>
                <a:gd name="T15" fmla="*/ 432 h 599"/>
                <a:gd name="T16" fmla="*/ 309 w 586"/>
                <a:gd name="T17" fmla="*/ 282 h 599"/>
                <a:gd name="T18" fmla="*/ 490 w 586"/>
                <a:gd name="T19" fmla="*/ 138 h 599"/>
                <a:gd name="T20" fmla="*/ 690 w 586"/>
                <a:gd name="T21" fmla="*/ 0 h 599"/>
                <a:gd name="T22" fmla="*/ 6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defRPr/>
              </a:pPr>
              <a:endParaRPr lang="ro-RO"/>
            </a:p>
          </p:txBody>
        </p:sp>
        <p:sp>
          <p:nvSpPr>
            <p:cNvPr id="10259" name="Freeform 27"/>
            <p:cNvSpPr>
              <a:spLocks/>
            </p:cNvSpPr>
            <p:nvPr/>
          </p:nvSpPr>
          <p:spPr bwMode="hidden">
            <a:xfrm>
              <a:off x="6" y="0"/>
              <a:ext cx="270" cy="252"/>
            </a:xfrm>
            <a:custGeom>
              <a:avLst/>
              <a:gdLst>
                <a:gd name="T0" fmla="*/ 321 w 269"/>
                <a:gd name="T1" fmla="*/ 0 h 252"/>
                <a:gd name="T2" fmla="*/ 30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21 w 269"/>
                <a:gd name="T15" fmla="*/ 0 h 252"/>
                <a:gd name="T16" fmla="*/ 32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defRPr/>
              </a:pPr>
              <a:endParaRPr lang="ro-RO"/>
            </a:p>
          </p:txBody>
        </p:sp>
        <p:sp>
          <p:nvSpPr>
            <p:cNvPr id="10260"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defRPr/>
              </a:pPr>
              <a:endParaRPr lang="ro-RO"/>
            </a:p>
          </p:txBody>
        </p:sp>
        <p:sp>
          <p:nvSpPr>
            <p:cNvPr id="10261"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defRPr/>
              </a:pPr>
              <a:endParaRPr lang="ro-RO"/>
            </a:p>
          </p:txBody>
        </p:sp>
        <p:sp>
          <p:nvSpPr>
            <p:cNvPr id="10262"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defRPr/>
              </a:pPr>
              <a:endParaRPr lang="ro-RO"/>
            </a:p>
          </p:txBody>
        </p:sp>
        <p:grpSp>
          <p:nvGrpSpPr>
            <p:cNvPr id="13335" name="Group 31"/>
            <p:cNvGrpSpPr>
              <a:grpSpLocks/>
            </p:cNvGrpSpPr>
            <p:nvPr/>
          </p:nvGrpSpPr>
          <p:grpSpPr bwMode="auto">
            <a:xfrm>
              <a:off x="1" y="392"/>
              <a:ext cx="5758" cy="1571"/>
              <a:chOff x="1" y="392"/>
              <a:chExt cx="5758" cy="1571"/>
            </a:xfrm>
          </p:grpSpPr>
          <p:sp>
            <p:nvSpPr>
              <p:cNvPr id="10266"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defRPr/>
                </a:pPr>
                <a:endParaRPr lang="ro-RO"/>
              </a:p>
            </p:txBody>
          </p:sp>
          <p:sp>
            <p:nvSpPr>
              <p:cNvPr id="10267"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defRPr/>
                </a:pPr>
                <a:endParaRPr lang="ro-RO"/>
              </a:p>
            </p:txBody>
          </p:sp>
          <p:sp>
            <p:nvSpPr>
              <p:cNvPr id="10268"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defRPr/>
                </a:pPr>
                <a:endParaRPr lang="ro-RO"/>
              </a:p>
            </p:txBody>
          </p:sp>
          <p:sp>
            <p:nvSpPr>
              <p:cNvPr id="10269"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defRPr/>
                </a:pPr>
                <a:endParaRPr lang="ro-RO"/>
              </a:p>
            </p:txBody>
          </p:sp>
          <p:sp>
            <p:nvSpPr>
              <p:cNvPr id="10270"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defRPr/>
                </a:pPr>
                <a:endParaRPr lang="ro-RO"/>
              </a:p>
            </p:txBody>
          </p:sp>
        </p:grpSp>
        <p:sp>
          <p:nvSpPr>
            <p:cNvPr id="10264"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defRPr/>
              </a:pPr>
              <a:endParaRPr lang="ro-RO"/>
            </a:p>
          </p:txBody>
        </p:sp>
        <p:sp>
          <p:nvSpPr>
            <p:cNvPr id="10265"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defRPr/>
              </a:pPr>
              <a:endParaRPr lang="ro-RO"/>
            </a:p>
          </p:txBody>
        </p:sp>
      </p:grpSp>
      <p:sp>
        <p:nvSpPr>
          <p:cNvPr id="78887" name="Rectangle 39"/>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6532564"/>
            <a:ext cx="1390651"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1">
                <a:solidFill>
                  <a:srgbClr val="FFFFFF"/>
                </a:solidFill>
                <a:effectLst>
                  <a:outerShdw blurRad="38100" dist="38100" dir="2700000" algn="tl">
                    <a:srgbClr val="000000"/>
                  </a:outerShdw>
                </a:effectLst>
                <a:latin typeface="Times New Roman" pitchFamily="18" charset="0"/>
                <a:cs typeface="+mn-cs"/>
              </a:defRPr>
            </a:lvl1pPr>
          </a:lstStyle>
          <a:p>
            <a:pPr>
              <a:defRPr/>
            </a:pPr>
            <a:fld id="{60D9C8CE-6633-4EBD-953A-4DFBD46C6912}" type="datetime1">
              <a:rPr lang="en-US"/>
              <a:pPr>
                <a:defRPr/>
              </a:pPr>
              <a:t>6/18/2026</a:t>
            </a:fld>
            <a:endParaRPr lang="en-US"/>
          </a:p>
        </p:txBody>
      </p:sp>
      <p:sp>
        <p:nvSpPr>
          <p:cNvPr id="78890" name="Rectangle 42"/>
          <p:cNvSpPr>
            <a:spLocks noGrp="1" noChangeArrowheads="1"/>
          </p:cNvSpPr>
          <p:nvPr>
            <p:ph type="sldNum" sz="quarter" idx="4"/>
          </p:nvPr>
        </p:nvSpPr>
        <p:spPr bwMode="auto">
          <a:xfrm>
            <a:off x="9347200" y="6532564"/>
            <a:ext cx="2844800" cy="280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a:solidFill>
                  <a:srgbClr val="FFFFFF"/>
                </a:solidFill>
                <a:effectLst>
                  <a:outerShdw blurRad="38100" dist="38100" dir="2700000" algn="tl">
                    <a:srgbClr val="000000"/>
                  </a:outerShdw>
                </a:effectLst>
                <a:latin typeface="Times New Roman" panose="02020603050405020304" pitchFamily="18" charset="0"/>
              </a:defRPr>
            </a:lvl1pPr>
          </a:lstStyle>
          <a:p>
            <a:fld id="{6BE89D6A-11BB-405A-B5C1-2258DF776E98}" type="slidenum">
              <a:rPr lang="en-US" altLang="ro-RO"/>
              <a:pPr/>
              <a:t>‹#›</a:t>
            </a:fld>
            <a:endParaRPr lang="en-US" altLang="ro-RO"/>
          </a:p>
        </p:txBody>
      </p:sp>
      <p:sp>
        <p:nvSpPr>
          <p:cNvPr id="7889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5429311" y="6632575"/>
            <a:ext cx="1136531" cy="243656"/>
          </a:xfrm>
          <a:prstGeom prst="rect">
            <a:avLst/>
          </a:prstGeom>
          <a:noFill/>
          <a:ln>
            <a:noFill/>
          </a:ln>
        </p:spPr>
        <p:txBody>
          <a:bodyPr wrap="none"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1000" b="1">
                <a:solidFill>
                  <a:srgbClr val="FFFFFF"/>
                </a:solidFill>
                <a:cs typeface="Arial" charset="0"/>
              </a:rPr>
              <a:t>UNCLASSIFIED</a:t>
            </a:r>
          </a:p>
        </p:txBody>
      </p:sp>
    </p:spTree>
  </p:cSld>
  <p:clrMap bg1="dk2" tx1="lt1" bg2="dk1" tx2="lt2" accent1="accent1" accent2="accent2" accent3="accent3" accent4="accent4" accent5="accent5" accent6="accent6" hlink="hlink" folHlink="folHlink"/>
  <p:sldLayoutIdLst>
    <p:sldLayoutId id="2147496977" r:id="rId1"/>
    <p:sldLayoutId id="2147496978" r:id="rId2"/>
    <p:sldLayoutId id="2147496979" r:id="rId3"/>
    <p:sldLayoutId id="2147496980" r:id="rId4"/>
    <p:sldLayoutId id="2147496981" r:id="rId5"/>
    <p:sldLayoutId id="2147496982" r:id="rId6"/>
    <p:sldLayoutId id="2147496983" r:id="rId7"/>
    <p:sldLayoutId id="2147496984" r:id="rId8"/>
    <p:sldLayoutId id="2147496985" r:id="rId9"/>
    <p:sldLayoutId id="2147496986" r:id="rId10"/>
    <p:sldLayoutId id="2147496987" r:id="rId11"/>
    <p:sldLayoutId id="2147496988" r:id="rId12"/>
    <p:sldLayoutId id="2147496989" r:id="rId13"/>
    <p:sldLayoutId id="2147496990" r:id="rId14"/>
    <p:sldLayoutId id="2147496991" r:id="rId15"/>
  </p:sldLayoutIdLst>
  <p:transition advClick="0" advTm="10000">
    <p:wipe dir="d"/>
  </p:transition>
  <p:hf hdr="0" ft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oleObject" Target="../embeddings/oleObject1.bin"/><Relationship Id="rId7"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2.bin"/><Relationship Id="rId4" Type="http://schemas.openxmlformats.org/officeDocument/2006/relationships/image" Target="../media/image13.wmf"/><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8.png"/><Relationship Id="rId11" Type="http://schemas.openxmlformats.org/officeDocument/2006/relationships/image" Target="../media/image3.png"/><Relationship Id="rId5" Type="http://schemas.openxmlformats.org/officeDocument/2006/relationships/image" Target="../media/image17.png"/><Relationship Id="rId10"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6.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29.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eg"/><Relationship Id="rId1" Type="http://schemas.openxmlformats.org/officeDocument/2006/relationships/slideLayout" Target="../slideLayouts/slideLayout52.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3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52.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32.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52.xml"/><Relationship Id="rId1" Type="http://schemas.openxmlformats.org/officeDocument/2006/relationships/themeOverride" Target="../theme/themeOverride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33.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eg"/><Relationship Id="rId1" Type="http://schemas.openxmlformats.org/officeDocument/2006/relationships/slideLayout" Target="../slideLayouts/slideLayout52.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3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52.xml"/><Relationship Id="rId1" Type="http://schemas.openxmlformats.org/officeDocument/2006/relationships/themeOverride" Target="../theme/themeOverride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35.jpe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52.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mcraciun@mapn.ro" TargetMode="External"/><Relationship Id="rId1" Type="http://schemas.openxmlformats.org/officeDocument/2006/relationships/slideLayout" Target="../slideLayouts/slideLayout68.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1.xml"/></Relationships>
</file>

<file path=ppt/slides/_rels/slide3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7.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26" Type="http://schemas.openxmlformats.org/officeDocument/2006/relationships/image" Target="../media/image68.png"/><Relationship Id="rId39" Type="http://schemas.openxmlformats.org/officeDocument/2006/relationships/image" Target="../media/image79.png"/><Relationship Id="rId3" Type="http://schemas.openxmlformats.org/officeDocument/2006/relationships/chart" Target="../charts/chart2.xml"/><Relationship Id="rId21" Type="http://schemas.openxmlformats.org/officeDocument/2006/relationships/image" Target="../media/image63.png"/><Relationship Id="rId34" Type="http://schemas.openxmlformats.org/officeDocument/2006/relationships/image" Target="../media/image75.png"/><Relationship Id="rId42" Type="http://schemas.openxmlformats.org/officeDocument/2006/relationships/image" Target="../media/image82.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5" Type="http://schemas.openxmlformats.org/officeDocument/2006/relationships/image" Target="../media/image67.png"/><Relationship Id="rId33" Type="http://schemas.openxmlformats.org/officeDocument/2006/relationships/image" Target="../media/image74.png"/><Relationship Id="rId38" Type="http://schemas.openxmlformats.org/officeDocument/2006/relationships/image" Target="../media/image78.png"/><Relationship Id="rId2" Type="http://schemas.openxmlformats.org/officeDocument/2006/relationships/notesSlide" Target="../notesSlides/notesSlide11.xml"/><Relationship Id="rId16" Type="http://schemas.openxmlformats.org/officeDocument/2006/relationships/image" Target="../media/image58.png"/><Relationship Id="rId20" Type="http://schemas.openxmlformats.org/officeDocument/2006/relationships/image" Target="../media/image62.png"/><Relationship Id="rId29" Type="http://schemas.openxmlformats.org/officeDocument/2006/relationships/image" Target="../media/image71.png"/><Relationship Id="rId41" Type="http://schemas.openxmlformats.org/officeDocument/2006/relationships/image" Target="../media/image81.png"/><Relationship Id="rId1" Type="http://schemas.openxmlformats.org/officeDocument/2006/relationships/slideLayout" Target="../slideLayouts/slideLayout68.xml"/><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66.png"/><Relationship Id="rId32" Type="http://schemas.openxmlformats.org/officeDocument/2006/relationships/image" Target="../media/image73.png"/><Relationship Id="rId37" Type="http://schemas.openxmlformats.org/officeDocument/2006/relationships/image" Target="../media/image77.png"/><Relationship Id="rId40" Type="http://schemas.openxmlformats.org/officeDocument/2006/relationships/image" Target="../media/image80.png"/><Relationship Id="rId5" Type="http://schemas.openxmlformats.org/officeDocument/2006/relationships/image" Target="../media/image47.png"/><Relationship Id="rId15" Type="http://schemas.openxmlformats.org/officeDocument/2006/relationships/image" Target="../media/image57.png"/><Relationship Id="rId23" Type="http://schemas.openxmlformats.org/officeDocument/2006/relationships/image" Target="../media/image65.png"/><Relationship Id="rId28" Type="http://schemas.openxmlformats.org/officeDocument/2006/relationships/image" Target="../media/image70.png"/><Relationship Id="rId36" Type="http://schemas.openxmlformats.org/officeDocument/2006/relationships/image" Target="../media/image1.png"/><Relationship Id="rId10" Type="http://schemas.openxmlformats.org/officeDocument/2006/relationships/image" Target="../media/image52.png"/><Relationship Id="rId19" Type="http://schemas.openxmlformats.org/officeDocument/2006/relationships/image" Target="../media/image61.png"/><Relationship Id="rId31" Type="http://schemas.openxmlformats.org/officeDocument/2006/relationships/image" Target="../media/image72.png"/><Relationship Id="rId44" Type="http://schemas.openxmlformats.org/officeDocument/2006/relationships/image" Target="../media/image3.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png"/><Relationship Id="rId27" Type="http://schemas.openxmlformats.org/officeDocument/2006/relationships/image" Target="../media/image69.png"/><Relationship Id="rId30" Type="http://schemas.openxmlformats.org/officeDocument/2006/relationships/image" Target="http://www.sidro.ro/250-large/drapel-steag-fanion-muntenegru.jpg" TargetMode="External"/><Relationship Id="rId35" Type="http://schemas.openxmlformats.org/officeDocument/2006/relationships/image" Target="../media/image76.png"/><Relationship Id="rId43"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4.jpeg"/><Relationship Id="rId7" Type="http://schemas.openxmlformats.org/officeDocument/2006/relationships/image" Target="../media/image3.png"/><Relationship Id="rId2" Type="http://schemas.openxmlformats.org/officeDocument/2006/relationships/image" Target="../media/image83.jpeg"/><Relationship Id="rId1" Type="http://schemas.openxmlformats.org/officeDocument/2006/relationships/slideLayout" Target="../slideLayouts/slideLayout6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85.jpeg"/></Relationships>
</file>

<file path=ppt/slides/_rels/slide3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2.xml"/><Relationship Id="rId1" Type="http://schemas.openxmlformats.org/officeDocument/2006/relationships/slideLayout" Target="../slideLayouts/slideLayout8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83.xml"/><Relationship Id="rId5" Type="http://schemas.openxmlformats.org/officeDocument/2006/relationships/image" Target="../media/image3.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83.xml"/><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3.xml"/><Relationship Id="rId5" Type="http://schemas.openxmlformats.org/officeDocument/2006/relationships/image" Target="../media/image88.jpe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8" Type="http://schemas.openxmlformats.org/officeDocument/2006/relationships/image" Target="../media/image94.jpeg"/><Relationship Id="rId13" Type="http://schemas.openxmlformats.org/officeDocument/2006/relationships/image" Target="../media/image99.jpeg"/><Relationship Id="rId3" Type="http://schemas.openxmlformats.org/officeDocument/2006/relationships/image" Target="../media/image89.jpeg"/><Relationship Id="rId7" Type="http://schemas.openxmlformats.org/officeDocument/2006/relationships/image" Target="../media/image93.jpeg"/><Relationship Id="rId12" Type="http://schemas.openxmlformats.org/officeDocument/2006/relationships/image" Target="../media/image98.jpeg"/><Relationship Id="rId2" Type="http://schemas.openxmlformats.org/officeDocument/2006/relationships/image" Target="../media/image1.png"/><Relationship Id="rId16" Type="http://schemas.openxmlformats.org/officeDocument/2006/relationships/image" Target="../media/image3.png"/><Relationship Id="rId1" Type="http://schemas.openxmlformats.org/officeDocument/2006/relationships/slideLayout" Target="../slideLayouts/slideLayout83.xml"/><Relationship Id="rId6" Type="http://schemas.openxmlformats.org/officeDocument/2006/relationships/image" Target="../media/image92.jpeg"/><Relationship Id="rId11" Type="http://schemas.openxmlformats.org/officeDocument/2006/relationships/image" Target="../media/image97.jpeg"/><Relationship Id="rId5" Type="http://schemas.openxmlformats.org/officeDocument/2006/relationships/image" Target="../media/image91.jpeg"/><Relationship Id="rId15" Type="http://schemas.openxmlformats.org/officeDocument/2006/relationships/image" Target="../media/image2.png"/><Relationship Id="rId10" Type="http://schemas.openxmlformats.org/officeDocument/2006/relationships/image" Target="../media/image96.jpeg"/><Relationship Id="rId4" Type="http://schemas.openxmlformats.org/officeDocument/2006/relationships/image" Target="../media/image90.jpeg"/><Relationship Id="rId9" Type="http://schemas.openxmlformats.org/officeDocument/2006/relationships/image" Target="../media/image95.jpeg"/><Relationship Id="rId14" Type="http://schemas.openxmlformats.org/officeDocument/2006/relationships/image" Target="../media/image100.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1.jpeg"/><Relationship Id="rId1" Type="http://schemas.openxmlformats.org/officeDocument/2006/relationships/slideLayout" Target="../slideLayouts/slideLayout9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D7A0D95-99A4-46CB-9CAD-75F6DD1CC25C}" type="slidenum">
              <a:rPr lang="en-US" altLang="ro-RO">
                <a:solidFill>
                  <a:srgbClr val="FFFFFF"/>
                </a:solidFill>
                <a:latin typeface="Times New Roman" panose="02020603050405020304" pitchFamily="18" charset="0"/>
              </a:rPr>
              <a:pPr/>
              <a:t>1</a:t>
            </a:fld>
            <a:endParaRPr lang="en-US" altLang="ro-RO" dirty="0">
              <a:solidFill>
                <a:srgbClr val="FFFFFF"/>
              </a:solidFill>
              <a:latin typeface="Times New Roman" panose="02020603050405020304" pitchFamily="18" charset="0"/>
            </a:endParaRPr>
          </a:p>
        </p:txBody>
      </p:sp>
      <p:sp>
        <p:nvSpPr>
          <p:cNvPr id="62488" name="Rectangle 24"/>
          <p:cNvSpPr>
            <a:spLocks noChangeArrowheads="1"/>
          </p:cNvSpPr>
          <p:nvPr/>
        </p:nvSpPr>
        <p:spPr bwMode="auto">
          <a:xfrm>
            <a:off x="1500188" y="225426"/>
            <a:ext cx="9144001" cy="6245225"/>
          </a:xfrm>
          <a:prstGeom prst="rect">
            <a:avLst/>
          </a:prstGeom>
          <a:noFill/>
          <a:ln w="12700" algn="ctr">
            <a:noFill/>
            <a:miter lim="800000"/>
            <a:headEnd/>
            <a:tailEnd/>
          </a:ln>
          <a:effectLst/>
        </p:spPr>
        <p:txBody>
          <a:bodyPr lIns="90488" tIns="44450" rIns="90488" bIns="44450">
            <a:spAutoFit/>
          </a:bodyPr>
          <a:lstStyle/>
          <a:p>
            <a:pPr algn="ctr">
              <a:defRPr/>
            </a:pPr>
            <a:r>
              <a:rPr lang="en-GB" sz="2400" b="1" dirty="0">
                <a:solidFill>
                  <a:srgbClr val="FFFF00"/>
                </a:solidFill>
                <a:effectLst>
                  <a:outerShdw blurRad="38100" dist="38100" dir="2700000" algn="tl">
                    <a:srgbClr val="000000"/>
                  </a:outerShdw>
                </a:effectLst>
                <a:latin typeface="Times New Roman" pitchFamily="18" charset="0"/>
                <a:cs typeface="Arial" charset="0"/>
              </a:rPr>
              <a:t>ROMANIA</a:t>
            </a:r>
          </a:p>
          <a:p>
            <a:pPr algn="ctr">
              <a:defRPr/>
            </a:pPr>
            <a:r>
              <a:rPr lang="en-GB" sz="2400" b="1" dirty="0">
                <a:solidFill>
                  <a:srgbClr val="FFFF00"/>
                </a:solidFill>
                <a:effectLst>
                  <a:outerShdw blurRad="38100" dist="38100" dir="2700000" algn="tl">
                    <a:srgbClr val="000000"/>
                  </a:outerShdw>
                </a:effectLst>
                <a:latin typeface="Times New Roman" pitchFamily="18" charset="0"/>
                <a:cs typeface="Arial" charset="0"/>
              </a:rPr>
              <a:t>MINISTRY OF NATIONAL DEFENSE</a:t>
            </a:r>
          </a:p>
          <a:p>
            <a:pPr algn="ctr">
              <a:defRPr/>
            </a:pPr>
            <a:r>
              <a:rPr lang="ro-RO" sz="2400" dirty="0">
                <a:solidFill>
                  <a:srgbClr val="FFFF00"/>
                </a:solidFill>
                <a:effectLst>
                  <a:outerShdw blurRad="38100" dist="38100" dir="2700000" algn="tl">
                    <a:srgbClr val="000000"/>
                  </a:outerShdw>
                </a:effectLst>
                <a:latin typeface="Times New Roman" pitchFamily="18" charset="0"/>
                <a:cs typeface="Arial" charset="0"/>
              </a:rPr>
              <a:t>“</a:t>
            </a:r>
            <a:r>
              <a:rPr lang="en-GB" sz="2400" dirty="0">
                <a:solidFill>
                  <a:srgbClr val="FFFF00"/>
                </a:solidFill>
                <a:effectLst>
                  <a:outerShdw blurRad="38100" dist="38100" dir="2700000" algn="tl">
                    <a:srgbClr val="000000"/>
                  </a:outerShdw>
                </a:effectLst>
                <a:latin typeface="Times New Roman" pitchFamily="18" charset="0"/>
                <a:cs typeface="Arial" charset="0"/>
              </a:rPr>
              <a:t>Carol I</a:t>
            </a:r>
            <a:r>
              <a:rPr lang="ro-RO" sz="2400" dirty="0">
                <a:solidFill>
                  <a:srgbClr val="FFFF00"/>
                </a:solidFill>
                <a:effectLst>
                  <a:outerShdw blurRad="38100" dist="38100" dir="2700000" algn="tl">
                    <a:srgbClr val="000000"/>
                  </a:outerShdw>
                </a:effectLst>
                <a:latin typeface="Times New Roman" pitchFamily="18" charset="0"/>
                <a:cs typeface="Arial" charset="0"/>
              </a:rPr>
              <a:t>”</a:t>
            </a:r>
            <a:r>
              <a:rPr lang="en-US" sz="2400" dirty="0">
                <a:solidFill>
                  <a:srgbClr val="FFFF00"/>
                </a:solidFill>
                <a:effectLst>
                  <a:outerShdw blurRad="38100" dist="38100" dir="2700000" algn="tl">
                    <a:srgbClr val="000000"/>
                  </a:outerShdw>
                </a:effectLst>
                <a:latin typeface="Times New Roman" pitchFamily="18" charset="0"/>
                <a:cs typeface="Arial" charset="0"/>
              </a:rPr>
              <a:t> </a:t>
            </a:r>
            <a:r>
              <a:rPr lang="en-GB" sz="2400" dirty="0">
                <a:solidFill>
                  <a:srgbClr val="FFFF00"/>
                </a:solidFill>
                <a:effectLst>
                  <a:outerShdw blurRad="38100" dist="38100" dir="2700000" algn="tl">
                    <a:srgbClr val="000000"/>
                  </a:outerShdw>
                </a:effectLst>
                <a:latin typeface="Times New Roman" pitchFamily="18" charset="0"/>
                <a:cs typeface="Arial" charset="0"/>
              </a:rPr>
              <a:t>National </a:t>
            </a:r>
            <a:r>
              <a:rPr lang="en-US" sz="2400" dirty="0">
                <a:solidFill>
                  <a:srgbClr val="FFFF00"/>
                </a:solidFill>
                <a:effectLst>
                  <a:outerShdw blurRad="38100" dist="38100" dir="2700000" algn="tl">
                    <a:srgbClr val="000000"/>
                  </a:outerShdw>
                </a:effectLst>
                <a:latin typeface="Times New Roman" pitchFamily="18" charset="0"/>
                <a:cs typeface="Arial" charset="0"/>
              </a:rPr>
              <a:t>Defense</a:t>
            </a:r>
            <a:r>
              <a:rPr lang="en-GB" sz="2400" dirty="0">
                <a:solidFill>
                  <a:srgbClr val="FFFF00"/>
                </a:solidFill>
                <a:effectLst>
                  <a:outerShdw blurRad="38100" dist="38100" dir="2700000" algn="tl">
                    <a:srgbClr val="000000"/>
                  </a:outerShdw>
                </a:effectLst>
                <a:latin typeface="Times New Roman" pitchFamily="18" charset="0"/>
                <a:cs typeface="Arial" charset="0"/>
              </a:rPr>
              <a:t> University</a:t>
            </a:r>
          </a:p>
          <a:p>
            <a:pPr algn="ctr">
              <a:defRPr/>
            </a:pPr>
            <a:endParaRPr lang="en-GB" sz="1000" b="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8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36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36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36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28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sz="28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endParaRPr lang="en-GB"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r>
              <a:rPr lang="en-GB" sz="3200" b="1" i="1" dirty="0">
                <a:solidFill>
                  <a:srgbClr val="FFFF00"/>
                </a:solidFill>
                <a:effectLst>
                  <a:outerShdw blurRad="38100" dist="38100" dir="2700000" algn="tl">
                    <a:srgbClr val="000000"/>
                  </a:outerShdw>
                </a:effectLst>
                <a:latin typeface="Times New Roman" pitchFamily="18" charset="0"/>
                <a:cs typeface="Arial" charset="0"/>
              </a:rPr>
              <a:t>Regional Department </a:t>
            </a:r>
          </a:p>
          <a:p>
            <a:pPr algn="ctr">
              <a:defRPr/>
            </a:pPr>
            <a:r>
              <a:rPr lang="en-GB" sz="3200" b="1" i="1" dirty="0">
                <a:solidFill>
                  <a:srgbClr val="FFFF00"/>
                </a:solidFill>
                <a:effectLst>
                  <a:outerShdw blurRad="38100" dist="38100" dir="2700000" algn="tl">
                    <a:srgbClr val="000000"/>
                  </a:outerShdw>
                </a:effectLst>
                <a:latin typeface="Times New Roman" pitchFamily="18" charset="0"/>
                <a:cs typeface="Arial" charset="0"/>
              </a:rPr>
              <a:t>of </a:t>
            </a:r>
            <a:r>
              <a:rPr lang="en-US" sz="3200" b="1" i="1" dirty="0">
                <a:solidFill>
                  <a:srgbClr val="FFFF00"/>
                </a:solidFill>
                <a:effectLst>
                  <a:outerShdw blurRad="38100" dist="38100" dir="2700000" algn="tl">
                    <a:srgbClr val="000000"/>
                  </a:outerShdw>
                </a:effectLst>
                <a:latin typeface="Times New Roman" pitchFamily="18" charset="0"/>
                <a:cs typeface="Arial" charset="0"/>
              </a:rPr>
              <a:t>Defense</a:t>
            </a:r>
            <a:r>
              <a:rPr lang="en-GB" sz="3200" b="1" i="1" dirty="0">
                <a:solidFill>
                  <a:srgbClr val="FFFF00"/>
                </a:solidFill>
                <a:effectLst>
                  <a:outerShdw blurRad="38100" dist="38100" dir="2700000" algn="tl">
                    <a:srgbClr val="000000"/>
                  </a:outerShdw>
                </a:effectLst>
                <a:latin typeface="Times New Roman" pitchFamily="18" charset="0"/>
                <a:cs typeface="Arial" charset="0"/>
              </a:rPr>
              <a:t> Resources Management Studies</a:t>
            </a:r>
          </a:p>
          <a:p>
            <a:pPr algn="ctr">
              <a:defRPr/>
            </a:pPr>
            <a:endParaRPr lang="en-GB" sz="2400" b="1" i="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r>
              <a:rPr lang="en-GB" sz="3200" b="1" i="1" dirty="0">
                <a:solidFill>
                  <a:srgbClr val="FFFF00"/>
                </a:solidFill>
                <a:effectLst>
                  <a:outerShdw blurRad="38100" dist="38100" dir="2700000" algn="tl">
                    <a:srgbClr val="000000"/>
                  </a:outerShdw>
                </a:effectLst>
                <a:latin typeface="Times New Roman" pitchFamily="18" charset="0"/>
                <a:cs typeface="Arial" charset="0"/>
              </a:rPr>
              <a:t>- DRESMARA -</a:t>
            </a:r>
          </a:p>
        </p:txBody>
      </p:sp>
      <p:pic>
        <p:nvPicPr>
          <p:cNvPr id="13" name="Picture 12" descr="stema cu coroana.png"/>
          <p:cNvPicPr>
            <a:picLocks noChangeAspect="1"/>
          </p:cNvPicPr>
          <p:nvPr/>
        </p:nvPicPr>
        <p:blipFill>
          <a:blip r:embed="rId3" cstate="print"/>
          <a:srcRect/>
          <a:stretch>
            <a:fillRect/>
          </a:stretch>
        </p:blipFill>
        <p:spPr bwMode="auto">
          <a:xfrm>
            <a:off x="4907868" y="1484314"/>
            <a:ext cx="2513634" cy="2916795"/>
          </a:xfrm>
          <a:prstGeom prst="rect">
            <a:avLst/>
          </a:prstGeom>
          <a:noFill/>
          <a:ln>
            <a:noFill/>
          </a:ln>
          <a:effectLst>
            <a:glow rad="38100">
              <a:schemeClr val="tx1">
                <a:alpha val="97000"/>
              </a:schemeClr>
            </a:glow>
          </a:effectLst>
        </p:spPr>
      </p:pic>
      <p:pic>
        <p:nvPicPr>
          <p:cNvPr id="9" name="Picture 8"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4" name="Picture 13"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5" name="Picture 14"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Tree>
  </p:cSld>
  <p:clrMapOvr>
    <a:masterClrMapping/>
  </p:clrMapOvr>
  <p:transition advClick="0" advTm="10000">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554E7A5-C65C-4A63-9BD3-D68427B183B7}" type="slidenum">
              <a:rPr lang="en-US" altLang="ro-RO">
                <a:solidFill>
                  <a:srgbClr val="FFFFFF"/>
                </a:solidFill>
                <a:latin typeface="Times New Roman" panose="02020603050405020304" pitchFamily="18" charset="0"/>
              </a:rPr>
              <a:pPr/>
              <a:t>10</a:t>
            </a:fld>
            <a:endParaRPr lang="en-US" altLang="ro-RO">
              <a:solidFill>
                <a:srgbClr val="FFFFFF"/>
              </a:solidFill>
              <a:latin typeface="Times New Roman" panose="02020603050405020304" pitchFamily="18" charset="0"/>
            </a:endParaRPr>
          </a:p>
        </p:txBody>
      </p:sp>
      <p:sp>
        <p:nvSpPr>
          <p:cNvPr id="20491" name="Rectangle 11"/>
          <p:cNvSpPr>
            <a:spLocks noChangeArrowheads="1"/>
          </p:cNvSpPr>
          <p:nvPr/>
        </p:nvSpPr>
        <p:spPr bwMode="auto">
          <a:xfrm>
            <a:off x="2747963" y="331789"/>
            <a:ext cx="6527800" cy="890587"/>
          </a:xfrm>
          <a:prstGeom prst="rect">
            <a:avLst/>
          </a:prstGeom>
          <a:noFill/>
          <a:ln w="12700">
            <a:noFill/>
            <a:miter lim="800000"/>
            <a:headEnd/>
            <a:tailEnd/>
          </a:ln>
          <a:effectLst/>
        </p:spPr>
        <p:txBody>
          <a:bodyPr lIns="90488" tIns="44450" rIns="90488" bIns="44450">
            <a:spAutoFit/>
          </a:bodyPr>
          <a:lstStyle/>
          <a:p>
            <a:pPr algn="ctr">
              <a:defRPr/>
            </a:pPr>
            <a:r>
              <a:rPr lang="en-US" sz="2600" b="1" dirty="0">
                <a:solidFill>
                  <a:srgbClr val="FFFF00"/>
                </a:solidFill>
                <a:effectLst>
                  <a:outerShdw blurRad="38100" dist="38100" dir="2700000" algn="tl">
                    <a:srgbClr val="000000"/>
                  </a:outerShdw>
                </a:effectLst>
                <a:latin typeface="Times New Roman" pitchFamily="18" charset="0"/>
                <a:cs typeface="Arial" charset="0"/>
              </a:rPr>
              <a:t>Defense Resources Management</a:t>
            </a:r>
          </a:p>
          <a:p>
            <a:pPr algn="ctr">
              <a:defRPr/>
            </a:pPr>
            <a:r>
              <a:rPr lang="en-US" sz="2600" b="1" dirty="0">
                <a:solidFill>
                  <a:srgbClr val="FFFF00"/>
                </a:solidFill>
                <a:effectLst>
                  <a:outerShdw blurRad="38100" dist="38100" dir="2700000" algn="tl">
                    <a:srgbClr val="000000"/>
                  </a:outerShdw>
                </a:effectLst>
                <a:latin typeface="Times New Roman" pitchFamily="18" charset="0"/>
                <a:cs typeface="Arial" charset="0"/>
              </a:rPr>
              <a:t> </a:t>
            </a:r>
            <a:r>
              <a:rPr lang="en-US" sz="2600" b="1" spc="100" dirty="0">
                <a:solidFill>
                  <a:srgbClr val="FFFF00"/>
                </a:solidFill>
                <a:effectLst>
                  <a:outerShdw blurRad="38100" dist="38100" dir="2700000" algn="tl">
                    <a:srgbClr val="000000"/>
                  </a:outerShdw>
                </a:effectLst>
                <a:latin typeface="Times New Roman" pitchFamily="18" charset="0"/>
                <a:cs typeface="Arial" charset="0"/>
              </a:rPr>
              <a:t>FACULTY</a:t>
            </a:r>
          </a:p>
        </p:txBody>
      </p:sp>
      <p:sp>
        <p:nvSpPr>
          <p:cNvPr id="190470" name="AutoShape 19"/>
          <p:cNvSpPr>
            <a:spLocks noChangeArrowheads="1"/>
          </p:cNvSpPr>
          <p:nvPr/>
        </p:nvSpPr>
        <p:spPr bwMode="auto">
          <a:xfrm>
            <a:off x="3287964" y="1609122"/>
            <a:ext cx="2362200" cy="2286000"/>
          </a:xfrm>
          <a:prstGeom prst="rightArrow">
            <a:avLst>
              <a:gd name="adj1" fmla="val 62917"/>
              <a:gd name="adj2" fmla="val 26632"/>
            </a:avLst>
          </a:prstGeom>
          <a:solidFill>
            <a:srgbClr val="FCFFBF"/>
          </a:solidFill>
          <a:ln w="9525">
            <a:solidFill>
              <a:srgbClr val="FF0000"/>
            </a:solidFill>
            <a:miter lim="800000"/>
            <a:headEnd/>
            <a:tailEnd/>
          </a:ln>
          <a:effectLst>
            <a:outerShdw dist="107763" dir="13500000" sx="75000" sy="75000" algn="tl" rotWithShape="0">
              <a:srgbClr val="B60825"/>
            </a:outerShdw>
          </a:effectLst>
        </p:spPr>
        <p:txBody>
          <a:bodyPr wrap="none" anchor="ctr"/>
          <a:lstStyle/>
          <a:p>
            <a:pPr algn="ctr">
              <a:defRPr/>
            </a:pPr>
            <a:r>
              <a:rPr lang="en-US" altLang="ro-RO" b="1" dirty="0">
                <a:solidFill>
                  <a:srgbClr val="003B76"/>
                </a:solidFill>
                <a:latin typeface="Times New Roman" pitchFamily="18" charset="0"/>
                <a:cs typeface="Arial" charset="0"/>
              </a:rPr>
              <a:t>Teaching Staff</a:t>
            </a:r>
          </a:p>
          <a:p>
            <a:pPr algn="ctr">
              <a:defRPr/>
            </a:pPr>
            <a:r>
              <a:rPr lang="en-US" altLang="ro-RO" b="1" dirty="0">
                <a:solidFill>
                  <a:srgbClr val="003B76"/>
                </a:solidFill>
                <a:latin typeface="Times New Roman" pitchFamily="18" charset="0"/>
                <a:cs typeface="Arial" charset="0"/>
              </a:rPr>
              <a:t>positions and</a:t>
            </a:r>
          </a:p>
          <a:p>
            <a:pPr algn="ctr">
              <a:defRPr/>
            </a:pPr>
            <a:r>
              <a:rPr lang="en-US" altLang="ro-RO" b="1" dirty="0">
                <a:solidFill>
                  <a:srgbClr val="003B76"/>
                </a:solidFill>
                <a:latin typeface="Times New Roman" panose="02020603050405020304" pitchFamily="18" charset="0"/>
                <a:cs typeface="Arial" panose="020B0604020202020204" pitchFamily="34" charset="0"/>
              </a:rPr>
              <a:t>qualifications</a:t>
            </a:r>
            <a:r>
              <a:rPr lang="en-US" altLang="ro-RO" b="1" dirty="0">
                <a:solidFill>
                  <a:srgbClr val="003B76"/>
                </a:solidFill>
                <a:latin typeface="Times New Roman" pitchFamily="18" charset="0"/>
                <a:cs typeface="Arial" charset="0"/>
              </a:rPr>
              <a:t>:</a:t>
            </a:r>
          </a:p>
        </p:txBody>
      </p:sp>
      <p:sp>
        <p:nvSpPr>
          <p:cNvPr id="190471" name="AutoShape 20"/>
          <p:cNvSpPr>
            <a:spLocks noChangeArrowheads="1"/>
          </p:cNvSpPr>
          <p:nvPr/>
        </p:nvSpPr>
        <p:spPr bwMode="auto">
          <a:xfrm>
            <a:off x="3376613" y="4108450"/>
            <a:ext cx="2286000" cy="2057400"/>
          </a:xfrm>
          <a:prstGeom prst="rightArrow">
            <a:avLst>
              <a:gd name="adj1" fmla="val 62917"/>
              <a:gd name="adj2" fmla="val 28637"/>
            </a:avLst>
          </a:prstGeom>
          <a:solidFill>
            <a:srgbClr val="FCFFBF"/>
          </a:solidFill>
          <a:ln w="9525">
            <a:solidFill>
              <a:srgbClr val="FF0000"/>
            </a:solidFill>
            <a:miter lim="800000"/>
            <a:headEnd/>
            <a:tailEnd/>
          </a:ln>
          <a:effectLst>
            <a:outerShdw dist="107763" dir="13500000" sx="75000" sy="75000" algn="tl" rotWithShape="0">
              <a:srgbClr val="B60825"/>
            </a:outerShdw>
          </a:effectLst>
        </p:spPr>
        <p:txBody>
          <a:bodyPr wrap="none" anchor="ctr"/>
          <a:lstStyle/>
          <a:p>
            <a:pPr algn="ctr">
              <a:defRPr/>
            </a:pPr>
            <a:endParaRPr lang="ro-RO" altLang="ro-RO" sz="2000" b="1">
              <a:solidFill>
                <a:srgbClr val="FFFFFF"/>
              </a:solidFill>
              <a:latin typeface="Times New Roman" pitchFamily="18" charset="0"/>
              <a:cs typeface="Arial" charset="0"/>
            </a:endParaRPr>
          </a:p>
        </p:txBody>
      </p:sp>
      <p:sp>
        <p:nvSpPr>
          <p:cNvPr id="1033" name="Text Box 29"/>
          <p:cNvSpPr txBox="1">
            <a:spLocks noChangeArrowheads="1"/>
          </p:cNvSpPr>
          <p:nvPr/>
        </p:nvSpPr>
        <p:spPr bwMode="auto">
          <a:xfrm>
            <a:off x="3509964" y="4937415"/>
            <a:ext cx="18002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ro-RO" b="1" dirty="0">
                <a:solidFill>
                  <a:srgbClr val="003B76"/>
                </a:solidFill>
                <a:latin typeface="Times New Roman" panose="02020603050405020304" pitchFamily="18" charset="0"/>
                <a:cs typeface="Arial" panose="020B0604020202020204" pitchFamily="34" charset="0"/>
              </a:rPr>
              <a:t>Guest speakers:</a:t>
            </a:r>
            <a:endParaRPr lang="en-US" altLang="ro-RO" sz="2000" b="1" dirty="0">
              <a:solidFill>
                <a:srgbClr val="003B76"/>
              </a:solidFill>
              <a:latin typeface="Times New Roman" panose="02020603050405020304" pitchFamily="18" charset="0"/>
              <a:cs typeface="Arial" panose="020B0604020202020204" pitchFamily="34" charset="0"/>
            </a:endParaRPr>
          </a:p>
        </p:txBody>
      </p:sp>
      <p:graphicFrame>
        <p:nvGraphicFramePr>
          <p:cNvPr id="1026" name="Object 20"/>
          <p:cNvGraphicFramePr>
            <a:graphicFrameLocks noChangeAspect="1"/>
          </p:cNvGraphicFramePr>
          <p:nvPr/>
        </p:nvGraphicFramePr>
        <p:xfrm>
          <a:off x="1666875" y="4337051"/>
          <a:ext cx="1752600" cy="1516063"/>
        </p:xfrm>
        <a:graphic>
          <a:graphicData uri="http://schemas.openxmlformats.org/presentationml/2006/ole">
            <mc:AlternateContent xmlns:mc="http://schemas.openxmlformats.org/markup-compatibility/2006">
              <mc:Choice xmlns:v="urn:schemas-microsoft-com:vml" Requires="v">
                <p:oleObj spid="_x0000_s1855" name="Clip" r:id="rId3" imgW="1451153" imgH="1255471" progId="">
                  <p:embed/>
                </p:oleObj>
              </mc:Choice>
              <mc:Fallback>
                <p:oleObj name="Clip" r:id="rId3" imgW="1451153" imgH="1255471" progId="">
                  <p:embed/>
                  <p:pic>
                    <p:nvPicPr>
                      <p:cNvPr id="0" name="Picture 1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875" y="4337051"/>
                        <a:ext cx="1752600" cy="1516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21"/>
          <p:cNvGraphicFramePr>
            <a:graphicFrameLocks noChangeAspect="1"/>
          </p:cNvGraphicFramePr>
          <p:nvPr/>
        </p:nvGraphicFramePr>
        <p:xfrm>
          <a:off x="1882775" y="1657351"/>
          <a:ext cx="1570038" cy="1935163"/>
        </p:xfrm>
        <a:graphic>
          <a:graphicData uri="http://schemas.openxmlformats.org/presentationml/2006/ole">
            <mc:AlternateContent xmlns:mc="http://schemas.openxmlformats.org/markup-compatibility/2006">
              <mc:Choice xmlns:v="urn:schemas-microsoft-com:vml" Requires="v">
                <p:oleObj spid="_x0000_s1856" name="Clip" r:id="rId5" imgW="1570025" imgH="1935785" progId="">
                  <p:embed/>
                </p:oleObj>
              </mc:Choice>
              <mc:Fallback>
                <p:oleObj name="Clip" r:id="rId5" imgW="1570025" imgH="1935785" progId="">
                  <p:embed/>
                  <p:pic>
                    <p:nvPicPr>
                      <p:cNvPr id="0" name="Picture 1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2775" y="1657351"/>
                        <a:ext cx="1570038" cy="1935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Text Box 14"/>
          <p:cNvSpPr txBox="1">
            <a:spLocks noChangeArrowheads="1"/>
          </p:cNvSpPr>
          <p:nvPr/>
        </p:nvSpPr>
        <p:spPr bwMode="auto">
          <a:xfrm>
            <a:off x="5696981" y="1349376"/>
            <a:ext cx="4247777" cy="2789995"/>
          </a:xfrm>
          <a:prstGeom prst="rect">
            <a:avLst/>
          </a:prstGeom>
          <a:ln>
            <a:headEnd/>
            <a:tailEnd/>
          </a:ln>
        </p:spPr>
        <p:style>
          <a:lnRef idx="0">
            <a:schemeClr val="dk1"/>
          </a:lnRef>
          <a:fillRef idx="3">
            <a:schemeClr val="dk1"/>
          </a:fillRef>
          <a:effectRef idx="3">
            <a:schemeClr val="dk1"/>
          </a:effectRef>
          <a:fontRef idx="minor">
            <a:schemeClr val="lt1"/>
          </a:fontRef>
        </p:style>
        <p:txBody>
          <a:bodyPr>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nSpc>
                <a:spcPct val="110000"/>
              </a:lnSpc>
              <a:buClr>
                <a:srgbClr val="FF0000"/>
              </a:buClr>
              <a:buFontTx/>
              <a:buChar char="•"/>
              <a:defRPr/>
            </a:pPr>
            <a:r>
              <a:rPr lang="it-IT" altLang="en-US" sz="2300" b="1" dirty="0">
                <a:effectLst>
                  <a:outerShdw blurRad="38100" dist="38100" dir="2700000" algn="tl">
                    <a:srgbClr val="000000"/>
                  </a:outerShdw>
                </a:effectLst>
              </a:rPr>
              <a:t> </a:t>
            </a:r>
            <a:r>
              <a:rPr lang="it-IT" altLang="en-US" sz="2000" b="1" dirty="0">
                <a:effectLst>
                  <a:outerShdw blurRad="38100" dist="38100" dir="2700000" algn="tl">
                    <a:srgbClr val="000000"/>
                  </a:outerShdw>
                </a:effectLst>
              </a:rPr>
              <a:t>Professors</a:t>
            </a:r>
          </a:p>
          <a:p>
            <a:pPr>
              <a:lnSpc>
                <a:spcPct val="110000"/>
              </a:lnSpc>
              <a:buClr>
                <a:srgbClr val="FF0000"/>
              </a:buClr>
              <a:buFontTx/>
              <a:buChar char="•"/>
              <a:defRPr/>
            </a:pPr>
            <a:r>
              <a:rPr lang="it-IT" altLang="en-US" sz="2000" b="1" dirty="0">
                <a:effectLst>
                  <a:outerShdw blurRad="38100" dist="38100" dir="2700000" algn="tl">
                    <a:srgbClr val="000000"/>
                  </a:outerShdw>
                </a:effectLst>
              </a:rPr>
              <a:t> Associate Professors</a:t>
            </a:r>
          </a:p>
          <a:p>
            <a:pPr>
              <a:lnSpc>
                <a:spcPct val="110000"/>
              </a:lnSpc>
              <a:buClr>
                <a:srgbClr val="FF0000"/>
              </a:buClr>
              <a:buFontTx/>
              <a:buChar char="•"/>
              <a:defRPr/>
            </a:pPr>
            <a:r>
              <a:rPr lang="it-IT" altLang="en-US" sz="2000" b="1" dirty="0">
                <a:effectLst>
                  <a:outerShdw blurRad="38100" dist="38100" dir="2700000" algn="tl">
                    <a:srgbClr val="000000"/>
                  </a:outerShdw>
                </a:effectLst>
              </a:rPr>
              <a:t> Lecturers</a:t>
            </a:r>
          </a:p>
          <a:p>
            <a:pPr>
              <a:lnSpc>
                <a:spcPct val="110000"/>
              </a:lnSpc>
              <a:buClr>
                <a:srgbClr val="FF0000"/>
              </a:buClr>
              <a:buFontTx/>
              <a:buChar char="•"/>
              <a:defRPr/>
            </a:pPr>
            <a:r>
              <a:rPr lang="it-IT" altLang="en-US" sz="2000" b="1" dirty="0">
                <a:effectLst>
                  <a:outerShdw blurRad="38100" dist="38100" dir="2700000" algn="tl">
                    <a:srgbClr val="000000"/>
                  </a:outerShdw>
                </a:effectLst>
              </a:rPr>
              <a:t> Junior Lecturers</a:t>
            </a:r>
          </a:p>
          <a:p>
            <a:pPr>
              <a:lnSpc>
                <a:spcPct val="110000"/>
              </a:lnSpc>
              <a:buClr>
                <a:srgbClr val="FF0000"/>
              </a:buClr>
              <a:buFontTx/>
              <a:buChar char="•"/>
              <a:defRPr/>
            </a:pPr>
            <a:r>
              <a:rPr lang="it-IT" altLang="en-US" sz="2000" b="1" dirty="0">
                <a:effectLst>
                  <a:outerShdw blurRad="38100" dist="38100" dir="2700000" algn="tl">
                    <a:srgbClr val="000000"/>
                  </a:outerShdw>
                </a:effectLst>
              </a:rPr>
              <a:t> Military</a:t>
            </a:r>
            <a:r>
              <a:rPr lang="en-US" altLang="en-US" sz="2000" b="1" dirty="0">
                <a:effectLst>
                  <a:outerShdw blurRad="38100" dist="38100" dir="2700000" algn="tl">
                    <a:srgbClr val="000000"/>
                  </a:outerShdw>
                </a:effectLst>
              </a:rPr>
              <a:t> </a:t>
            </a:r>
            <a:r>
              <a:rPr lang="it-IT" altLang="en-US" sz="2000" b="1" dirty="0">
                <a:effectLst>
                  <a:outerShdw blurRad="38100" dist="38100" dir="2700000" algn="tl">
                    <a:srgbClr val="000000"/>
                  </a:outerShdw>
                </a:effectLst>
              </a:rPr>
              <a:t>Instructors</a:t>
            </a:r>
          </a:p>
          <a:p>
            <a:pPr>
              <a:lnSpc>
                <a:spcPct val="110000"/>
              </a:lnSpc>
              <a:buClr>
                <a:srgbClr val="FF0000"/>
              </a:buClr>
              <a:defRPr/>
            </a:pPr>
            <a:r>
              <a:rPr lang="it-IT" altLang="en-US" sz="2000" b="1" dirty="0">
                <a:effectLst>
                  <a:outerShdw blurRad="38100" dist="38100" dir="2700000" algn="tl">
                    <a:srgbClr val="000000"/>
                  </a:outerShdw>
                </a:effectLst>
              </a:rPr>
              <a:t> </a:t>
            </a:r>
            <a:r>
              <a:rPr lang="ro-RO" altLang="ro-RO" sz="2000" b="1" i="1" dirty="0">
                <a:effectLst>
                  <a:outerShdw blurRad="38100" dist="38100" dir="2700000" algn="tl">
                    <a:srgbClr val="000000"/>
                  </a:outerShdw>
                </a:effectLst>
              </a:rPr>
              <a:t>- </a:t>
            </a:r>
            <a:r>
              <a:rPr lang="en-US" altLang="ro-RO" sz="2000" b="1" i="1" dirty="0">
                <a:effectLst>
                  <a:outerShdw blurRad="38100" dist="38100" dir="2700000" algn="tl">
                    <a:srgbClr val="000000"/>
                  </a:outerShdw>
                </a:effectLst>
              </a:rPr>
              <a:t>PhD</a:t>
            </a:r>
            <a:r>
              <a:rPr lang="ro-RO" altLang="ro-RO" sz="2000" b="1" i="1" dirty="0">
                <a:effectLst>
                  <a:outerShdw blurRad="38100" dist="38100" dir="2700000" algn="tl">
                    <a:srgbClr val="000000"/>
                  </a:outerShdw>
                </a:effectLst>
              </a:rPr>
              <a:t> - </a:t>
            </a:r>
            <a:r>
              <a:rPr lang="en-US" altLang="ro-RO" sz="2000" b="1" i="1" dirty="0">
                <a:solidFill>
                  <a:srgbClr val="FFFF00"/>
                </a:solidFill>
                <a:effectLst>
                  <a:outerShdw blurRad="38100" dist="38100" dir="2700000" algn="tl">
                    <a:srgbClr val="000000"/>
                  </a:outerShdw>
                </a:effectLst>
              </a:rPr>
              <a:t>6</a:t>
            </a:r>
            <a:r>
              <a:rPr lang="ro-RO" altLang="ro-RO" sz="2000" b="1" i="1" dirty="0" smtClean="0">
                <a:effectLst>
                  <a:outerShdw blurRad="38100" dist="38100" dir="2700000" algn="tl">
                    <a:srgbClr val="000000"/>
                  </a:outerShdw>
                </a:effectLst>
              </a:rPr>
              <a:t>      </a:t>
            </a:r>
            <a:r>
              <a:rPr lang="en-US" altLang="ro-RO" sz="2000" b="1" i="1" dirty="0" smtClean="0">
                <a:effectLst>
                  <a:outerShdw blurRad="38100" dist="38100" dir="2700000" algn="tl">
                    <a:srgbClr val="000000"/>
                  </a:outerShdw>
                </a:effectLst>
              </a:rPr>
              <a:t>         </a:t>
            </a:r>
            <a:r>
              <a:rPr lang="ro-RO" altLang="ro-RO" sz="2000" b="1" i="1" dirty="0" smtClean="0">
                <a:effectLst>
                  <a:outerShdw blurRad="38100" dist="38100" dir="2700000" algn="tl">
                    <a:srgbClr val="000000"/>
                  </a:outerShdw>
                </a:effectLst>
              </a:rPr>
              <a:t> </a:t>
            </a:r>
            <a:r>
              <a:rPr lang="en-US" altLang="ro-RO" sz="2000" b="1" i="1" dirty="0" smtClean="0">
                <a:effectLst>
                  <a:outerShdw blurRad="38100" dist="38100" dir="2700000" algn="tl">
                    <a:srgbClr val="000000"/>
                  </a:outerShdw>
                </a:effectLst>
              </a:rPr>
              <a:t>  </a:t>
            </a:r>
            <a:endParaRPr lang="en-US" altLang="ro-RO" sz="2000" b="1" i="1" dirty="0">
              <a:solidFill>
                <a:srgbClr val="FEFA46"/>
              </a:solidFill>
              <a:effectLst>
                <a:outerShdw blurRad="38100" dist="38100" dir="2700000" algn="tl">
                  <a:srgbClr val="000000"/>
                </a:outerShdw>
              </a:effectLst>
            </a:endParaRPr>
          </a:p>
          <a:p>
            <a:pPr>
              <a:buClr>
                <a:srgbClr val="F51137"/>
              </a:buClr>
              <a:defRPr/>
            </a:pPr>
            <a:r>
              <a:rPr lang="ro-RO" altLang="ro-RO" sz="2000" b="1" i="1" dirty="0">
                <a:effectLst>
                  <a:outerShdw blurRad="38100" dist="38100" dir="2700000" algn="tl">
                    <a:srgbClr val="000000"/>
                  </a:outerShdw>
                </a:effectLst>
              </a:rPr>
              <a:t>- </a:t>
            </a:r>
            <a:r>
              <a:rPr lang="en-US" altLang="ro-RO" sz="2000" b="1" i="1" dirty="0">
                <a:effectLst>
                  <a:outerShdw blurRad="38100" dist="38100" dir="2700000" algn="tl">
                    <a:srgbClr val="000000"/>
                  </a:outerShdw>
                </a:effectLst>
              </a:rPr>
              <a:t>all teachers have graduated</a:t>
            </a:r>
          </a:p>
          <a:p>
            <a:pPr>
              <a:buClr>
                <a:srgbClr val="F51137"/>
              </a:buClr>
              <a:defRPr/>
            </a:pPr>
            <a:r>
              <a:rPr lang="en-US" altLang="ro-RO" sz="2000" b="1" i="1" dirty="0">
                <a:effectLst>
                  <a:outerShdw blurRad="38100" dist="38100" dir="2700000" algn="tl">
                    <a:srgbClr val="000000"/>
                  </a:outerShdw>
                </a:effectLst>
              </a:rPr>
              <a:t>   specialization courses abroad</a:t>
            </a:r>
          </a:p>
        </p:txBody>
      </p:sp>
      <p:sp>
        <p:nvSpPr>
          <p:cNvPr id="20" name="Text Box 30"/>
          <p:cNvSpPr txBox="1">
            <a:spLocks noChangeArrowheads="1"/>
          </p:cNvSpPr>
          <p:nvPr/>
        </p:nvSpPr>
        <p:spPr bwMode="auto">
          <a:xfrm>
            <a:off x="5696904" y="4258748"/>
            <a:ext cx="4860925" cy="2154436"/>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marL="290513" indent="-290513">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a:lnSpc>
                <a:spcPct val="90000"/>
              </a:lnSpc>
              <a:buClr>
                <a:srgbClr val="F51137"/>
              </a:buClr>
              <a:buFontTx/>
              <a:buChar char="•"/>
              <a:defRPr/>
            </a:pPr>
            <a:r>
              <a:rPr lang="en-US" altLang="ro-RO" sz="2000" b="1" dirty="0">
                <a:solidFill>
                  <a:srgbClr val="003366"/>
                </a:solidFill>
              </a:rPr>
              <a:t>over 30 Romanian experts per academic year from education entities and other military or civilian structures</a:t>
            </a:r>
            <a:r>
              <a:rPr lang="ro-RO" altLang="ro-RO" sz="2000" b="1" dirty="0">
                <a:solidFill>
                  <a:srgbClr val="003366"/>
                </a:solidFill>
              </a:rPr>
              <a:t>;</a:t>
            </a:r>
            <a:endParaRPr lang="en-US" altLang="ro-RO" sz="2000" b="1" dirty="0">
              <a:solidFill>
                <a:srgbClr val="003366"/>
              </a:solidFill>
            </a:endParaRPr>
          </a:p>
          <a:p>
            <a:pPr algn="just">
              <a:buClr>
                <a:srgbClr val="F51137"/>
              </a:buClr>
              <a:buFontTx/>
              <a:buChar char="•"/>
              <a:defRPr/>
            </a:pPr>
            <a:r>
              <a:rPr lang="en-US" altLang="ro-RO" sz="2000" b="1" dirty="0">
                <a:solidFill>
                  <a:srgbClr val="003366"/>
                </a:solidFill>
              </a:rPr>
              <a:t>over 15 foreign experts per academic year from NATO structures, education entities or other military or civilian organizations</a:t>
            </a:r>
          </a:p>
        </p:txBody>
      </p:sp>
      <p:pic>
        <p:nvPicPr>
          <p:cNvPr id="21" name="Picture 20" descr="stema cu coroana.png"/>
          <p:cNvPicPr>
            <a:picLocks noChangeAspect="1"/>
          </p:cNvPicPr>
          <p:nvPr/>
        </p:nvPicPr>
        <p:blipFill>
          <a:blip r:embed="rId7"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6" name="Picture 15" descr="Bitmap in Graphic1"/>
          <p:cNvPicPr>
            <a:picLocks noChangeAspect="1" noChangeArrowheads="1"/>
          </p:cNvPicPr>
          <p:nvPr/>
        </p:nvPicPr>
        <p:blipFill>
          <a:blip r:embed="rId8" cstate="print"/>
          <a:srcRect/>
          <a:stretch>
            <a:fillRect/>
          </a:stretch>
        </p:blipFill>
        <p:spPr bwMode="auto">
          <a:xfrm>
            <a:off x="10056440" y="84625"/>
            <a:ext cx="978447" cy="935595"/>
          </a:xfrm>
          <a:prstGeom prst="rect">
            <a:avLst/>
          </a:prstGeom>
          <a:noFill/>
          <a:ln>
            <a:noFill/>
          </a:ln>
          <a:effectLst/>
        </p:spPr>
      </p:pic>
      <p:pic>
        <p:nvPicPr>
          <p:cNvPr id="17" name="Picture 16" descr="NATO ACCREDITATION – International Special Training Cente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32" indent="-285744">
              <a:defRPr>
                <a:solidFill>
                  <a:schemeClr val="tx1"/>
                </a:solidFill>
                <a:latin typeface="Times New Roman" panose="02020603050405020304" pitchFamily="18" charset="0"/>
                <a:cs typeface="Arial" panose="020B0604020202020204" pitchFamily="34" charset="0"/>
              </a:defRPr>
            </a:lvl2pPr>
            <a:lvl3pPr marL="1142971" indent="-228594">
              <a:defRPr>
                <a:solidFill>
                  <a:schemeClr val="tx1"/>
                </a:solidFill>
                <a:latin typeface="Times New Roman" panose="02020603050405020304" pitchFamily="18" charset="0"/>
                <a:cs typeface="Arial" panose="020B0604020202020204" pitchFamily="34" charset="0"/>
              </a:defRPr>
            </a:lvl3pPr>
            <a:lvl4pPr marL="1600160" indent="-228594">
              <a:defRPr>
                <a:solidFill>
                  <a:schemeClr val="tx1"/>
                </a:solidFill>
                <a:latin typeface="Times New Roman" panose="02020603050405020304" pitchFamily="18" charset="0"/>
                <a:cs typeface="Arial" panose="020B0604020202020204" pitchFamily="34" charset="0"/>
              </a:defRPr>
            </a:lvl4pPr>
            <a:lvl5pPr marL="2057349" indent="-228594">
              <a:defRPr>
                <a:solidFill>
                  <a:schemeClr val="tx1"/>
                </a:solidFill>
                <a:latin typeface="Times New Roman" panose="02020603050405020304" pitchFamily="18" charset="0"/>
                <a:cs typeface="Arial" panose="020B0604020202020204" pitchFamily="34" charset="0"/>
              </a:defRPr>
            </a:lvl5pPr>
            <a:lvl6pPr marL="2514537"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726"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8914"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103"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F3561D8A-46FE-4F2D-AEAA-8C98BA6839BA}" type="slidenum">
              <a:rPr lang="en-US" altLang="ro-RO" smtClean="0"/>
              <a:pPr>
                <a:defRPr/>
              </a:pPr>
              <a:t>11</a:t>
            </a:fld>
            <a:endParaRPr lang="en-US" altLang="ro-RO"/>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00465" y="642940"/>
            <a:ext cx="47910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stema cu coroana.png"/>
          <p:cNvPicPr>
            <a:picLocks noChangeAspect="1"/>
          </p:cNvPicPr>
          <p:nvPr/>
        </p:nvPicPr>
        <p:blipFill>
          <a:blip r:embed="rId9" cstate="print"/>
          <a:srcRect/>
          <a:stretch>
            <a:fillRect/>
          </a:stretch>
        </p:blipFill>
        <p:spPr bwMode="auto">
          <a:xfrm>
            <a:off x="221314" y="95251"/>
            <a:ext cx="1081007" cy="1254388"/>
          </a:xfrm>
          <a:prstGeom prst="rect">
            <a:avLst/>
          </a:prstGeom>
          <a:noFill/>
          <a:ln>
            <a:noFill/>
          </a:ln>
          <a:effectLst>
            <a:glow rad="38100">
              <a:schemeClr val="tx1">
                <a:alpha val="97000"/>
              </a:schemeClr>
            </a:glow>
          </a:effectLst>
        </p:spPr>
      </p:pic>
      <p:pic>
        <p:nvPicPr>
          <p:cNvPr id="13" name="Picture 12" descr="Bitmap in Graphic1"/>
          <p:cNvPicPr>
            <a:picLocks noChangeAspect="1" noChangeArrowheads="1"/>
          </p:cNvPicPr>
          <p:nvPr/>
        </p:nvPicPr>
        <p:blipFill>
          <a:blip r:embed="rId10" cstate="print"/>
          <a:srcRect/>
          <a:stretch>
            <a:fillRect/>
          </a:stretch>
        </p:blipFill>
        <p:spPr bwMode="auto">
          <a:xfrm>
            <a:off x="10056440" y="84625"/>
            <a:ext cx="978447" cy="935595"/>
          </a:xfrm>
          <a:prstGeom prst="rect">
            <a:avLst/>
          </a:prstGeom>
          <a:noFill/>
          <a:ln>
            <a:noFill/>
          </a:ln>
          <a:effectLst/>
        </p:spPr>
      </p:pic>
      <p:pic>
        <p:nvPicPr>
          <p:cNvPr id="14" name="Picture 13" descr="NATO ACCREDITATION – International Special Training Cente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261900539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5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25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75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25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75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25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75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nodeType="clickEffect">
                                  <p:stCondLst>
                                    <p:cond delay="25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15B7190-E189-4490-ABFB-98EDAF71A4A2}" type="slidenum">
              <a:rPr lang="en-US" altLang="ro-RO">
                <a:solidFill>
                  <a:srgbClr val="FFFFFF"/>
                </a:solidFill>
                <a:latin typeface="Times New Roman" panose="02020603050405020304" pitchFamily="18" charset="0"/>
              </a:rPr>
              <a:pPr/>
              <a:t>12</a:t>
            </a:fld>
            <a:endParaRPr lang="en-US" altLang="ro-RO">
              <a:solidFill>
                <a:srgbClr val="FFFFFF"/>
              </a:solidFill>
              <a:latin typeface="Times New Roman" panose="02020603050405020304" pitchFamily="18" charset="0"/>
            </a:endParaRPr>
          </a:p>
        </p:txBody>
      </p:sp>
      <p:sp>
        <p:nvSpPr>
          <p:cNvPr id="13" name="Rectangle 7"/>
          <p:cNvSpPr>
            <a:spLocks noChangeArrowheads="1"/>
          </p:cNvSpPr>
          <p:nvPr/>
        </p:nvSpPr>
        <p:spPr bwMode="auto">
          <a:xfrm>
            <a:off x="2790826" y="639763"/>
            <a:ext cx="6538913" cy="582612"/>
          </a:xfrm>
          <a:prstGeom prst="rect">
            <a:avLst/>
          </a:prstGeom>
          <a:noFill/>
          <a:ln w="12700">
            <a:noFill/>
            <a:miter lim="800000"/>
            <a:headEnd/>
            <a:tailEnd/>
          </a:ln>
          <a:effectLst/>
        </p:spPr>
        <p:txBody>
          <a:bodyPr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US" altLang="ro-RO" sz="3200" b="1" dirty="0">
                <a:solidFill>
                  <a:srgbClr val="FFFF00"/>
                </a:solidFill>
                <a:effectLst>
                  <a:outerShdw blurRad="38100" dist="38100" dir="2700000" algn="tl">
                    <a:srgbClr val="000000"/>
                  </a:outerShdw>
                </a:effectLst>
                <a:cs typeface="Arial" charset="0"/>
              </a:rPr>
              <a:t>ACCREDITATIONS</a:t>
            </a:r>
          </a:p>
        </p:txBody>
      </p:sp>
      <p:pic>
        <p:nvPicPr>
          <p:cNvPr id="11" name="Picture 10"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grpSp>
        <p:nvGrpSpPr>
          <p:cNvPr id="9" name="Group 8"/>
          <p:cNvGrpSpPr/>
          <p:nvPr/>
        </p:nvGrpSpPr>
        <p:grpSpPr>
          <a:xfrm>
            <a:off x="-1555" y="2060848"/>
            <a:ext cx="4172393" cy="3068166"/>
            <a:chOff x="-508" y="951570"/>
            <a:chExt cx="2519660" cy="2372221"/>
          </a:xfrm>
        </p:grpSpPr>
        <p:pic>
          <p:nvPicPr>
            <p:cNvPr id="10" name="Picture 9" descr="png-open-book-black-and-white-open-book-clip-art-clipart-free-to-use-clip-art-resource-570.png"/>
            <p:cNvPicPr>
              <a:picLocks noChangeAspect="1"/>
            </p:cNvPicPr>
            <p:nvPr/>
          </p:nvPicPr>
          <p:blipFill rotWithShape="1">
            <a:blip r:embed="rId3" cstate="print"/>
            <a:srcRect l="14655"/>
            <a:stretch/>
          </p:blipFill>
          <p:spPr>
            <a:xfrm>
              <a:off x="-508" y="951570"/>
              <a:ext cx="2519660" cy="2372221"/>
            </a:xfrm>
            <a:prstGeom prst="rect">
              <a:avLst/>
            </a:prstGeom>
          </p:spPr>
        </p:pic>
        <p:grpSp>
          <p:nvGrpSpPr>
            <p:cNvPr id="12" name="Group 11"/>
            <p:cNvGrpSpPr/>
            <p:nvPr/>
          </p:nvGrpSpPr>
          <p:grpSpPr>
            <a:xfrm>
              <a:off x="1266826" y="1167593"/>
              <a:ext cx="854329" cy="1820471"/>
              <a:chOff x="408822" y="1167593"/>
              <a:chExt cx="854329" cy="1820471"/>
            </a:xfrm>
          </p:grpSpPr>
          <p:pic>
            <p:nvPicPr>
              <p:cNvPr id="17" name="Picture 16" descr="steag-nato.png"/>
              <p:cNvPicPr>
                <a:picLocks noChangeAspect="1"/>
              </p:cNvPicPr>
              <p:nvPr/>
            </p:nvPicPr>
            <p:blipFill>
              <a:blip r:embed="rId4" cstate="print"/>
              <a:stretch>
                <a:fillRect/>
              </a:stretch>
            </p:blipFill>
            <p:spPr>
              <a:xfrm>
                <a:off x="408823" y="2358380"/>
                <a:ext cx="854328" cy="629684"/>
              </a:xfrm>
              <a:prstGeom prst="rect">
                <a:avLst/>
              </a:prstGeom>
            </p:spPr>
          </p:pic>
          <p:pic>
            <p:nvPicPr>
              <p:cNvPr id="18" name="Picture 17" descr="steag-romania.png"/>
              <p:cNvPicPr>
                <a:picLocks noChangeAspect="1"/>
              </p:cNvPicPr>
              <p:nvPr/>
            </p:nvPicPr>
            <p:blipFill>
              <a:blip r:embed="rId5" cstate="print"/>
              <a:stretch>
                <a:fillRect/>
              </a:stretch>
            </p:blipFill>
            <p:spPr>
              <a:xfrm>
                <a:off x="408822" y="1167593"/>
                <a:ext cx="854328" cy="632337"/>
              </a:xfrm>
              <a:prstGeom prst="rect">
                <a:avLst/>
              </a:prstGeom>
            </p:spPr>
          </p:pic>
          <p:pic>
            <p:nvPicPr>
              <p:cNvPr id="19" name="Picture 18" descr="steag-ue.png"/>
              <p:cNvPicPr>
                <a:picLocks noChangeAspect="1"/>
              </p:cNvPicPr>
              <p:nvPr/>
            </p:nvPicPr>
            <p:blipFill>
              <a:blip r:embed="rId6" cstate="print"/>
              <a:stretch>
                <a:fillRect/>
              </a:stretch>
            </p:blipFill>
            <p:spPr>
              <a:xfrm>
                <a:off x="408823" y="1754178"/>
                <a:ext cx="854328" cy="629684"/>
              </a:xfrm>
              <a:prstGeom prst="rect">
                <a:avLst/>
              </a:prstGeom>
            </p:spPr>
          </p:pic>
        </p:grpSp>
        <p:pic>
          <p:nvPicPr>
            <p:cNvPr id="14" name="Picture 13" descr="Quality-Assurance.png"/>
            <p:cNvPicPr>
              <a:picLocks noChangeAspect="1"/>
            </p:cNvPicPr>
            <p:nvPr/>
          </p:nvPicPr>
          <p:blipFill>
            <a:blip r:embed="rId7" cstate="print"/>
            <a:stretch>
              <a:fillRect/>
            </a:stretch>
          </p:blipFill>
          <p:spPr>
            <a:xfrm>
              <a:off x="35496" y="1479438"/>
              <a:ext cx="904424" cy="904424"/>
            </a:xfrm>
            <a:prstGeom prst="rect">
              <a:avLst/>
            </a:prstGeom>
          </p:spPr>
        </p:pic>
      </p:grpSp>
      <p:sp>
        <p:nvSpPr>
          <p:cNvPr id="20" name="Rectangle 3"/>
          <p:cNvSpPr txBox="1">
            <a:spLocks noChangeArrowheads="1"/>
          </p:cNvSpPr>
          <p:nvPr/>
        </p:nvSpPr>
        <p:spPr bwMode="auto">
          <a:xfrm>
            <a:off x="4295800" y="2240868"/>
            <a:ext cx="771618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eaLnBrk="1" hangingPunct="1">
              <a:buClr>
                <a:srgbClr val="FFFFCC"/>
              </a:buClr>
              <a:buSzPct val="60000"/>
            </a:pPr>
            <a:r>
              <a:rPr lang="en-US" altLang="ro-RO" sz="2000" b="1" dirty="0">
                <a:solidFill>
                  <a:srgbClr val="FFFF00"/>
                </a:solidFill>
                <a:latin typeface="Times New Roman" panose="02020603050405020304" pitchFamily="18" charset="0"/>
                <a:cs typeface="Arial" panose="020B0604020202020204" pitchFamily="34" charset="0"/>
              </a:rPr>
              <a:t>- </a:t>
            </a:r>
            <a:r>
              <a:rPr lang="ro-RO" altLang="ro-RO" sz="2000" b="1" dirty="0">
                <a:solidFill>
                  <a:srgbClr val="FFFF00"/>
                </a:solidFill>
                <a:latin typeface="Times New Roman" panose="02020603050405020304" pitchFamily="18" charset="0"/>
                <a:cs typeface="Arial" panose="020B0604020202020204" pitchFamily="34" charset="0"/>
              </a:rPr>
              <a:t>HIGH CONFIDENCE</a:t>
            </a:r>
            <a:r>
              <a:rPr lang="en-US" altLang="ro-RO" sz="2000" b="1" dirty="0">
                <a:solidFill>
                  <a:srgbClr val="FFFF00"/>
                </a:solidFill>
                <a:latin typeface="Times New Roman" panose="02020603050405020304" pitchFamily="18" charset="0"/>
                <a:cs typeface="Arial" panose="020B0604020202020204" pitchFamily="34" charset="0"/>
              </a:rPr>
              <a:t> DEGREE </a:t>
            </a:r>
            <a:r>
              <a:rPr lang="en-US" altLang="ro-RO" sz="2000" b="1" dirty="0">
                <a:solidFill>
                  <a:srgbClr val="FFFFFF"/>
                </a:solidFill>
                <a:latin typeface="Times New Roman" panose="02020603050405020304" pitchFamily="18" charset="0"/>
                <a:cs typeface="Arial" panose="020B0604020202020204" pitchFamily="34" charset="0"/>
              </a:rPr>
              <a:t>– ARACIS (Romanian Agency for Quality Assurance in Higher Education)</a:t>
            </a:r>
            <a:r>
              <a:rPr lang="ro-RO" altLang="ro-RO" sz="2000" b="1" dirty="0">
                <a:solidFill>
                  <a:srgbClr val="FFFFFF"/>
                </a:solidFill>
                <a:latin typeface="Times New Roman" panose="02020603050405020304" pitchFamily="18" charset="0"/>
                <a:cs typeface="Arial" panose="020B0604020202020204" pitchFamily="34" charset="0"/>
              </a:rPr>
              <a:t>, 2021-2026</a:t>
            </a:r>
            <a:endParaRPr lang="en-US" altLang="ro-RO" sz="2000" b="1" dirty="0">
              <a:solidFill>
                <a:srgbClr val="FFFFFF"/>
              </a:solidFill>
              <a:latin typeface="Times New Roman" panose="02020603050405020304" pitchFamily="18" charset="0"/>
              <a:cs typeface="Arial" panose="020B0604020202020204" pitchFamily="34" charset="0"/>
            </a:endParaRPr>
          </a:p>
          <a:p>
            <a:pPr marL="342900" indent="-342900" algn="just" eaLnBrk="1" hangingPunct="1">
              <a:buClr>
                <a:srgbClr val="FFFFCC"/>
              </a:buClr>
              <a:buSzPct val="60000"/>
              <a:buFontTx/>
              <a:buChar char="-"/>
            </a:pPr>
            <a:endParaRPr lang="ro-RO" altLang="ro-RO" sz="2000" b="1" dirty="0">
              <a:solidFill>
                <a:srgbClr val="FFFFFF"/>
              </a:solidFill>
              <a:latin typeface="Times New Roman" panose="02020603050405020304" pitchFamily="18" charset="0"/>
              <a:cs typeface="Arial" panose="020B0604020202020204" pitchFamily="34" charset="0"/>
            </a:endParaRPr>
          </a:p>
          <a:p>
            <a:pPr algn="just" eaLnBrk="1" hangingPunct="1">
              <a:buClr>
                <a:srgbClr val="FFFFCC"/>
              </a:buClr>
              <a:buSzPct val="60000"/>
            </a:pPr>
            <a:r>
              <a:rPr lang="en-US" altLang="ro-RO" sz="2000" b="1" dirty="0">
                <a:solidFill>
                  <a:srgbClr val="FFFF00"/>
                </a:solidFill>
                <a:latin typeface="Times New Roman" panose="02020603050405020304" pitchFamily="18" charset="0"/>
                <a:cs typeface="Arial" panose="020B0604020202020204" pitchFamily="34" charset="0"/>
              </a:rPr>
              <a:t>- INSTITUTIONAL EVALUATION PROGRAMME</a:t>
            </a:r>
            <a:r>
              <a:rPr lang="ro-RO" altLang="ro-RO" sz="2000" b="1" dirty="0">
                <a:solidFill>
                  <a:srgbClr val="FFFF00"/>
                </a:solidFill>
                <a:latin typeface="Times New Roman" panose="02020603050405020304" pitchFamily="18" charset="0"/>
                <a:cs typeface="Arial" panose="020B0604020202020204" pitchFamily="34" charset="0"/>
              </a:rPr>
              <a:t> </a:t>
            </a:r>
            <a:r>
              <a:rPr lang="en-US" altLang="ro-RO" sz="2000" b="1" dirty="0">
                <a:solidFill>
                  <a:srgbClr val="FFFF00"/>
                </a:solidFill>
                <a:latin typeface="Times New Roman" panose="02020603050405020304" pitchFamily="18" charset="0"/>
                <a:cs typeface="Arial" panose="020B0604020202020204" pitchFamily="34" charset="0"/>
              </a:rPr>
              <a:t>- </a:t>
            </a:r>
            <a:r>
              <a:rPr lang="ro-RO" altLang="ro-RO" sz="2000" b="1" dirty="0">
                <a:solidFill>
                  <a:srgbClr val="FFFF00"/>
                </a:solidFill>
                <a:latin typeface="Times New Roman" panose="02020603050405020304" pitchFamily="18" charset="0"/>
                <a:cs typeface="Arial" panose="020B0604020202020204" pitchFamily="34" charset="0"/>
              </a:rPr>
              <a:t>IEP</a:t>
            </a:r>
            <a:r>
              <a:rPr lang="ro-RO" altLang="ro-RO" sz="2000" dirty="0">
                <a:solidFill>
                  <a:srgbClr val="FFFFFF"/>
                </a:solidFill>
                <a:latin typeface="Times New Roman" panose="02020603050405020304" pitchFamily="18" charset="0"/>
                <a:cs typeface="Arial" panose="020B0604020202020204" pitchFamily="34" charset="0"/>
              </a:rPr>
              <a:t> </a:t>
            </a:r>
            <a:r>
              <a:rPr lang="ro-RO" altLang="ro-RO" sz="2000" b="1" dirty="0">
                <a:solidFill>
                  <a:srgbClr val="FFFF00"/>
                </a:solidFill>
                <a:latin typeface="Times New Roman" panose="02020603050405020304" pitchFamily="18" charset="0"/>
                <a:cs typeface="Arial" panose="020B0604020202020204" pitchFamily="34" charset="0"/>
              </a:rPr>
              <a:t>2013</a:t>
            </a:r>
            <a:endParaRPr lang="en-US" altLang="ro-RO" sz="2000" b="1" dirty="0">
              <a:solidFill>
                <a:srgbClr val="FFFF00"/>
              </a:solidFill>
              <a:latin typeface="Times New Roman" panose="02020603050405020304" pitchFamily="18" charset="0"/>
              <a:cs typeface="Arial" panose="020B0604020202020204" pitchFamily="34" charset="0"/>
            </a:endParaRPr>
          </a:p>
          <a:p>
            <a:pPr marL="342900" indent="-342900" algn="just" eaLnBrk="1" hangingPunct="1">
              <a:buClr>
                <a:srgbClr val="FFFFCC"/>
              </a:buClr>
              <a:buSzPct val="60000"/>
              <a:buFontTx/>
              <a:buChar char="-"/>
            </a:pPr>
            <a:endParaRPr lang="en-US" altLang="ro-RO" sz="2000" b="1" dirty="0">
              <a:solidFill>
                <a:srgbClr val="FFFF00"/>
              </a:solidFill>
              <a:latin typeface="Times New Roman" panose="02020603050405020304" pitchFamily="18" charset="0"/>
              <a:cs typeface="Arial" panose="020B0604020202020204" pitchFamily="34" charset="0"/>
            </a:endParaRPr>
          </a:p>
          <a:p>
            <a:pPr marL="342900" indent="-342900" algn="just" eaLnBrk="1" hangingPunct="1">
              <a:buClr>
                <a:srgbClr val="FFFFCC"/>
              </a:buClr>
              <a:buSzPct val="60000"/>
              <a:buFontTx/>
              <a:buChar char="-"/>
            </a:pPr>
            <a:r>
              <a:rPr lang="ro-RO" altLang="ro-RO" sz="2000" b="1" i="1" dirty="0">
                <a:solidFill>
                  <a:srgbClr val="FFFF00"/>
                </a:solidFill>
                <a:latin typeface="Times New Roman" panose="02020603050405020304" pitchFamily="18" charset="0"/>
                <a:cs typeface="Arial" panose="020B0604020202020204" pitchFamily="34" charset="0"/>
              </a:rPr>
              <a:t>„</a:t>
            </a:r>
            <a:r>
              <a:rPr lang="en-US" altLang="ro-RO" sz="2000" b="1" dirty="0">
                <a:solidFill>
                  <a:srgbClr val="FFFF00"/>
                </a:solidFill>
                <a:latin typeface="Times New Roman" panose="02020603050405020304" pitchFamily="18" charset="0"/>
                <a:cs typeface="Arial" panose="020B0604020202020204" pitchFamily="34" charset="0"/>
              </a:rPr>
              <a:t>UNCONDITIONAL ACCREDITATION</a:t>
            </a:r>
            <a:r>
              <a:rPr lang="en-US" altLang="ro-RO" sz="2000" b="1" i="1" dirty="0">
                <a:solidFill>
                  <a:srgbClr val="FFFF00"/>
                </a:solidFill>
                <a:latin typeface="Times New Roman" panose="02020603050405020304" pitchFamily="18" charset="0"/>
                <a:cs typeface="Arial" panose="020B0604020202020204" pitchFamily="34" charset="0"/>
              </a:rPr>
              <a:t>”</a:t>
            </a:r>
            <a:r>
              <a:rPr lang="ro-RO" altLang="ro-RO" sz="2000" b="1" i="1" dirty="0">
                <a:solidFill>
                  <a:srgbClr val="FFFF00"/>
                </a:solidFill>
                <a:latin typeface="Times New Roman" panose="02020603050405020304" pitchFamily="18" charset="0"/>
                <a:cs typeface="Arial" panose="020B0604020202020204" pitchFamily="34" charset="0"/>
              </a:rPr>
              <a:t>  </a:t>
            </a:r>
          </a:p>
          <a:p>
            <a:pPr marL="342900" indent="-342900" algn="just" eaLnBrk="1" hangingPunct="1">
              <a:buClr>
                <a:schemeClr val="tx1"/>
              </a:buClr>
              <a:buSzPct val="60000"/>
              <a:buFont typeface="Wingdings" panose="05000000000000000000" pitchFamily="2" charset="2"/>
              <a:buChar char="Ø"/>
            </a:pPr>
            <a:r>
              <a:rPr lang="en-US" altLang="ro-RO" sz="2000" b="1" dirty="0">
                <a:solidFill>
                  <a:srgbClr val="FFFFFF"/>
                </a:solidFill>
                <a:latin typeface="Times New Roman" panose="02020603050405020304" pitchFamily="18" charset="0"/>
                <a:cs typeface="Arial" panose="020B0604020202020204" pitchFamily="34" charset="0"/>
              </a:rPr>
              <a:t>2015</a:t>
            </a:r>
            <a:r>
              <a:rPr lang="ro-RO" altLang="ro-RO" sz="2000" b="1" dirty="0">
                <a:solidFill>
                  <a:srgbClr val="FFFFFF"/>
                </a:solidFill>
                <a:latin typeface="Times New Roman" panose="02020603050405020304" pitchFamily="18" charset="0"/>
                <a:cs typeface="Arial" panose="020B0604020202020204" pitchFamily="34" charset="0"/>
              </a:rPr>
              <a:t>-2021, </a:t>
            </a:r>
            <a:r>
              <a:rPr lang="en-US" altLang="ro-RO" sz="2000" b="1" dirty="0">
                <a:solidFill>
                  <a:srgbClr val="FFFFFF"/>
                </a:solidFill>
                <a:latin typeface="Times New Roman" panose="02020603050405020304" pitchFamily="18" charset="0"/>
                <a:cs typeface="Arial" panose="020B0604020202020204" pitchFamily="34" charset="0"/>
              </a:rPr>
              <a:t>JF</a:t>
            </a:r>
            <a:r>
              <a:rPr lang="ro-RO" altLang="ro-RO" sz="2000" b="1" dirty="0">
                <a:solidFill>
                  <a:srgbClr val="FFFFFF"/>
                </a:solidFill>
                <a:latin typeface="Times New Roman" panose="02020603050405020304" pitchFamily="18" charset="0"/>
                <a:cs typeface="Arial" panose="020B0604020202020204" pitchFamily="34" charset="0"/>
              </a:rPr>
              <a:t>T</a:t>
            </a:r>
            <a:r>
              <a:rPr lang="en-US" altLang="ro-RO" sz="2000" b="1" dirty="0">
                <a:solidFill>
                  <a:srgbClr val="FFFFFF"/>
                </a:solidFill>
                <a:latin typeface="Times New Roman" panose="02020603050405020304" pitchFamily="18" charset="0"/>
                <a:cs typeface="Arial" panose="020B0604020202020204" pitchFamily="34" charset="0"/>
              </a:rPr>
              <a:t>/ACT </a:t>
            </a:r>
            <a:r>
              <a:rPr lang="ro-RO" altLang="ro-RO" sz="2000" b="1" dirty="0" err="1">
                <a:solidFill>
                  <a:srgbClr val="FFFFFF"/>
                </a:solidFill>
                <a:latin typeface="Times New Roman" panose="02020603050405020304" pitchFamily="18" charset="0"/>
                <a:cs typeface="Arial" panose="020B0604020202020204" pitchFamily="34" charset="0"/>
              </a:rPr>
              <a:t>accreditation</a:t>
            </a:r>
            <a:endParaRPr lang="ro-RO" altLang="ro-RO" sz="2000" dirty="0">
              <a:solidFill>
                <a:srgbClr val="FFFFFF"/>
              </a:solidFill>
              <a:latin typeface="Times New Roman" panose="02020603050405020304" pitchFamily="18" charset="0"/>
              <a:cs typeface="Arial" panose="020B0604020202020204" pitchFamily="34" charset="0"/>
            </a:endParaRPr>
          </a:p>
          <a:p>
            <a:pPr marL="342900" indent="-342900" algn="just" eaLnBrk="1" hangingPunct="1">
              <a:buClr>
                <a:schemeClr val="tx1"/>
              </a:buClr>
              <a:buSzPct val="60000"/>
              <a:buFont typeface="Wingdings" panose="05000000000000000000" pitchFamily="2" charset="2"/>
              <a:buChar char="Ø"/>
            </a:pPr>
            <a:r>
              <a:rPr lang="en-US" altLang="ro-RO" sz="2000" b="1" dirty="0">
                <a:solidFill>
                  <a:srgbClr val="FFFFFF"/>
                </a:solidFill>
                <a:latin typeface="Times New Roman" panose="02020603050405020304" pitchFamily="18" charset="0"/>
                <a:cs typeface="Arial" panose="020B0604020202020204" pitchFamily="34" charset="0"/>
              </a:rPr>
              <a:t>2022-2028</a:t>
            </a:r>
            <a:r>
              <a:rPr lang="ro-RO" altLang="ro-RO" sz="2000" b="1" dirty="0">
                <a:solidFill>
                  <a:srgbClr val="FFFFFF"/>
                </a:solidFill>
                <a:latin typeface="Times New Roman" panose="02020603050405020304" pitchFamily="18" charset="0"/>
                <a:cs typeface="Arial" panose="020B0604020202020204" pitchFamily="34" charset="0"/>
              </a:rPr>
              <a:t>, JFD </a:t>
            </a:r>
            <a:r>
              <a:rPr lang="ro-RO" altLang="ro-RO" sz="2000" dirty="0">
                <a:solidFill>
                  <a:srgbClr val="FFFFFF"/>
                </a:solidFill>
                <a:latin typeface="Times New Roman" panose="02020603050405020304" pitchFamily="18" charset="0"/>
                <a:cs typeface="Arial" panose="020B0604020202020204" pitchFamily="34" charset="0"/>
              </a:rPr>
              <a:t>(</a:t>
            </a:r>
            <a:r>
              <a:rPr lang="ro-RO" altLang="ro-RO" sz="2000" dirty="0" err="1">
                <a:solidFill>
                  <a:srgbClr val="FFFFFF"/>
                </a:solidFill>
                <a:latin typeface="Times New Roman" panose="02020603050405020304" pitchFamily="18" charset="0"/>
                <a:cs typeface="Arial" panose="020B0604020202020204" pitchFamily="34" charset="0"/>
              </a:rPr>
              <a:t>current</a:t>
            </a:r>
            <a:r>
              <a:rPr lang="ro-RO" altLang="ro-RO" sz="2000" dirty="0">
                <a:solidFill>
                  <a:srgbClr val="FFFFFF"/>
                </a:solidFill>
                <a:latin typeface="Times New Roman" panose="02020603050405020304" pitchFamily="18" charset="0"/>
                <a:cs typeface="Arial" panose="020B0604020202020204" pitchFamily="34" charset="0"/>
              </a:rPr>
              <a:t> MDFD)</a:t>
            </a:r>
            <a:r>
              <a:rPr lang="ro-RO" altLang="ro-RO" sz="2000" b="1" dirty="0">
                <a:solidFill>
                  <a:srgbClr val="FFFFFF"/>
                </a:solidFill>
                <a:latin typeface="Times New Roman" panose="02020603050405020304" pitchFamily="18" charset="0"/>
                <a:cs typeface="Arial" panose="020B0604020202020204" pitchFamily="34" charset="0"/>
              </a:rPr>
              <a:t>/ACT</a:t>
            </a:r>
            <a:r>
              <a:rPr lang="ro-RO" altLang="ro-RO" sz="2000" dirty="0">
                <a:solidFill>
                  <a:srgbClr val="FFFFFF"/>
                </a:solidFill>
                <a:latin typeface="Times New Roman" panose="02020603050405020304" pitchFamily="18" charset="0"/>
                <a:cs typeface="Arial" panose="020B0604020202020204" pitchFamily="34" charset="0"/>
              </a:rPr>
              <a:t> </a:t>
            </a:r>
            <a:r>
              <a:rPr lang="en-US" altLang="ro-RO" sz="2000" b="1" dirty="0">
                <a:solidFill>
                  <a:srgbClr val="FFFFFF"/>
                </a:solidFill>
                <a:latin typeface="Times New Roman" panose="02020603050405020304" pitchFamily="18" charset="0"/>
                <a:cs typeface="Arial" panose="020B0604020202020204" pitchFamily="34" charset="0"/>
              </a:rPr>
              <a:t>reaccreditation</a:t>
            </a:r>
            <a:r>
              <a:rPr lang="ro-RO" altLang="ro-RO" sz="2000" b="1" dirty="0">
                <a:solidFill>
                  <a:srgbClr val="FFFFFF"/>
                </a:solidFill>
                <a:latin typeface="Times New Roman" panose="02020603050405020304" pitchFamily="18" charset="0"/>
                <a:cs typeface="Arial" panose="020B0604020202020204" pitchFamily="34" charset="0"/>
              </a:rPr>
              <a:t> </a:t>
            </a:r>
            <a:r>
              <a:rPr lang="en-US" altLang="ro-RO" sz="2000" dirty="0">
                <a:solidFill>
                  <a:srgbClr val="FFFFFF"/>
                </a:solidFill>
                <a:latin typeface="Times New Roman" panose="02020603050405020304" pitchFamily="18" charset="0"/>
                <a:cs typeface="Arial" panose="020B0604020202020204" pitchFamily="34" charset="0"/>
              </a:rPr>
              <a:t>(October 202</a:t>
            </a:r>
            <a:r>
              <a:rPr lang="ro-RO" altLang="ro-RO" sz="2000" dirty="0">
                <a:solidFill>
                  <a:srgbClr val="FFFFFF"/>
                </a:solidFill>
                <a:latin typeface="Times New Roman" panose="02020603050405020304" pitchFamily="18" charset="0"/>
                <a:cs typeface="Arial" panose="020B0604020202020204" pitchFamily="34" charset="0"/>
              </a:rPr>
              <a:t>1)</a:t>
            </a:r>
            <a:r>
              <a:rPr lang="en-US" altLang="ro-RO" sz="2000" dirty="0">
                <a:solidFill>
                  <a:srgbClr val="FFFFFF"/>
                </a:solidFill>
                <a:latin typeface="Times New Roman" panose="02020603050405020304" pitchFamily="18" charset="0"/>
                <a:cs typeface="Arial" panose="020B0604020202020204" pitchFamily="34" charset="0"/>
              </a:rPr>
              <a:t> – one out of  </a:t>
            </a:r>
            <a:r>
              <a:rPr lang="en-US" altLang="ro-RO" sz="2000">
                <a:solidFill>
                  <a:srgbClr val="FFFFFF"/>
                </a:solidFill>
                <a:latin typeface="Times New Roman" panose="02020603050405020304" pitchFamily="18" charset="0"/>
                <a:cs typeface="Arial" panose="020B0604020202020204" pitchFamily="34" charset="0"/>
              </a:rPr>
              <a:t>the </a:t>
            </a:r>
            <a:r>
              <a:rPr lang="en-US" altLang="ro-RO" sz="2000" smtClean="0">
                <a:solidFill>
                  <a:srgbClr val="FFFFFF"/>
                </a:solidFill>
                <a:latin typeface="Times New Roman" panose="02020603050405020304" pitchFamily="18" charset="0"/>
                <a:cs typeface="Arial" panose="020B0604020202020204" pitchFamily="34" charset="0"/>
              </a:rPr>
              <a:t>12 </a:t>
            </a:r>
            <a:r>
              <a:rPr lang="en-US" altLang="ro-RO" sz="2000" dirty="0">
                <a:solidFill>
                  <a:srgbClr val="FFFFFF"/>
                </a:solidFill>
                <a:latin typeface="Times New Roman" panose="02020603050405020304" pitchFamily="18" charset="0"/>
                <a:cs typeface="Arial" panose="020B0604020202020204" pitchFamily="34" charset="0"/>
              </a:rPr>
              <a:t>accredited PTECs</a:t>
            </a:r>
            <a:endParaRPr lang="ro-RO" altLang="ro-RO" sz="2000" dirty="0">
              <a:solidFill>
                <a:srgbClr val="FFFFFF"/>
              </a:solidFill>
              <a:latin typeface="Times New Roman" panose="02020603050405020304" pitchFamily="18" charset="0"/>
              <a:cs typeface="Arial" panose="020B0604020202020204" pitchFamily="34" charset="0"/>
            </a:endParaRPr>
          </a:p>
          <a:p>
            <a:pPr algn="just" eaLnBrk="1" hangingPunct="1">
              <a:buClr>
                <a:srgbClr val="FFFFCC"/>
              </a:buClr>
              <a:buSzPct val="60000"/>
            </a:pPr>
            <a:endParaRPr lang="ro-RO" altLang="ro-RO" sz="2000" dirty="0">
              <a:solidFill>
                <a:srgbClr val="FFFFFF"/>
              </a:solidFill>
              <a:latin typeface="Times New Roman" panose="02020603050405020304" pitchFamily="18" charset="0"/>
              <a:cs typeface="Arial" panose="020B0604020202020204" pitchFamily="34" charset="0"/>
            </a:endParaRPr>
          </a:p>
          <a:p>
            <a:pPr algn="just" eaLnBrk="1" hangingPunct="1">
              <a:buClr>
                <a:srgbClr val="FFFFCC"/>
              </a:buClr>
              <a:buSzPct val="60000"/>
              <a:buFont typeface="Wingdings" panose="05000000000000000000" pitchFamily="2" charset="2"/>
              <a:buNone/>
            </a:pPr>
            <a:endParaRPr lang="ro-RO" altLang="ro-RO" sz="2000" dirty="0">
              <a:solidFill>
                <a:srgbClr val="FFFFFF"/>
              </a:solidFill>
              <a:latin typeface="Times New Roman" panose="02020603050405020304" pitchFamily="18" charset="0"/>
              <a:cs typeface="Arial" panose="020B0604020202020204" pitchFamily="34" charset="0"/>
            </a:endParaRPr>
          </a:p>
          <a:p>
            <a:pPr algn="just" eaLnBrk="1" hangingPunct="1">
              <a:buClr>
                <a:srgbClr val="FFFFCC"/>
              </a:buClr>
              <a:buSzPct val="60000"/>
              <a:buFont typeface="Wingdings" panose="05000000000000000000" pitchFamily="2" charset="2"/>
              <a:buNone/>
            </a:pPr>
            <a:endParaRPr lang="ro-RO" altLang="ro-RO" sz="2000" dirty="0">
              <a:solidFill>
                <a:srgbClr val="FFFFFF"/>
              </a:solidFill>
              <a:latin typeface="Times New Roman" panose="02020603050405020304" pitchFamily="18" charset="0"/>
              <a:cs typeface="Arial" panose="020B0604020202020204" pitchFamily="34" charset="0"/>
            </a:endParaRPr>
          </a:p>
        </p:txBody>
      </p:sp>
      <p:pic>
        <p:nvPicPr>
          <p:cNvPr id="21" name="Picture 20" descr="Bitmap in Graphic1"/>
          <p:cNvPicPr>
            <a:picLocks noChangeAspect="1" noChangeArrowheads="1"/>
          </p:cNvPicPr>
          <p:nvPr/>
        </p:nvPicPr>
        <p:blipFill>
          <a:blip r:embed="rId8" cstate="print"/>
          <a:srcRect/>
          <a:stretch>
            <a:fillRect/>
          </a:stretch>
        </p:blipFill>
        <p:spPr bwMode="auto">
          <a:xfrm>
            <a:off x="10056440" y="84625"/>
            <a:ext cx="978447" cy="935595"/>
          </a:xfrm>
          <a:prstGeom prst="rect">
            <a:avLst/>
          </a:prstGeom>
          <a:noFill/>
          <a:ln>
            <a:noFill/>
          </a:ln>
          <a:effectLst/>
        </p:spPr>
      </p:pic>
      <p:pic>
        <p:nvPicPr>
          <p:cNvPr id="22" name="Picture 21" descr="NATO ACCREDITATION – International Special Training Cente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3485726051"/>
      </p:ext>
    </p:extLst>
  </p:cSld>
  <p:clrMapOvr>
    <a:masterClrMapping/>
  </p:clrMapOvr>
  <p:transition advClick="0" advTm="10000">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C87F1C6C-5E66-4555-90AA-BA22A8CDFFAE}" type="slidenum">
              <a:rPr lang="en-US" altLang="ro-RO">
                <a:solidFill>
                  <a:srgbClr val="FFFFFF"/>
                </a:solidFill>
                <a:latin typeface="Times New Roman" panose="02020603050405020304" pitchFamily="18" charset="0"/>
              </a:rPr>
              <a:pPr/>
              <a:t>13</a:t>
            </a:fld>
            <a:endParaRPr lang="en-US" altLang="ro-RO">
              <a:solidFill>
                <a:srgbClr val="FFFFFF"/>
              </a:solidFill>
              <a:latin typeface="Times New Roman" panose="02020603050405020304" pitchFamily="18" charset="0"/>
            </a:endParaRPr>
          </a:p>
        </p:txBody>
      </p:sp>
      <p:sp>
        <p:nvSpPr>
          <p:cNvPr id="62466" name="Rectangle 2"/>
          <p:cNvSpPr>
            <a:spLocks noGrp="1" noChangeArrowheads="1"/>
          </p:cNvSpPr>
          <p:nvPr>
            <p:ph type="title" idx="4294967295"/>
          </p:nvPr>
        </p:nvSpPr>
        <p:spPr>
          <a:xfrm>
            <a:off x="2171564" y="228600"/>
            <a:ext cx="7380286" cy="428092"/>
          </a:xfrm>
        </p:spPr>
        <p:txBody>
          <a:bodyPr/>
          <a:lstStyle/>
          <a:p>
            <a:pPr>
              <a:defRPr/>
            </a:pPr>
            <a:r>
              <a:rPr lang="ro-RO" sz="3200" b="1" dirty="0">
                <a:solidFill>
                  <a:srgbClr val="FFFF00"/>
                </a:solidFill>
                <a:latin typeface="Times New Roman" pitchFamily="18" charset="0"/>
              </a:rPr>
              <a:t>EDUCATIONAL OFFER</a:t>
            </a:r>
            <a:endParaRPr lang="en-US" sz="3200" b="1" dirty="0">
              <a:solidFill>
                <a:srgbClr val="FFFF00"/>
              </a:solidFill>
              <a:latin typeface="Times New Roman" pitchFamily="18" charset="0"/>
            </a:endParaRPr>
          </a:p>
        </p:txBody>
      </p:sp>
      <p:sp>
        <p:nvSpPr>
          <p:cNvPr id="9" name="Text Box 102"/>
          <p:cNvSpPr txBox="1">
            <a:spLocks noChangeArrowheads="1"/>
          </p:cNvSpPr>
          <p:nvPr/>
        </p:nvSpPr>
        <p:spPr bwMode="auto">
          <a:xfrm>
            <a:off x="227348" y="1314431"/>
            <a:ext cx="11449272" cy="5152693"/>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p>
            <a:pPr marL="355600" indent="-3556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1. MASTER OF SCIENCE</a:t>
            </a:r>
            <a:r>
              <a:rPr lang="en-US" sz="2000"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Organization</a:t>
            </a:r>
            <a:r>
              <a:rPr lang="en-US" sz="2000" b="1" i="1" dirty="0">
                <a:solidFill>
                  <a:srgbClr val="FFFF00"/>
                </a:solidFill>
                <a:effectLst>
                  <a:outerShdw blurRad="38100" dist="38100" dir="2700000" algn="tl">
                    <a:srgbClr val="000000"/>
                  </a:outerShdw>
                </a:effectLst>
                <a:latin typeface="Times New Roman" pitchFamily="18" charset="0"/>
                <a:cs typeface="Arial" charset="0"/>
              </a:rPr>
              <a:t>’s</a:t>
            </a:r>
            <a:r>
              <a:rPr lang="ro-RO" sz="2000" b="1" i="1" dirty="0">
                <a:solidFill>
                  <a:srgbClr val="FFFF00"/>
                </a:solidFill>
                <a:effectLst>
                  <a:outerShdw blurRad="38100" dist="38100" dir="2700000" algn="tl">
                    <a:srgbClr val="000000"/>
                  </a:outerShdw>
                </a:effectLst>
                <a:latin typeface="Times New Roman" pitchFamily="18" charset="0"/>
                <a:cs typeface="Arial" charset="0"/>
              </a:rPr>
              <a:t> Resources Management</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1400" b="1" i="1" dirty="0">
                <a:effectLst>
                  <a:outerShdw blurRad="38100" dist="38100" dir="2700000" algn="tl">
                    <a:srgbClr val="000000"/>
                  </a:outerShdw>
                </a:effectLst>
                <a:latin typeface="Times New Roman" pitchFamily="18" charset="0"/>
                <a:cs typeface="Arial" charset="0"/>
              </a:rPr>
              <a:t>(in Romanian)</a:t>
            </a:r>
            <a:endParaRPr lang="ro-RO" sz="2000" b="1" i="1" dirty="0">
              <a:effectLst>
                <a:outerShdw blurRad="38100" dist="38100" dir="2700000" algn="tl">
                  <a:srgbClr val="000000"/>
                </a:outerShdw>
              </a:effectLst>
              <a:latin typeface="Times New Roman" pitchFamily="18" charset="0"/>
              <a:cs typeface="Arial" charset="0"/>
            </a:endParaRPr>
          </a:p>
          <a:p>
            <a:pPr marL="355600" indent="-355600">
              <a:defRPr/>
            </a:pPr>
            <a:endParaRPr lang="en-US" sz="1400" b="1" dirty="0">
              <a:solidFill>
                <a:srgbClr val="FFFFFF"/>
              </a:solidFill>
              <a:effectLst>
                <a:outerShdw blurRad="38100" dist="38100" dir="2700000" algn="tl">
                  <a:srgbClr val="000000"/>
                </a:outerShdw>
              </a:effectLst>
              <a:latin typeface="Times New Roman" pitchFamily="18" charset="0"/>
              <a:cs typeface="Arial" charset="0"/>
            </a:endParaRPr>
          </a:p>
          <a:p>
            <a:pPr marL="355600" indent="-3556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2. </a:t>
            </a:r>
            <a:r>
              <a:rPr lang="en-US" sz="2000" b="1" dirty="0">
                <a:solidFill>
                  <a:srgbClr val="FFFF00"/>
                </a:solidFill>
                <a:effectLst>
                  <a:outerShdw blurRad="38100" dist="38100" dir="2700000" algn="tl">
                    <a:srgbClr val="000000"/>
                  </a:outerShdw>
                </a:effectLst>
                <a:latin typeface="Times New Roman" pitchFamily="18" charset="0"/>
                <a:cs typeface="Arial" charset="0"/>
              </a:rPr>
              <a:t>POSTGRADUATE COURSES </a:t>
            </a:r>
            <a:r>
              <a:rPr lang="en-US" sz="1400" b="1" i="1" dirty="0">
                <a:solidFill>
                  <a:srgbClr val="FFFFFF"/>
                </a:solidFill>
                <a:effectLst>
                  <a:outerShdw blurRad="38100" dist="38100" dir="2700000" algn="tl">
                    <a:srgbClr val="000000"/>
                  </a:outerShdw>
                </a:effectLst>
                <a:latin typeface="Times New Roman" pitchFamily="18" charset="0"/>
                <a:cs typeface="Arial" charset="0"/>
              </a:rPr>
              <a:t>(in English)</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55600" indent="-355600" defTabSz="1433513">
              <a:tabLst>
                <a:tab pos="1433513" algn="l"/>
                <a:tab pos="2779713" algn="l"/>
              </a:tabLst>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2.1 For Senior Officials:</a:t>
            </a:r>
          </a:p>
          <a:p>
            <a:pPr marL="355600" indent="-355600" algn="just" defTabSz="1433513">
              <a:tabLst>
                <a:tab pos="1433513" algn="l"/>
                <a:tab pos="2779713" algn="l"/>
              </a:tabL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1.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Defense Resources Management (DRMSO) - ACT.678</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(BI)</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355600" algn="just" defTabSz="1433513">
              <a:tabLst>
                <a:tab pos="1433513" algn="l"/>
                <a:tab pos="2779713" algn="l"/>
              </a:tabL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2.</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Information Resources Management (IRMSO) - ACT.679</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 (BI)</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355600" algn="just" defTabSz="1433513">
              <a:tabLst>
                <a:tab pos="1433513" algn="l"/>
                <a:tab pos="2779713" algn="l"/>
              </a:tabLst>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2.2 For Experts:</a:t>
            </a:r>
          </a:p>
          <a:p>
            <a:pPr marL="355600" indent="-355600" algn="just" defTabSz="1433513">
              <a:tabLst>
                <a:tab pos="1433513" algn="l"/>
                <a:tab pos="2779713" algn="l"/>
              </a:tabL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3.</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Defense Resources Management (DRMEX) - ACT.715</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 (BI)</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355600" algn="just" defTabSz="1433513">
              <a:tabLst>
                <a:tab pos="1433513" algn="l"/>
                <a:tab pos="2779713" algn="l"/>
              </a:tabLst>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2.3 Specialization:</a:t>
            </a:r>
          </a:p>
          <a:p>
            <a:pPr marL="355600" indent="-355600" algn="just" defTabSz="1433513">
              <a:tabLst>
                <a:tab pos="1433513" algn="l"/>
                <a:tab pos="2779713" algn="l"/>
              </a:tabLst>
              <a:defRPr/>
            </a:pPr>
            <a:r>
              <a:rPr lang="en-US" sz="2000" b="1" i="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Planning, Programming and Budgeting of Defense Resources (PPBDR) - ACT.676</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 (ETEE)</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p>
          <a:p>
            <a:pPr marL="355600" indent="-355600" algn="just" defTabSz="1433513">
              <a:tabLst>
                <a:tab pos="1433513" algn="l"/>
                <a:tab pos="2779713" algn="l"/>
              </a:tabL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5.</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 Project and Program Management (PPM) - ACT.677</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 (BI)</a:t>
            </a:r>
            <a:endParaRPr lang="en-US" altLang="ro-RO"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355600" algn="just" defTabSz="1433513">
              <a:tabLst>
                <a:tab pos="1433513" algn="l"/>
                <a:tab pos="2779713" algn="l"/>
              </a:tabL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6.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Information Security Management (ISM) - ACT.675</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FF"/>
                </a:solidFill>
                <a:effectLst>
                  <a:outerShdw blurRad="38100" dist="38100" dir="2700000" algn="tl">
                    <a:srgbClr val="000000"/>
                  </a:outerShdw>
                </a:effectLst>
                <a:latin typeface="Times New Roman" pitchFamily="18" charset="0"/>
                <a:cs typeface="Arial" pitchFamily="34" charset="0"/>
              </a:rPr>
              <a:t> (CO)</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355600" algn="just">
              <a:defRPr/>
            </a:pPr>
            <a:endParaRPr lang="ro-RO" sz="1100" b="1" dirty="0">
              <a:solidFill>
                <a:srgbClr val="FFFFFF"/>
              </a:solidFill>
              <a:effectLst>
                <a:outerShdw blurRad="38100" dist="38100" dir="2700000" algn="tl">
                  <a:srgbClr val="000000"/>
                </a:outerShdw>
              </a:effectLst>
              <a:latin typeface="Times New Roman" pitchFamily="18" charset="0"/>
              <a:cs typeface="Arial" charset="0"/>
            </a:endParaRPr>
          </a:p>
          <a:p>
            <a:pPr marL="355600" indent="-355600" algn="just">
              <a:defRPr/>
            </a:pPr>
            <a:endParaRPr lang="en-US" sz="2000" b="1" i="1" dirty="0">
              <a:solidFill>
                <a:srgbClr val="FFFFFF"/>
              </a:solidFill>
              <a:effectLst>
                <a:outerShdw blurRad="38100" dist="38100" dir="2700000" algn="tl">
                  <a:srgbClr val="000000"/>
                </a:outerShdw>
              </a:effectLst>
              <a:latin typeface="Times New Roman" pitchFamily="18" charset="0"/>
              <a:cs typeface="Arial" charset="0"/>
            </a:endParaRPr>
          </a:p>
          <a:p>
            <a:pPr marL="355600" indent="-355600" algn="just">
              <a:spcBef>
                <a:spcPct val="20000"/>
              </a:spcBef>
              <a:buClr>
                <a:srgbClr val="FFFFCC"/>
              </a:buClr>
              <a:buSzPct val="60000"/>
              <a:buFont typeface="Wingdings" panose="05000000000000000000" pitchFamily="2" charset="2"/>
              <a:buChar char="Ø"/>
              <a:defRPr/>
            </a:pPr>
            <a:r>
              <a:rPr lang="en-US" sz="2000" b="1" i="1" dirty="0">
                <a:solidFill>
                  <a:srgbClr val="FFFFFF"/>
                </a:solidFill>
                <a:effectLst>
                  <a:outerShdw blurRad="38100" dist="38100" dir="2700000" algn="tl">
                    <a:srgbClr val="000000"/>
                  </a:outerShdw>
                </a:effectLst>
                <a:latin typeface="Times New Roman" pitchFamily="18" charset="0"/>
                <a:cs typeface="Arial" charset="0"/>
              </a:rPr>
              <a:t>All courses are certified at the highest level of the North Atlantic Alliance – “NATO APPROVED”</a:t>
            </a:r>
            <a:r>
              <a:rPr lang="ro-RO" sz="2000" b="1" i="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FF"/>
                </a:solidFill>
                <a:effectLst>
                  <a:outerShdw blurRad="38100" dist="38100" dir="2700000" algn="tl">
                    <a:srgbClr val="000000"/>
                  </a:outerShdw>
                </a:effectLst>
                <a:latin typeface="Times New Roman" pitchFamily="18" charset="0"/>
                <a:cs typeface="Arial" charset="0"/>
              </a:rPr>
              <a:t>and</a:t>
            </a:r>
            <a:r>
              <a:rPr lang="en-US" sz="2000" b="1" i="1" dirty="0">
                <a:solidFill>
                  <a:srgbClr val="FFFFFF"/>
                </a:solidFill>
                <a:effectLst>
                  <a:outerShdw blurRad="38100" dist="38100" dir="2700000" algn="tl">
                    <a:srgbClr val="000000"/>
                  </a:outerShdw>
                </a:effectLst>
                <a:latin typeface="Times New Roman" pitchFamily="18" charset="0"/>
                <a:cs typeface="Arial" charset="0"/>
              </a:rPr>
              <a:t> are aligned with the following NATO disciplines: Building Integrity (BI), Cyberspace Operations (CO) and Education, Training, Exercises and Evaluation (ETEE)</a:t>
            </a:r>
          </a:p>
        </p:txBody>
      </p:sp>
      <p:pic>
        <p:nvPicPr>
          <p:cNvPr id="12" name="Picture 11"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3" name="Rectangle 1"/>
          <p:cNvSpPr>
            <a:spLocks noChangeArrowheads="1"/>
          </p:cNvSpPr>
          <p:nvPr/>
        </p:nvSpPr>
        <p:spPr bwMode="auto">
          <a:xfrm>
            <a:off x="0" y="161589"/>
            <a:ext cx="49694" cy="134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2"/>
          <p:cNvSpPr txBox="1">
            <a:spLocks noChangeArrowheads="1"/>
          </p:cNvSpPr>
          <p:nvPr/>
        </p:nvSpPr>
        <p:spPr bwMode="auto">
          <a:xfrm>
            <a:off x="2208604" y="775401"/>
            <a:ext cx="7380286" cy="50726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defRPr/>
            </a:pPr>
            <a:r>
              <a:rPr lang="en-US" sz="2400" b="1" kern="0" dirty="0">
                <a:solidFill>
                  <a:srgbClr val="FFFF00"/>
                </a:solidFill>
                <a:latin typeface="Times New Roman" pitchFamily="18" charset="0"/>
              </a:rPr>
              <a:t>ACADEMIC PROGRAMS</a:t>
            </a:r>
          </a:p>
        </p:txBody>
      </p:sp>
      <p:pic>
        <p:nvPicPr>
          <p:cNvPr id="11" name="Picture 10"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3636226093"/>
      </p:ext>
    </p:extLst>
  </p:cSld>
  <p:clrMapOvr>
    <a:masterClrMapping/>
  </p:clrMapOvr>
  <p:transition advClick="0" advTm="10000">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017FF62-386A-4038-A55E-EE8AFF9B6A10}" type="slidenum">
              <a:rPr lang="en-US" altLang="ro-RO">
                <a:solidFill>
                  <a:srgbClr val="FFFFFF"/>
                </a:solidFill>
              </a:rPr>
              <a:pPr/>
              <a:t>14</a:t>
            </a:fld>
            <a:endParaRPr lang="en-US" altLang="ro-RO">
              <a:solidFill>
                <a:srgbClr val="FFFFFF"/>
              </a:solidFill>
            </a:endParaRPr>
          </a:p>
        </p:txBody>
      </p:sp>
      <p:sp>
        <p:nvSpPr>
          <p:cNvPr id="13" name="Text Box 102"/>
          <p:cNvSpPr txBox="1">
            <a:spLocks noChangeArrowheads="1"/>
          </p:cNvSpPr>
          <p:nvPr/>
        </p:nvSpPr>
        <p:spPr bwMode="auto">
          <a:xfrm>
            <a:off x="858715" y="1442333"/>
            <a:ext cx="10144949" cy="5014193"/>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p>
            <a:pPr algn="just">
              <a:spcBef>
                <a:spcPts val="1200"/>
              </a:spcBef>
              <a:defRPr/>
            </a:pPr>
            <a:r>
              <a:rPr lang="en-US" altLang="ro-RO" sz="2000" b="1" dirty="0">
                <a:effectLst>
                  <a:outerShdw blurRad="38100" dist="38100" dir="2700000" algn="tl">
                    <a:srgbClr val="000000"/>
                  </a:outerShdw>
                </a:effectLst>
                <a:latin typeface="Times New Roman" pitchFamily="18" charset="0"/>
                <a:cs typeface="Arial" charset="0"/>
              </a:rPr>
              <a:t>3. </a:t>
            </a:r>
            <a:r>
              <a:rPr lang="en-US" altLang="ro-RO" sz="2000" b="1" i="1" dirty="0">
                <a:solidFill>
                  <a:srgbClr val="FFFF00"/>
                </a:solidFill>
                <a:effectLst>
                  <a:outerShdw blurRad="38100" dist="38100" dir="2700000" algn="tl">
                    <a:srgbClr val="000000"/>
                  </a:outerShdw>
                </a:effectLst>
                <a:latin typeface="Times New Roman" pitchFamily="18" charset="0"/>
                <a:cs typeface="Arial" charset="0"/>
              </a:rPr>
              <a:t>Building Integrity Institutional Enhancement Course</a:t>
            </a:r>
            <a:r>
              <a:rPr lang="ro-RO" alt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altLang="ro-RO" sz="2000" b="1" i="1" dirty="0">
                <a:solidFill>
                  <a:srgbClr val="FFFF00"/>
                </a:solidFill>
                <a:effectLst>
                  <a:outerShdw blurRad="38100" dist="38100" dir="2700000" algn="tl">
                    <a:srgbClr val="000000"/>
                  </a:outerShdw>
                </a:effectLst>
                <a:latin typeface="Times New Roman" pitchFamily="18" charset="0"/>
                <a:cs typeface="Arial" charset="0"/>
              </a:rPr>
              <a:t> Human Resources Management Course</a:t>
            </a:r>
            <a:r>
              <a:rPr lang="ro-RO" alt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altLang="ro-RO" sz="2000" b="1" i="1" dirty="0">
                <a:solidFill>
                  <a:srgbClr val="FFFF00"/>
                </a:solidFill>
                <a:effectLst>
                  <a:outerShdw blurRad="38100" dist="38100" dir="2700000" algn="tl">
                    <a:srgbClr val="000000"/>
                  </a:outerShdw>
                </a:effectLst>
                <a:latin typeface="Times New Roman" pitchFamily="18" charset="0"/>
                <a:cs typeface="Arial" charset="0"/>
              </a:rPr>
              <a:t>(BIHRM)</a:t>
            </a:r>
            <a:r>
              <a:rPr lang="ro-RO" altLang="ro-RO" sz="2000" b="1" i="1" dirty="0">
                <a:solidFill>
                  <a:srgbClr val="FFFF00"/>
                </a:solidFill>
                <a:effectLst>
                  <a:outerShdw blurRad="38100" dist="38100" dir="2700000" algn="tl">
                    <a:srgbClr val="000000"/>
                  </a:outerShdw>
                </a:effectLst>
                <a:latin typeface="Times New Roman" pitchFamily="18" charset="0"/>
                <a:cs typeface="Arial" charset="0"/>
              </a:rPr>
              <a:t> ACT.888.</a:t>
            </a:r>
            <a:r>
              <a:rPr lang="ro-RO" altLang="ro-RO" sz="2000" b="1" dirty="0">
                <a:solidFill>
                  <a:srgbClr val="FFFF00"/>
                </a:solidFill>
                <a:effectLst>
                  <a:outerShdw blurRad="38100" dist="38100" dir="2700000" algn="tl">
                    <a:srgbClr val="000000"/>
                  </a:outerShdw>
                </a:effectLst>
                <a:latin typeface="Times New Roman" pitchFamily="18" charset="0"/>
                <a:cs typeface="Arial" charset="0"/>
              </a:rPr>
              <a:t> </a:t>
            </a:r>
            <a:r>
              <a:rPr lang="ro-RO" altLang="ro-RO" sz="2000" b="1" dirty="0" err="1">
                <a:effectLst>
                  <a:outerShdw blurRad="38100" dist="38100" dir="2700000" algn="tl">
                    <a:srgbClr val="000000"/>
                  </a:outerShdw>
                </a:effectLst>
                <a:latin typeface="Times New Roman" pitchFamily="18" charset="0"/>
                <a:cs typeface="Arial" charset="0"/>
              </a:rPr>
              <a:t>and</a:t>
            </a:r>
            <a:r>
              <a:rPr lang="ro-RO" altLang="ro-RO" sz="2000" b="1" dirty="0">
                <a:effectLst>
                  <a:outerShdw blurRad="38100" dist="38100" dir="2700000" algn="tl">
                    <a:srgbClr val="000000"/>
                  </a:outerShdw>
                </a:effectLst>
                <a:latin typeface="Times New Roman" pitchFamily="18" charset="0"/>
                <a:cs typeface="Arial" charset="0"/>
              </a:rPr>
              <a:t> </a:t>
            </a:r>
            <a:r>
              <a:rPr lang="en-US" altLang="ro-RO" sz="2000" b="1" i="1" dirty="0">
                <a:solidFill>
                  <a:srgbClr val="FFFF00"/>
                </a:solidFill>
                <a:effectLst>
                  <a:outerShdw blurRad="38100" dist="38100" dir="2700000" algn="tl">
                    <a:srgbClr val="000000"/>
                  </a:outerShdw>
                </a:effectLst>
                <a:latin typeface="Times New Roman" pitchFamily="18" charset="0"/>
                <a:cs typeface="Arial" charset="0"/>
              </a:rPr>
              <a:t>Building Integrity Institutional Enhancement Course: Integrity Action Plan (BI-IAP)</a:t>
            </a:r>
            <a:r>
              <a:rPr lang="ro-RO" altLang="ro-RO" sz="2000" b="1" i="1" dirty="0">
                <a:solidFill>
                  <a:srgbClr val="FFFF00"/>
                </a:solidFill>
                <a:effectLst>
                  <a:outerShdw blurRad="38100" dist="38100" dir="2700000" algn="tl">
                    <a:srgbClr val="000000"/>
                  </a:outerShdw>
                </a:effectLst>
                <a:latin typeface="Times New Roman" pitchFamily="18" charset="0"/>
                <a:cs typeface="Arial" charset="0"/>
              </a:rPr>
              <a:t> ACT.935.</a:t>
            </a:r>
            <a:endParaRPr lang="en-US" altLang="ro-RO" sz="2000" b="1" i="1" dirty="0">
              <a:solidFill>
                <a:srgbClr val="FFFF00"/>
              </a:solidFill>
              <a:effectLst>
                <a:outerShdw blurRad="38100" dist="38100" dir="2700000" algn="tl">
                  <a:srgbClr val="000000"/>
                </a:outerShdw>
              </a:effectLst>
              <a:latin typeface="Times New Roman" pitchFamily="18" charset="0"/>
              <a:cs typeface="Arial" charset="0"/>
            </a:endParaRPr>
          </a:p>
          <a:p>
            <a:pPr marL="355600" indent="-14288" algn="just">
              <a:spcBef>
                <a:spcPts val="1200"/>
              </a:spcBef>
              <a:buFont typeface="Wingdings" pitchFamily="2" charset="2"/>
              <a:buChar char="Ø"/>
              <a:defRPr/>
            </a:pPr>
            <a:r>
              <a:rPr lang="en-US" altLang="ro-RO" sz="2000" b="1" dirty="0">
                <a:solidFill>
                  <a:srgbClr val="FFFFFF"/>
                </a:solidFill>
                <a:effectLst>
                  <a:outerShdw blurRad="38100" dist="38100" dir="2700000" algn="tl">
                    <a:srgbClr val="000000"/>
                  </a:outerShdw>
                </a:effectLst>
                <a:latin typeface="Times New Roman" pitchFamily="18" charset="0"/>
                <a:cs typeface="Arial" charset="0"/>
              </a:rPr>
              <a:t>in cooperation with </a:t>
            </a:r>
            <a:r>
              <a:rPr lang="ro-RO" altLang="ro-RO" sz="2000" b="1" dirty="0">
                <a:solidFill>
                  <a:srgbClr val="FFFF00"/>
                </a:solidFill>
                <a:effectLst>
                  <a:outerShdw blurRad="38100" dist="38100" dir="2700000" algn="tl">
                    <a:srgbClr val="000000"/>
                  </a:outerShdw>
                </a:effectLst>
                <a:latin typeface="Times New Roman" pitchFamily="18" charset="0"/>
                <a:cs typeface="Arial" charset="0"/>
              </a:rPr>
              <a:t>Center for Integrity in the Defense Sector</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 (</a:t>
            </a:r>
            <a:r>
              <a:rPr lang="ro-RO" altLang="ro-RO" sz="2000" b="1" dirty="0">
                <a:solidFill>
                  <a:srgbClr val="FFFF00"/>
                </a:solidFill>
                <a:effectLst>
                  <a:outerShdw blurRad="38100" dist="38100" dir="2700000" algn="tl">
                    <a:srgbClr val="000000"/>
                  </a:outerShdw>
                </a:effectLst>
                <a:latin typeface="Times New Roman" pitchFamily="18" charset="0"/>
                <a:cs typeface="Arial" charset="0"/>
              </a:rPr>
              <a:t>CIDS) – Nor</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way </a:t>
            </a:r>
            <a:r>
              <a:rPr lang="ro-RO" altLang="ro-RO" sz="2000" b="1" dirty="0">
                <a:solidFill>
                  <a:srgbClr val="FFFF00"/>
                </a:solidFill>
                <a:effectLst>
                  <a:outerShdw blurRad="38100" dist="38100" dir="2700000" algn="tl">
                    <a:srgbClr val="000000"/>
                  </a:outerShdw>
                </a:effectLst>
                <a:latin typeface="Times New Roman" pitchFamily="18" charset="0"/>
                <a:cs typeface="Arial" charset="0"/>
              </a:rPr>
              <a:t>(Department Head/Buiding Integrity)</a:t>
            </a:r>
            <a:endParaRPr lang="en-US" altLang="ro-RO" sz="2000" b="1" dirty="0">
              <a:solidFill>
                <a:srgbClr val="FFFF00"/>
              </a:solidFill>
              <a:effectLst>
                <a:outerShdw blurRad="38100" dist="38100" dir="2700000" algn="tl">
                  <a:srgbClr val="000000"/>
                </a:outerShdw>
              </a:effectLst>
              <a:latin typeface="Times New Roman" pitchFamily="18" charset="0"/>
              <a:cs typeface="Arial" charset="0"/>
            </a:endParaRPr>
          </a:p>
          <a:p>
            <a:pPr marL="355600" indent="-14288" algn="just">
              <a:spcBef>
                <a:spcPts val="1200"/>
              </a:spcBef>
              <a:buFont typeface="Wingdings" pitchFamily="2" charset="2"/>
              <a:buChar char="Ø"/>
              <a:defRPr/>
            </a:pPr>
            <a:r>
              <a:rPr lang="en-US" altLang="ro-RO" sz="2000" b="1" dirty="0">
                <a:effectLst>
                  <a:outerShdw blurRad="38100" dist="38100" dir="2700000" algn="tl">
                    <a:srgbClr val="000000"/>
                  </a:outerShdw>
                </a:effectLst>
                <a:latin typeface="Times New Roman" pitchFamily="18" charset="0"/>
                <a:cs typeface="Arial" charset="0"/>
              </a:rPr>
              <a:t>with support of </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NATO IS/Operations Division/</a:t>
            </a:r>
            <a:r>
              <a:rPr lang="en-US" altLang="ro-RO" sz="2000" b="1" dirty="0" err="1">
                <a:solidFill>
                  <a:srgbClr val="FFFF00"/>
                </a:solidFill>
                <a:effectLst>
                  <a:outerShdw blurRad="38100" dist="38100" dir="2700000" algn="tl">
                    <a:srgbClr val="000000"/>
                  </a:outerShdw>
                </a:effectLst>
                <a:latin typeface="Times New Roman" pitchFamily="18" charset="0"/>
                <a:cs typeface="Arial" charset="0"/>
              </a:rPr>
              <a:t>Defence</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 Institution &amp; Capacity Building Directorate </a:t>
            </a:r>
            <a:r>
              <a:rPr lang="en-US" altLang="ro-RO" sz="2000" b="1" dirty="0">
                <a:effectLst>
                  <a:outerShdw blurRad="38100" dist="38100" dir="2700000" algn="tl">
                    <a:srgbClr val="000000"/>
                  </a:outerShdw>
                </a:effectLst>
                <a:latin typeface="Times New Roman" pitchFamily="18" charset="0"/>
                <a:cs typeface="Arial" charset="0"/>
              </a:rPr>
              <a:t>and</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 NATO IMS</a:t>
            </a:r>
            <a:endParaRPr lang="ro-RO" altLang="ro-RO" sz="2000" b="1" dirty="0">
              <a:solidFill>
                <a:srgbClr val="FFFF00"/>
              </a:solidFill>
              <a:effectLst>
                <a:outerShdw blurRad="38100" dist="38100" dir="2700000" algn="tl">
                  <a:srgbClr val="000000"/>
                </a:outerShdw>
              </a:effectLst>
              <a:latin typeface="Times New Roman" pitchFamily="18" charset="0"/>
              <a:cs typeface="Arial" charset="0"/>
            </a:endParaRPr>
          </a:p>
          <a:p>
            <a:pPr marL="355600" indent="-14288" algn="just">
              <a:spcBef>
                <a:spcPts val="1200"/>
              </a:spcBef>
              <a:buFont typeface="Wingdings" pitchFamily="2" charset="2"/>
              <a:buChar char="Ø"/>
              <a:defRPr/>
            </a:pPr>
            <a:r>
              <a:rPr lang="en-US" altLang="ro-RO" sz="2000" b="1" dirty="0" err="1">
                <a:effectLst>
                  <a:outerShdw blurRad="38100" dist="38100" dir="2700000" algn="tl">
                    <a:srgbClr val="000000"/>
                  </a:outerShdw>
                </a:effectLst>
                <a:latin typeface="Times New Roman" pitchFamily="18" charset="0"/>
                <a:cs typeface="Arial" charset="0"/>
              </a:rPr>
              <a:t>alinged</a:t>
            </a:r>
            <a:r>
              <a:rPr lang="en-US" altLang="ro-RO" sz="2000" b="1" dirty="0">
                <a:effectLst>
                  <a:outerShdw blurRad="38100" dist="38100" dir="2700000" algn="tl">
                    <a:srgbClr val="000000"/>
                  </a:outerShdw>
                </a:effectLst>
                <a:latin typeface="Times New Roman" pitchFamily="18" charset="0"/>
                <a:cs typeface="Arial" charset="0"/>
              </a:rPr>
              <a:t> at  </a:t>
            </a:r>
            <a:r>
              <a:rPr lang="en-US" altLang="ro-RO" sz="2000" b="1" dirty="0">
                <a:solidFill>
                  <a:srgbClr val="FFFF00"/>
                </a:solidFill>
                <a:effectLst>
                  <a:outerShdw blurRad="38100" dist="38100" dir="2700000" algn="tl">
                    <a:srgbClr val="000000"/>
                  </a:outerShdw>
                </a:effectLst>
                <a:latin typeface="Times New Roman" pitchFamily="18" charset="0"/>
                <a:cs typeface="Arial" charset="0"/>
              </a:rPr>
              <a:t>Building Integrity NATO Discipline</a:t>
            </a:r>
          </a:p>
          <a:p>
            <a:pPr marL="355600" indent="-14288" algn="just">
              <a:spcBef>
                <a:spcPts val="1200"/>
              </a:spcBef>
              <a:buFont typeface="Wingdings" pitchFamily="2" charset="2"/>
              <a:buChar char="Ø"/>
              <a:defRPr/>
            </a:pPr>
            <a:r>
              <a:rPr lang="ro-RO" sz="2000" b="1" dirty="0" err="1">
                <a:solidFill>
                  <a:srgbClr val="FFFFFF"/>
                </a:solidFill>
                <a:effectLst>
                  <a:outerShdw blurRad="38100" dist="38100" dir="2700000" algn="tl">
                    <a:srgbClr val="000000"/>
                  </a:outerShdw>
                </a:effectLst>
                <a:latin typeface="Times New Roman" pitchFamily="18" charset="0"/>
                <a:cs typeface="Arial" charset="0"/>
              </a:rPr>
              <a:t>certification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altLang="ro-RO" sz="2000" b="1" dirty="0">
                <a:solidFill>
                  <a:srgbClr val="FFFF00"/>
                </a:solidFill>
                <a:effectLst>
                  <a:outerShdw blurRad="38100" dist="38100" dir="2700000" algn="tl">
                    <a:srgbClr val="000000"/>
                  </a:outerShdw>
                </a:effectLst>
                <a:latin typeface="Times New Roman" pitchFamily="18" charset="0"/>
                <a:cs typeface="Arial" charset="0"/>
              </a:rPr>
              <a:t>NATO APPROVED</a:t>
            </a:r>
            <a:endParaRPr lang="en-US" altLang="ro-RO" sz="2000" b="1" dirty="0">
              <a:solidFill>
                <a:srgbClr val="FFFF00"/>
              </a:solidFill>
              <a:effectLst>
                <a:outerShdw blurRad="38100" dist="38100" dir="2700000" algn="tl">
                  <a:srgbClr val="000000"/>
                </a:outerShdw>
              </a:effectLst>
              <a:latin typeface="Times New Roman" pitchFamily="18" charset="0"/>
              <a:cs typeface="Arial" charset="0"/>
            </a:endParaRPr>
          </a:p>
          <a:p>
            <a:pPr marL="355600" indent="-14288" algn="just">
              <a:spcBef>
                <a:spcPts val="1200"/>
              </a:spcBef>
              <a:buFont typeface="Wingdings" pitchFamily="2" charset="2"/>
              <a:buChar char="Ø"/>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open to: </a:t>
            </a:r>
            <a:r>
              <a:rPr lang="en-US" sz="2000" b="1" i="1" dirty="0">
                <a:solidFill>
                  <a:srgbClr val="FFFF00"/>
                </a:solidFill>
                <a:effectLst>
                  <a:outerShdw blurRad="38100" dist="38100" dir="2700000" algn="tl">
                    <a:srgbClr val="000000"/>
                  </a:outerShdw>
                </a:effectLst>
                <a:latin typeface="Times New Roman" pitchFamily="18" charset="0"/>
                <a:cs typeface="Arial" charset="0"/>
              </a:rPr>
              <a:t>NATO, </a:t>
            </a:r>
            <a:r>
              <a:rPr lang="en-US" sz="2000" b="1" i="1" dirty="0" err="1">
                <a:solidFill>
                  <a:srgbClr val="FFFF00"/>
                </a:solidFill>
                <a:effectLst>
                  <a:outerShdw blurRad="38100" dist="38100" dir="2700000" algn="tl">
                    <a:srgbClr val="000000"/>
                  </a:outerShdw>
                </a:effectLst>
                <a:latin typeface="Times New Roman" pitchFamily="18" charset="0"/>
                <a:cs typeface="Arial" charset="0"/>
              </a:rPr>
              <a:t>PfP</a:t>
            </a:r>
            <a:r>
              <a:rPr lang="en-US" sz="2000" b="1" i="1" dirty="0">
                <a:solidFill>
                  <a:srgbClr val="FFFF00"/>
                </a:solidFill>
                <a:effectLst>
                  <a:outerShdw blurRad="38100" dist="38100" dir="2700000" algn="tl">
                    <a:srgbClr val="000000"/>
                  </a:outerShdw>
                </a:effectLst>
                <a:latin typeface="Times New Roman" pitchFamily="18" charset="0"/>
                <a:cs typeface="Arial" charset="0"/>
              </a:rPr>
              <a:t>, MD, ICI and </a:t>
            </a:r>
            <a:r>
              <a:rPr lang="en-US" sz="2000" b="1" i="1" dirty="0" err="1">
                <a:solidFill>
                  <a:srgbClr val="FFFF00"/>
                </a:solidFill>
                <a:effectLst>
                  <a:outerShdw blurRad="38100" dist="38100" dir="2700000" algn="tl">
                    <a:srgbClr val="000000"/>
                  </a:outerShdw>
                </a:effectLst>
                <a:latin typeface="Times New Roman" pitchFamily="18" charset="0"/>
                <a:cs typeface="Arial" charset="0"/>
              </a:rPr>
              <a:t>Pat.G</a:t>
            </a:r>
            <a:r>
              <a:rPr lang="en-US" sz="2000" b="1" i="1" dirty="0">
                <a:solidFill>
                  <a:srgbClr val="FFFF00"/>
                </a:solidFill>
                <a:effectLst>
                  <a:outerShdw blurRad="38100" dist="38100" dir="2700000" algn="tl">
                    <a:srgbClr val="000000"/>
                  </a:outerShdw>
                </a:effectLst>
                <a:latin typeface="Times New Roman" pitchFamily="18" charset="0"/>
                <a:cs typeface="Arial" charset="0"/>
              </a:rPr>
              <a:t>.</a:t>
            </a:r>
          </a:p>
          <a:p>
            <a:pPr marL="355600" indent="-14288" algn="just">
              <a:spcBef>
                <a:spcPts val="1200"/>
              </a:spcBef>
              <a:buFont typeface="Wingdings" pitchFamily="2" charset="2"/>
              <a:buChar char="Ø"/>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target audience: </a:t>
            </a:r>
            <a:r>
              <a:rPr lang="ro-RO" sz="2000" b="1" i="1" u="sng" dirty="0">
                <a:solidFill>
                  <a:srgbClr val="FFFF00"/>
                </a:solidFill>
                <a:effectLst>
                  <a:outerShdw blurRad="38100" dist="38100" dir="2700000" algn="tl">
                    <a:srgbClr val="000000"/>
                  </a:outerShdw>
                </a:effectLst>
                <a:latin typeface="Times New Roman" pitchFamily="18" charset="0"/>
                <a:cs typeface="Arial" charset="0"/>
              </a:rPr>
              <a:t>M</a:t>
            </a:r>
            <a:r>
              <a:rPr lang="en-US" sz="2000" b="1" i="1" u="sng" dirty="0" err="1">
                <a:solidFill>
                  <a:srgbClr val="FFFF00"/>
                </a:solidFill>
                <a:effectLst>
                  <a:outerShdw blurRad="38100" dist="38100" dir="2700000" algn="tl">
                    <a:srgbClr val="000000"/>
                  </a:outerShdw>
                </a:effectLst>
                <a:latin typeface="Times New Roman" pitchFamily="18" charset="0"/>
                <a:cs typeface="Arial" charset="0"/>
              </a:rPr>
              <a:t>ilitary</a:t>
            </a:r>
            <a:r>
              <a:rPr lang="en-US" sz="2000" b="1" i="1" u="sng" dirty="0">
                <a:solidFill>
                  <a:srgbClr val="FFFF00"/>
                </a:solidFill>
                <a:effectLst>
                  <a:outerShdw blurRad="38100" dist="38100" dir="2700000" algn="tl">
                    <a:srgbClr val="000000"/>
                  </a:outerShdw>
                </a:effectLst>
                <a:latin typeface="Times New Roman" pitchFamily="18" charset="0"/>
                <a:cs typeface="Arial" charset="0"/>
              </a:rPr>
              <a:t> and </a:t>
            </a:r>
            <a:r>
              <a:rPr lang="ro-RO" sz="2000" b="1" i="1" u="sng" dirty="0">
                <a:solidFill>
                  <a:srgbClr val="FFFF00"/>
                </a:solidFill>
                <a:effectLst>
                  <a:outerShdw blurRad="38100" dist="38100" dir="2700000" algn="tl">
                    <a:srgbClr val="000000"/>
                  </a:outerShdw>
                </a:effectLst>
                <a:latin typeface="Times New Roman" pitchFamily="18" charset="0"/>
                <a:cs typeface="Arial" charset="0"/>
              </a:rPr>
              <a:t>c</a:t>
            </a:r>
            <a:r>
              <a:rPr lang="en-US" sz="2000" b="1" i="1" u="sng" dirty="0" err="1">
                <a:solidFill>
                  <a:srgbClr val="FFFF00"/>
                </a:solidFill>
                <a:effectLst>
                  <a:outerShdw blurRad="38100" dist="38100" dir="2700000" algn="tl">
                    <a:srgbClr val="000000"/>
                  </a:outerShdw>
                </a:effectLst>
                <a:latin typeface="Times New Roman" pitchFamily="18" charset="0"/>
                <a:cs typeface="Arial" charset="0"/>
              </a:rPr>
              <a:t>ivilian</a:t>
            </a:r>
            <a:r>
              <a:rPr lang="ro-RO" sz="2000" b="1" i="1" u="sng" dirty="0">
                <a:solidFill>
                  <a:srgbClr val="FFFF00"/>
                </a:solidFill>
                <a:effectLst>
                  <a:outerShdw blurRad="38100" dist="38100" dir="2700000" algn="tl">
                    <a:srgbClr val="000000"/>
                  </a:outerShdw>
                </a:effectLst>
                <a:latin typeface="Times New Roman" pitchFamily="18" charset="0"/>
                <a:cs typeface="Arial" charset="0"/>
              </a:rPr>
              <a:t> </a:t>
            </a:r>
            <a:r>
              <a:rPr lang="en-US" sz="2000" b="1" i="1" u="sng" dirty="0">
                <a:solidFill>
                  <a:srgbClr val="FFFF00"/>
                </a:solidFill>
                <a:effectLst>
                  <a:outerShdw blurRad="38100" dist="38100" dir="2700000" algn="tl">
                    <a:srgbClr val="000000"/>
                  </a:outerShdw>
                </a:effectLst>
                <a:latin typeface="Times New Roman" pitchFamily="18" charset="0"/>
                <a:cs typeface="Arial" charset="0"/>
              </a:rPr>
              <a:t>personnel</a:t>
            </a:r>
            <a:r>
              <a:rPr lang="en-US" sz="2000" b="1" i="1" dirty="0">
                <a:solidFill>
                  <a:srgbClr val="FFFF00"/>
                </a:solidFill>
                <a:effectLst>
                  <a:outerShdw blurRad="38100" dist="38100" dir="2700000" algn="tl">
                    <a:srgbClr val="000000"/>
                  </a:outerShdw>
                </a:effectLst>
                <a:latin typeface="Times New Roman" pitchFamily="18" charset="0"/>
                <a:cs typeface="Arial" charset="0"/>
              </a:rPr>
              <a:t> in defense institutions working with </a:t>
            </a:r>
            <a:r>
              <a:rPr lang="en-US" sz="2000" b="1" i="1" u="sng" dirty="0">
                <a:solidFill>
                  <a:srgbClr val="FFFF00"/>
                </a:solidFill>
                <a:effectLst>
                  <a:outerShdw blurRad="38100" dist="38100" dir="2700000" algn="tl">
                    <a:srgbClr val="000000"/>
                  </a:outerShdw>
                </a:effectLst>
                <a:latin typeface="Times New Roman" pitchFamily="18" charset="0"/>
                <a:cs typeface="Arial" charset="0"/>
              </a:rPr>
              <a:t>integrity and policy development</a:t>
            </a:r>
            <a:r>
              <a:rPr lang="en-US" sz="2000" b="1" i="1" dirty="0">
                <a:solidFill>
                  <a:srgbClr val="FFFF00"/>
                </a:solidFill>
                <a:effectLst>
                  <a:outerShdw blurRad="38100" dist="38100" dir="2700000" algn="tl">
                    <a:srgbClr val="000000"/>
                  </a:outerShdw>
                </a:effectLst>
                <a:latin typeface="Times New Roman" pitchFamily="18" charset="0"/>
                <a:cs typeface="Arial" charset="0"/>
              </a:rPr>
              <a:t>, including decision making related to Human Resources Management</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personnel</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occupying similar positions in civilian organizations</a:t>
            </a:r>
            <a:endParaRPr lang="en-US" altLang="ro-RO" sz="2000" b="1" i="1" dirty="0">
              <a:solidFill>
                <a:srgbClr val="FFFFFF"/>
              </a:solidFill>
              <a:effectLst>
                <a:outerShdw blurRad="38100" dist="38100" dir="2700000" algn="tl">
                  <a:srgbClr val="000000"/>
                </a:outerShdw>
              </a:effectLst>
              <a:latin typeface="Times New Roman" pitchFamily="18" charset="0"/>
              <a:cs typeface="Arial" charset="0"/>
            </a:endParaRPr>
          </a:p>
        </p:txBody>
      </p:sp>
      <p:pic>
        <p:nvPicPr>
          <p:cNvPr id="12" name="Picture 11"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9" name="Rectangle 2"/>
          <p:cNvSpPr txBox="1">
            <a:spLocks noChangeArrowheads="1"/>
          </p:cNvSpPr>
          <p:nvPr/>
        </p:nvSpPr>
        <p:spPr bwMode="auto">
          <a:xfrm>
            <a:off x="3071814" y="673857"/>
            <a:ext cx="5940425" cy="450887"/>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defRPr/>
            </a:pPr>
            <a:r>
              <a:rPr lang="en-US" sz="2400" b="1" kern="0" dirty="0">
                <a:solidFill>
                  <a:srgbClr val="FFFF00"/>
                </a:solidFill>
                <a:latin typeface="Times New Roman" pitchFamily="18" charset="0"/>
              </a:rPr>
              <a:t>ACADEMIC PROGRAMS</a:t>
            </a:r>
          </a:p>
        </p:txBody>
      </p:sp>
      <p:pic>
        <p:nvPicPr>
          <p:cNvPr id="10" name="Picture 9"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1" name="Picture 10"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635543879"/>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ET Logo.png"/>
          <p:cNvPicPr>
            <a:picLocks noChangeAspect="1"/>
          </p:cNvPicPr>
          <p:nvPr/>
        </p:nvPicPr>
        <p:blipFill>
          <a:blip r:embed="rId3" cstate="print"/>
          <a:stretch>
            <a:fillRect/>
          </a:stretch>
        </p:blipFill>
        <p:spPr>
          <a:xfrm>
            <a:off x="2603612" y="4339318"/>
            <a:ext cx="1881917" cy="1890337"/>
          </a:xfrm>
          <a:prstGeom prst="rect">
            <a:avLst/>
          </a:prstGeom>
          <a:effectLst>
            <a:outerShdw blurRad="812800" sx="108000" sy="108000" algn="ctr" rotWithShape="0">
              <a:schemeClr val="tx1"/>
            </a:outerShdw>
          </a:effectLst>
        </p:spPr>
      </p:pic>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C211B72C-38CE-4139-8FC3-F56F93564452}" type="slidenum">
              <a:rPr lang="en-US" altLang="ro-RO" smtClean="0"/>
              <a:pPr>
                <a:defRPr/>
              </a:pPr>
              <a:t>15</a:t>
            </a:fld>
            <a:endParaRPr lang="en-US" altLang="ro-RO"/>
          </a:p>
        </p:txBody>
      </p:sp>
      <p:sp>
        <p:nvSpPr>
          <p:cNvPr id="7" name="Rectangle 7"/>
          <p:cNvSpPr>
            <a:spLocks noChangeArrowheads="1"/>
          </p:cNvSpPr>
          <p:nvPr/>
        </p:nvSpPr>
        <p:spPr bwMode="auto">
          <a:xfrm>
            <a:off x="2790826" y="473076"/>
            <a:ext cx="6538913" cy="582613"/>
          </a:xfrm>
          <a:prstGeom prst="rect">
            <a:avLst/>
          </a:prstGeom>
          <a:noFill/>
          <a:ln w="12700">
            <a:noFill/>
            <a:miter lim="800000"/>
            <a:headEnd/>
            <a:tailEnd/>
          </a:ln>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ro-RO" sz="3200" b="1" dirty="0">
                <a:solidFill>
                  <a:srgbClr val="FFFF00"/>
                </a:solidFill>
                <a:effectLst>
                  <a:outerShdw blurRad="38100" dist="38100" dir="2700000" algn="tl">
                    <a:srgbClr val="000000"/>
                  </a:outerShdw>
                </a:effectLst>
              </a:rPr>
              <a:t>COURSE CERTIFICAT</a:t>
            </a:r>
            <a:r>
              <a:rPr lang="ro-RO" altLang="ro-RO" sz="3200" b="1" dirty="0">
                <a:solidFill>
                  <a:srgbClr val="FFFF00"/>
                </a:solidFill>
                <a:effectLst>
                  <a:outerShdw blurRad="38100" dist="38100" dir="2700000" algn="tl">
                    <a:srgbClr val="000000"/>
                  </a:outerShdw>
                </a:effectLst>
              </a:rPr>
              <a:t>I</a:t>
            </a:r>
            <a:r>
              <a:rPr lang="en-US" altLang="ro-RO" sz="3200" b="1" dirty="0">
                <a:solidFill>
                  <a:srgbClr val="FFFF00"/>
                </a:solidFill>
                <a:effectLst>
                  <a:outerShdw blurRad="38100" dist="38100" dir="2700000" algn="tl">
                    <a:srgbClr val="000000"/>
                  </a:outerShdw>
                </a:effectLst>
              </a:rPr>
              <a:t>ONS</a:t>
            </a:r>
          </a:p>
        </p:txBody>
      </p:sp>
      <p:pic>
        <p:nvPicPr>
          <p:cNvPr id="13" name="Picture 12" descr="stema cu coroana.png"/>
          <p:cNvPicPr>
            <a:picLocks noChangeAspect="1"/>
          </p:cNvPicPr>
          <p:nvPr/>
        </p:nvPicPr>
        <p:blipFill>
          <a:blip r:embed="rId4"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1" name="Rectangle 3"/>
          <p:cNvSpPr txBox="1">
            <a:spLocks noChangeArrowheads="1"/>
          </p:cNvSpPr>
          <p:nvPr/>
        </p:nvSpPr>
        <p:spPr bwMode="auto">
          <a:xfrm>
            <a:off x="4495053" y="4592369"/>
            <a:ext cx="5354887" cy="2459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893763">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indent="0" algn="just" eaLnBrk="1" hangingPunct="1">
              <a:lnSpc>
                <a:spcPct val="200000"/>
              </a:lnSpc>
              <a:spcBef>
                <a:spcPct val="0"/>
              </a:spcBef>
              <a:buNone/>
            </a:pPr>
            <a:r>
              <a:rPr lang="en-US" altLang="ro-RO" sz="2000" b="1" dirty="0" smtClean="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Satisfy NATO E&amp;T Requirements </a:t>
            </a:r>
          </a:p>
          <a:p>
            <a:pPr indent="0" algn="just" eaLnBrk="1" hangingPunct="1">
              <a:lnSpc>
                <a:spcPct val="200000"/>
              </a:lnSpc>
              <a:spcBef>
                <a:spcPct val="0"/>
              </a:spcBef>
              <a:buNone/>
            </a:pPr>
            <a:r>
              <a:rPr lang="en-US" altLang="ro-RO" sz="2000" b="1" dirty="0">
                <a:solidFill>
                  <a:srgbClr val="FFFF00"/>
                </a:solidFill>
                <a:latin typeface="Times New Roman" panose="02020603050405020304" pitchFamily="18" charset="0"/>
              </a:rPr>
              <a:t>- Delivered by a NATO accredited ETF</a:t>
            </a:r>
            <a:endParaRPr lang="ro-RO" altLang="ro-RO" sz="2000" b="1" dirty="0">
              <a:solidFill>
                <a:srgbClr val="FFFF00"/>
              </a:solidFill>
              <a:latin typeface="Times New Roman" panose="02020603050405020304" pitchFamily="18" charset="0"/>
            </a:endParaRPr>
          </a:p>
        </p:txBody>
      </p:sp>
      <p:sp>
        <p:nvSpPr>
          <p:cNvPr id="12" name="Rectangle 11"/>
          <p:cNvSpPr/>
          <p:nvPr/>
        </p:nvSpPr>
        <p:spPr>
          <a:xfrm>
            <a:off x="2906366" y="1412776"/>
            <a:ext cx="8989868" cy="2806987"/>
          </a:xfrm>
          <a:prstGeom prst="rect">
            <a:avLst/>
          </a:prstGeom>
        </p:spPr>
        <p:txBody>
          <a:bodyPr wrap="square">
            <a:spAutoFit/>
          </a:bodyPr>
          <a:lstStyle/>
          <a:p>
            <a:pPr marL="91440" indent="-91440">
              <a:lnSpc>
                <a:spcPct val="150000"/>
              </a:lnSpc>
              <a:buFont typeface="Arial" panose="020B0604020202020204" pitchFamily="34" charset="0"/>
              <a:buChar char="•"/>
            </a:pPr>
            <a:r>
              <a:rPr lang="en-US" altLang="ro-RO" sz="2000" b="1" dirty="0">
                <a:solidFill>
                  <a:srgbClr val="FFFF00"/>
                </a:solidFill>
                <a:latin typeface="Times New Roman" panose="02020603050405020304" pitchFamily="18" charset="0"/>
              </a:rPr>
              <a:t> DRMSO, IRMSO, DRMEX and ISM </a:t>
            </a: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postgraduate courses - </a:t>
            </a:r>
            <a:r>
              <a:rPr lang="en-US" altLang="ro-RO" sz="2000" b="1" dirty="0" err="1">
                <a:solidFill>
                  <a:srgbClr val="FFFF00"/>
                </a:solidFill>
                <a:latin typeface="Times New Roman" panose="02020603050405020304" pitchFamily="18" charset="0"/>
              </a:rPr>
              <a:t>certifi</a:t>
            </a:r>
            <a:r>
              <a:rPr lang="ro-RO" altLang="ro-RO" sz="2000" b="1" dirty="0">
                <a:solidFill>
                  <a:srgbClr val="FFFF00"/>
                </a:solidFill>
                <a:latin typeface="Times New Roman" panose="02020603050405020304" pitchFamily="18" charset="0"/>
              </a:rPr>
              <a:t>e</a:t>
            </a:r>
            <a:r>
              <a:rPr lang="en-US" altLang="ro-RO" sz="2000" b="1" dirty="0">
                <a:solidFill>
                  <a:srgbClr val="FFFF00"/>
                </a:solidFill>
                <a:latin typeface="Times New Roman" panose="02020603050405020304" pitchFamily="18" charset="0"/>
              </a:rPr>
              <a:t>d</a:t>
            </a:r>
            <a:r>
              <a:rPr lang="ro-RO" altLang="ro-RO" sz="2000" b="1" dirty="0">
                <a:solidFill>
                  <a:srgbClr val="FFFF00"/>
                </a:solidFill>
                <a:latin typeface="Times New Roman" panose="02020603050405020304" pitchFamily="18" charset="0"/>
              </a:rPr>
              <a:t> “NATO APPROVED”</a:t>
            </a:r>
            <a:r>
              <a:rPr lang="en-US" altLang="ro-RO" sz="2000" b="1" dirty="0">
                <a:solidFill>
                  <a:srgbClr val="FFFF00"/>
                </a:solidFill>
                <a:latin typeface="Times New Roman" panose="02020603050405020304" pitchFamily="18" charset="0"/>
              </a:rPr>
              <a:t> by</a:t>
            </a: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JFT/</a:t>
            </a:r>
            <a:r>
              <a:rPr lang="ro-RO" altLang="ro-RO" sz="2000" b="1" dirty="0">
                <a:solidFill>
                  <a:srgbClr val="FFFF00"/>
                </a:solidFill>
                <a:latin typeface="Times New Roman" panose="02020603050405020304" pitchFamily="18" charset="0"/>
              </a:rPr>
              <a:t>ACT</a:t>
            </a:r>
            <a:r>
              <a:rPr lang="en-US" altLang="ro-RO" sz="2000" b="1" dirty="0">
                <a:solidFill>
                  <a:srgbClr val="FFFF00"/>
                </a:solidFill>
                <a:latin typeface="Times New Roman" panose="02020603050405020304" pitchFamily="18" charset="0"/>
              </a:rPr>
              <a:t> (since 2017)</a:t>
            </a:r>
          </a:p>
          <a:p>
            <a:pPr marL="91440" indent="-91440">
              <a:lnSpc>
                <a:spcPct val="150000"/>
              </a:lnSpc>
              <a:buFont typeface="Arial" panose="020B0604020202020204" pitchFamily="34" charset="0"/>
              <a:buChar char="•"/>
            </a:pPr>
            <a:r>
              <a:rPr lang="en-US" altLang="ro-RO" sz="2000" b="1" dirty="0">
                <a:solidFill>
                  <a:srgbClr val="FFFF00"/>
                </a:solidFill>
                <a:latin typeface="Times New Roman" panose="02020603050405020304" pitchFamily="18" charset="0"/>
              </a:rPr>
              <a:t> </a:t>
            </a:r>
            <a:r>
              <a:rPr lang="ro-RO" altLang="ro-RO" sz="2000" b="1" dirty="0">
                <a:solidFill>
                  <a:srgbClr val="FFFF00"/>
                </a:solidFill>
                <a:latin typeface="Times New Roman" panose="02020603050405020304" pitchFamily="18" charset="0"/>
              </a:rPr>
              <a:t>PPBDR </a:t>
            </a:r>
            <a:r>
              <a:rPr lang="ro-RO" altLang="ro-RO" sz="2000" b="1" dirty="0" err="1">
                <a:solidFill>
                  <a:srgbClr val="FFFF00"/>
                </a:solidFill>
                <a:latin typeface="Times New Roman" panose="02020603050405020304" pitchFamily="18" charset="0"/>
              </a:rPr>
              <a:t>and</a:t>
            </a:r>
            <a:r>
              <a:rPr lang="ro-RO" altLang="ro-RO" sz="2000" b="1" dirty="0">
                <a:solidFill>
                  <a:srgbClr val="FFFF00"/>
                </a:solidFill>
                <a:latin typeface="Times New Roman" panose="02020603050405020304" pitchFamily="18" charset="0"/>
              </a:rPr>
              <a:t> PPM </a:t>
            </a:r>
            <a:r>
              <a:rPr lang="en-US" altLang="ro-RO" sz="2000" b="1" dirty="0">
                <a:solidFill>
                  <a:srgbClr val="FFFF00"/>
                </a:solidFill>
                <a:latin typeface="Times New Roman" panose="02020603050405020304" pitchFamily="18" charset="0"/>
              </a:rPr>
              <a:t>postgraduate courses - </a:t>
            </a:r>
            <a:r>
              <a:rPr lang="en-US" altLang="ro-RO" sz="2000" b="1" dirty="0" err="1">
                <a:solidFill>
                  <a:srgbClr val="FFFF00"/>
                </a:solidFill>
                <a:latin typeface="Times New Roman" panose="02020603050405020304" pitchFamily="18" charset="0"/>
              </a:rPr>
              <a:t>recertifi</a:t>
            </a:r>
            <a:r>
              <a:rPr lang="ro-RO" altLang="ro-RO" sz="2000" b="1" dirty="0">
                <a:solidFill>
                  <a:srgbClr val="FFFF00"/>
                </a:solidFill>
                <a:latin typeface="Times New Roman" panose="02020603050405020304" pitchFamily="18" charset="0"/>
              </a:rPr>
              <a:t>e</a:t>
            </a:r>
            <a:r>
              <a:rPr lang="en-US" altLang="ro-RO" sz="2000" b="1" dirty="0">
                <a:solidFill>
                  <a:srgbClr val="FFFF00"/>
                </a:solidFill>
                <a:latin typeface="Times New Roman" panose="02020603050405020304" pitchFamily="18" charset="0"/>
              </a:rPr>
              <a:t>d</a:t>
            </a:r>
            <a:r>
              <a:rPr lang="ro-RO" altLang="ro-RO" sz="2000" b="1" dirty="0">
                <a:solidFill>
                  <a:srgbClr val="FFFF00"/>
                </a:solidFill>
                <a:latin typeface="Times New Roman" panose="02020603050405020304" pitchFamily="18" charset="0"/>
              </a:rPr>
              <a:t> “NATO APPROVED”</a:t>
            </a:r>
            <a:r>
              <a:rPr lang="en-US" altLang="ro-RO" sz="2000" b="1" dirty="0">
                <a:solidFill>
                  <a:srgbClr val="FFFF00"/>
                </a:solidFill>
                <a:latin typeface="Times New Roman" panose="02020603050405020304" pitchFamily="18" charset="0"/>
              </a:rPr>
              <a:t> by</a:t>
            </a: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JFD/</a:t>
            </a:r>
            <a:r>
              <a:rPr lang="ro-RO" altLang="ro-RO" sz="2000" b="1" dirty="0">
                <a:solidFill>
                  <a:srgbClr val="FFFF00"/>
                </a:solidFill>
                <a:latin typeface="Times New Roman" panose="02020603050405020304" pitchFamily="18" charset="0"/>
              </a:rPr>
              <a:t>ACT</a:t>
            </a:r>
            <a:r>
              <a:rPr lang="en-US" altLang="ro-RO" sz="2000" b="1" dirty="0">
                <a:solidFill>
                  <a:srgbClr val="FFFF00"/>
                </a:solidFill>
                <a:latin typeface="Times New Roman" panose="02020603050405020304" pitchFamily="18" charset="0"/>
              </a:rPr>
              <a:t> (in 2021)</a:t>
            </a:r>
          </a:p>
          <a:p>
            <a:pPr marL="91440" indent="-91440">
              <a:lnSpc>
                <a:spcPct val="150000"/>
              </a:lnSpc>
              <a:buFont typeface="Arial" panose="020B0604020202020204" pitchFamily="34" charset="0"/>
              <a:buChar char="•"/>
            </a:pPr>
            <a:r>
              <a:rPr lang="en-US" altLang="ro-RO" sz="2000" b="1" dirty="0">
                <a:solidFill>
                  <a:srgbClr val="FFFF00"/>
                </a:solidFill>
                <a:latin typeface="Times New Roman" panose="02020603050405020304" pitchFamily="18" charset="0"/>
              </a:rPr>
              <a:t> BIHRM course - </a:t>
            </a:r>
            <a:r>
              <a:rPr lang="en-US" altLang="ro-RO" sz="2000" b="1" dirty="0" err="1">
                <a:solidFill>
                  <a:srgbClr val="FFFF00"/>
                </a:solidFill>
                <a:latin typeface="Times New Roman" panose="02020603050405020304" pitchFamily="18" charset="0"/>
              </a:rPr>
              <a:t>certifi</a:t>
            </a:r>
            <a:r>
              <a:rPr lang="ro-RO" altLang="ro-RO" sz="2000" b="1" dirty="0">
                <a:solidFill>
                  <a:srgbClr val="FFFF00"/>
                </a:solidFill>
                <a:latin typeface="Times New Roman" panose="02020603050405020304" pitchFamily="18" charset="0"/>
              </a:rPr>
              <a:t>e</a:t>
            </a:r>
            <a:r>
              <a:rPr lang="en-US" altLang="ro-RO" sz="2000" b="1" dirty="0">
                <a:solidFill>
                  <a:srgbClr val="FFFF00"/>
                </a:solidFill>
                <a:latin typeface="Times New Roman" panose="02020603050405020304" pitchFamily="18" charset="0"/>
              </a:rPr>
              <a:t>d </a:t>
            </a:r>
            <a:r>
              <a:rPr lang="ro-RO" altLang="ro-RO" sz="2000" b="1" dirty="0">
                <a:solidFill>
                  <a:srgbClr val="FFFF00"/>
                </a:solidFill>
                <a:latin typeface="Times New Roman" panose="02020603050405020304" pitchFamily="18" charset="0"/>
              </a:rPr>
              <a:t>“NATO APPROVED” </a:t>
            </a:r>
            <a:r>
              <a:rPr lang="en-US" altLang="ro-RO" sz="2000" b="1" dirty="0">
                <a:solidFill>
                  <a:srgbClr val="FFFF00"/>
                </a:solidFill>
                <a:latin typeface="Times New Roman" panose="02020603050405020304" pitchFamily="18" charset="0"/>
              </a:rPr>
              <a:t>by</a:t>
            </a: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JFD/</a:t>
            </a:r>
            <a:r>
              <a:rPr lang="ro-RO" altLang="ro-RO" sz="2000" b="1" dirty="0">
                <a:solidFill>
                  <a:srgbClr val="FFFF00"/>
                </a:solidFill>
                <a:latin typeface="Times New Roman" panose="02020603050405020304" pitchFamily="18" charset="0"/>
              </a:rPr>
              <a:t>ACT</a:t>
            </a:r>
            <a:r>
              <a:rPr lang="en-US" altLang="ro-RO" sz="2000" b="1" dirty="0">
                <a:solidFill>
                  <a:srgbClr val="FFFF00"/>
                </a:solidFill>
                <a:latin typeface="Times New Roman" panose="02020603050405020304" pitchFamily="18" charset="0"/>
              </a:rPr>
              <a:t> (in 2021)</a:t>
            </a:r>
            <a:endParaRPr lang="ro-RO" altLang="ro-RO" sz="2000" b="1" dirty="0">
              <a:solidFill>
                <a:srgbClr val="FFFF00"/>
              </a:solidFill>
              <a:latin typeface="Times New Roman" panose="02020603050405020304" pitchFamily="18" charset="0"/>
            </a:endParaRPr>
          </a:p>
          <a:p>
            <a:pPr marL="91440" indent="-91440">
              <a:lnSpc>
                <a:spcPct val="150000"/>
              </a:lnSpc>
              <a:buFont typeface="Arial" panose="020B0604020202020204" pitchFamily="34" charset="0"/>
              <a:buChar char="•"/>
            </a:pP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BI</a:t>
            </a:r>
            <a:r>
              <a:rPr lang="ro-RO" altLang="ro-RO" sz="2000" b="1" dirty="0">
                <a:solidFill>
                  <a:srgbClr val="FFFF00"/>
                </a:solidFill>
                <a:latin typeface="Times New Roman" panose="02020603050405020304" pitchFamily="18" charset="0"/>
              </a:rPr>
              <a:t>-IAP</a:t>
            </a:r>
            <a:r>
              <a:rPr lang="en-US" altLang="ro-RO" sz="2000" b="1" dirty="0">
                <a:solidFill>
                  <a:srgbClr val="FFFF00"/>
                </a:solidFill>
                <a:latin typeface="Times New Roman" panose="02020603050405020304" pitchFamily="18" charset="0"/>
              </a:rPr>
              <a:t> course - </a:t>
            </a:r>
            <a:r>
              <a:rPr lang="en-US" altLang="ro-RO" sz="2000" b="1" dirty="0" err="1">
                <a:solidFill>
                  <a:srgbClr val="FFFF00"/>
                </a:solidFill>
                <a:latin typeface="Times New Roman" panose="02020603050405020304" pitchFamily="18" charset="0"/>
              </a:rPr>
              <a:t>certifi</a:t>
            </a:r>
            <a:r>
              <a:rPr lang="ro-RO" altLang="ro-RO" sz="2000" b="1" dirty="0">
                <a:solidFill>
                  <a:srgbClr val="FFFF00"/>
                </a:solidFill>
                <a:latin typeface="Times New Roman" panose="02020603050405020304" pitchFamily="18" charset="0"/>
              </a:rPr>
              <a:t>e</a:t>
            </a:r>
            <a:r>
              <a:rPr lang="en-US" altLang="ro-RO" sz="2000" b="1" dirty="0">
                <a:solidFill>
                  <a:srgbClr val="FFFF00"/>
                </a:solidFill>
                <a:latin typeface="Times New Roman" panose="02020603050405020304" pitchFamily="18" charset="0"/>
              </a:rPr>
              <a:t>d </a:t>
            </a:r>
            <a:r>
              <a:rPr lang="ro-RO" altLang="ro-RO" sz="2000" b="1" dirty="0">
                <a:solidFill>
                  <a:srgbClr val="FFFF00"/>
                </a:solidFill>
                <a:latin typeface="Times New Roman" panose="02020603050405020304" pitchFamily="18" charset="0"/>
              </a:rPr>
              <a:t>“NATO APPROVED” </a:t>
            </a:r>
            <a:r>
              <a:rPr lang="en-US" altLang="ro-RO" sz="2000" b="1" dirty="0">
                <a:solidFill>
                  <a:srgbClr val="FFFF00"/>
                </a:solidFill>
                <a:latin typeface="Times New Roman" panose="02020603050405020304" pitchFamily="18" charset="0"/>
              </a:rPr>
              <a:t>by</a:t>
            </a:r>
            <a:r>
              <a:rPr lang="ro-RO" altLang="ro-RO" sz="2000" b="1" dirty="0">
                <a:solidFill>
                  <a:srgbClr val="FFFF00"/>
                </a:solidFill>
                <a:latin typeface="Times New Roman" panose="02020603050405020304" pitchFamily="18" charset="0"/>
              </a:rPr>
              <a:t> </a:t>
            </a:r>
            <a:r>
              <a:rPr lang="en-US" altLang="ro-RO" sz="2000" b="1" dirty="0">
                <a:solidFill>
                  <a:srgbClr val="FFFF00"/>
                </a:solidFill>
                <a:latin typeface="Times New Roman" panose="02020603050405020304" pitchFamily="18" charset="0"/>
              </a:rPr>
              <a:t>JFD/</a:t>
            </a:r>
            <a:r>
              <a:rPr lang="ro-RO" altLang="ro-RO" sz="2000" b="1" dirty="0">
                <a:solidFill>
                  <a:srgbClr val="FFFF00"/>
                </a:solidFill>
                <a:latin typeface="Times New Roman" panose="02020603050405020304" pitchFamily="18" charset="0"/>
              </a:rPr>
              <a:t>ACT</a:t>
            </a:r>
            <a:r>
              <a:rPr lang="en-US" altLang="ro-RO" sz="2000" b="1" dirty="0">
                <a:solidFill>
                  <a:srgbClr val="FFFF00"/>
                </a:solidFill>
                <a:latin typeface="Times New Roman" panose="02020603050405020304" pitchFamily="18" charset="0"/>
              </a:rPr>
              <a:t> (in 202</a:t>
            </a:r>
            <a:r>
              <a:rPr lang="ro-RO" altLang="ro-RO" sz="2000" b="1" dirty="0">
                <a:solidFill>
                  <a:srgbClr val="FFFF00"/>
                </a:solidFill>
                <a:latin typeface="Times New Roman" panose="02020603050405020304" pitchFamily="18" charset="0"/>
              </a:rPr>
              <a:t>3</a:t>
            </a:r>
            <a:r>
              <a:rPr lang="en-US" altLang="ro-RO" sz="2000" b="1" dirty="0">
                <a:solidFill>
                  <a:srgbClr val="FFFF00"/>
                </a:solidFill>
                <a:latin typeface="Times New Roman" panose="02020603050405020304" pitchFamily="18" charset="0"/>
              </a:rPr>
              <a:t>)</a:t>
            </a:r>
            <a:endParaRPr lang="ro-RO" altLang="ro-RO" sz="2000" b="1" dirty="0">
              <a:solidFill>
                <a:srgbClr val="FFFF00"/>
              </a:solidFill>
              <a:latin typeface="Times New Roman" panose="02020603050405020304" pitchFamily="18" charset="0"/>
            </a:endParaRPr>
          </a:p>
        </p:txBody>
      </p:sp>
      <p:pic>
        <p:nvPicPr>
          <p:cNvPr id="19" name="Picture 3" descr="ACT LOGO"/>
          <p:cNvPicPr>
            <a:picLocks noChangeAspect="1" noChangeArrowheads="1"/>
          </p:cNvPicPr>
          <p:nvPr/>
        </p:nvPicPr>
        <p:blipFill>
          <a:blip r:embed="rId5" cstate="print">
            <a:clrChange>
              <a:clrFrom>
                <a:srgbClr val="000000"/>
              </a:clrFrom>
              <a:clrTo>
                <a:srgbClr val="000000">
                  <a:alpha val="0"/>
                </a:srgbClr>
              </a:clrTo>
            </a:clrChange>
          </a:blip>
          <a:srcRect l="3378" t="1337" r="3452" b="2451"/>
          <a:stretch>
            <a:fillRect/>
          </a:stretch>
        </p:blipFill>
        <p:spPr bwMode="auto">
          <a:xfrm>
            <a:off x="767851" y="1845970"/>
            <a:ext cx="1938050" cy="1980220"/>
          </a:xfrm>
          <a:prstGeom prst="rect">
            <a:avLst/>
          </a:prstGeom>
          <a:noFill/>
          <a:ln w="9525">
            <a:noFill/>
            <a:miter lim="800000"/>
            <a:headEnd/>
            <a:tailEnd/>
          </a:ln>
          <a:effectLst>
            <a:outerShdw blurRad="927100" sx="117000" sy="117000" algn="ctr" rotWithShape="0">
              <a:schemeClr val="tx1">
                <a:alpha val="70000"/>
              </a:schemeClr>
            </a:outerShdw>
          </a:effectLst>
        </p:spPr>
      </p:pic>
      <p:pic>
        <p:nvPicPr>
          <p:cNvPr id="27" name="Picture 26" descr="aww.png"/>
          <p:cNvPicPr>
            <a:picLocks noChangeAspect="1"/>
          </p:cNvPicPr>
          <p:nvPr/>
        </p:nvPicPr>
        <p:blipFill>
          <a:blip r:embed="rId6" cstate="print"/>
          <a:stretch>
            <a:fillRect/>
          </a:stretch>
        </p:blipFill>
        <p:spPr>
          <a:xfrm>
            <a:off x="8616280" y="4711776"/>
            <a:ext cx="423834" cy="411119"/>
          </a:xfrm>
          <a:prstGeom prst="rect">
            <a:avLst/>
          </a:prstGeom>
        </p:spPr>
      </p:pic>
      <p:pic>
        <p:nvPicPr>
          <p:cNvPr id="28" name="Picture 27" descr="aww.png"/>
          <p:cNvPicPr>
            <a:picLocks noChangeAspect="1"/>
          </p:cNvPicPr>
          <p:nvPr/>
        </p:nvPicPr>
        <p:blipFill>
          <a:blip r:embed="rId6" cstate="print"/>
          <a:stretch>
            <a:fillRect/>
          </a:stretch>
        </p:blipFill>
        <p:spPr>
          <a:xfrm>
            <a:off x="8958125" y="5328726"/>
            <a:ext cx="423834" cy="411119"/>
          </a:xfrm>
          <a:prstGeom prst="rect">
            <a:avLst/>
          </a:prstGeom>
        </p:spPr>
      </p:pic>
      <p:pic>
        <p:nvPicPr>
          <p:cNvPr id="14" name="Picture 13" descr="Bitmap in Graphic1"/>
          <p:cNvPicPr>
            <a:picLocks noChangeAspect="1" noChangeArrowheads="1"/>
          </p:cNvPicPr>
          <p:nvPr/>
        </p:nvPicPr>
        <p:blipFill>
          <a:blip r:embed="rId7" cstate="print"/>
          <a:srcRect/>
          <a:stretch>
            <a:fillRect/>
          </a:stretch>
        </p:blipFill>
        <p:spPr bwMode="auto">
          <a:xfrm>
            <a:off x="10056440" y="84625"/>
            <a:ext cx="978447" cy="935595"/>
          </a:xfrm>
          <a:prstGeom prst="rect">
            <a:avLst/>
          </a:prstGeom>
          <a:noFill/>
          <a:ln>
            <a:noFill/>
          </a:ln>
          <a:effectLst/>
        </p:spPr>
      </p:pic>
      <p:pic>
        <p:nvPicPr>
          <p:cNvPr id="17" name="Picture 16" descr="NATO ACCREDITATION – International Special Training Cente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800271486"/>
      </p:ext>
    </p:extLst>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16</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92970"/>
            <a:ext cx="11565852"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algn="just">
              <a:defRPr/>
            </a:pP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To </a:t>
            </a:r>
            <a:r>
              <a:rPr lang="en-US" sz="2000" b="1" i="1" dirty="0">
                <a:solidFill>
                  <a:srgbClr val="FFFF00"/>
                </a:solidFill>
                <a:effectLst>
                  <a:outerShdw blurRad="38100" dist="38100" dir="2700000" algn="tl">
                    <a:srgbClr val="000000"/>
                  </a:outerShdw>
                </a:effectLst>
                <a:latin typeface="Times New Roman" pitchFamily="18" charset="0"/>
                <a:cs typeface="Arial" charset="0"/>
              </a:rPr>
              <a:t>improve participants’ skills and knowledge </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in order to apply concepts</a:t>
            </a:r>
            <a:r>
              <a:rPr lang="en-US" sz="2000" b="1" i="1" dirty="0">
                <a:solidFill>
                  <a:srgbClr val="FFFF00"/>
                </a:solidFill>
                <a:effectLst>
                  <a:outerShdw blurRad="38100" dist="38100" dir="2700000" algn="tl">
                    <a:srgbClr val="000000"/>
                  </a:outerShdw>
                </a:effectLst>
                <a:latin typeface="Times New Roman" pitchFamily="18" charset="0"/>
                <a:cs typeface="Arial" charset="0"/>
              </a:rPr>
              <a:t>, techniques, and analysis of comparative resources management in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defense</a:t>
            </a:r>
            <a:r>
              <a:rPr lang="en-US" sz="2000" b="1" i="1" dirty="0">
                <a:solidFill>
                  <a:srgbClr val="FFFF00"/>
                </a:solidFill>
                <a:effectLst>
                  <a:outerShdw blurRad="38100" dist="38100" dir="2700000" algn="tl">
                    <a:srgbClr val="000000"/>
                  </a:outerShdw>
                </a:effectLst>
                <a:latin typeface="Times New Roman" pitchFamily="18" charset="0"/>
                <a:cs typeface="Arial" charset="0"/>
              </a:rPr>
              <a:t> resources allocation and use.</a:t>
            </a:r>
          </a:p>
        </p:txBody>
      </p:sp>
      <p:sp>
        <p:nvSpPr>
          <p:cNvPr id="8" name="Rectangle 1079"/>
          <p:cNvSpPr>
            <a:spLocks noChangeArrowheads="1"/>
          </p:cNvSpPr>
          <p:nvPr/>
        </p:nvSpPr>
        <p:spPr bwMode="auto">
          <a:xfrm>
            <a:off x="155340" y="1490947"/>
            <a:ext cx="11881320"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1. Senior defense officials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 civilian personnel </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in charge with resource </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allocation </a:t>
            </a:r>
            <a:r>
              <a:rPr lang="en-US" sz="2000" b="1" i="1" dirty="0">
                <a:solidFill>
                  <a:srgbClr val="FFFF00"/>
                </a:solidFill>
                <a:effectLst>
                  <a:outerShdw blurRad="38100" dist="38100" dir="2700000" algn="tl">
                    <a:srgbClr val="000000"/>
                  </a:outerShdw>
                </a:effectLst>
                <a:latin typeface="Times New Roman" pitchFamily="18" charset="0"/>
                <a:cs typeface="Arial" charset="0"/>
              </a:rPr>
              <a:t>and use</a:t>
            </a: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2. Lieutenant - Colonel</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sz="2000" b="1" i="1" dirty="0">
                <a:solidFill>
                  <a:srgbClr val="FFFF00"/>
                </a:solidFill>
                <a:effectLst>
                  <a:outerShdw blurRad="38100" dist="38100" dir="2700000" algn="tl">
                    <a:srgbClr val="000000"/>
                  </a:outerShdw>
                </a:effectLst>
                <a:latin typeface="Times New Roman" pitchFamily="18" charset="0"/>
                <a:cs typeface="Arial" charset="0"/>
              </a:rPr>
              <a:t>Commander </a:t>
            </a:r>
            <a:r>
              <a:rPr lang="ro-RO" sz="2000" b="1" i="1" dirty="0">
                <a:solidFill>
                  <a:srgbClr val="FFFF00"/>
                </a:solidFill>
                <a:effectLst>
                  <a:outerShdw blurRad="38100" dist="38100" dir="2700000" algn="tl">
                    <a:srgbClr val="000000"/>
                  </a:outerShdw>
                </a:effectLst>
                <a:latin typeface="Times New Roman" pitchFamily="18" charset="0"/>
                <a:cs typeface="Arial" charset="0"/>
              </a:rPr>
              <a:t>or </a:t>
            </a:r>
            <a:r>
              <a:rPr lang="en-US" sz="2000" b="1" i="1" dirty="0">
                <a:solidFill>
                  <a:srgbClr val="FFFF00"/>
                </a:solidFill>
                <a:effectLst>
                  <a:outerShdw blurRad="38100" dist="38100" dir="2700000" algn="tl">
                    <a:srgbClr val="000000"/>
                  </a:outerShdw>
                </a:effectLst>
                <a:latin typeface="Times New Roman" pitchFamily="18" charset="0"/>
                <a:cs typeface="Arial" charset="0"/>
              </a:rPr>
              <a:t>higher and equivalent for </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civilian</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610810"/>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8</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2218205" y="191232"/>
            <a:ext cx="8071057"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Defense Resources Management for Senior Officials </a:t>
            </a:r>
          </a:p>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Postgraduate </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Course - </a:t>
            </a:r>
            <a:r>
              <a:rPr lang="en-US" sz="2800" b="1" dirty="0">
                <a:solidFill>
                  <a:srgbClr val="FFFFFF"/>
                </a:solidFill>
                <a:effectLst>
                  <a:outerShdw blurRad="38100" dist="38100" dir="2700000" algn="tl">
                    <a:srgbClr val="000000"/>
                  </a:outerShdw>
                </a:effectLst>
                <a:latin typeface="Times New Roman" pitchFamily="18" charset="0"/>
                <a:cs typeface="Arial" charset="0"/>
              </a:rPr>
              <a:t>ACT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678</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4124870"/>
            <a:ext cx="4968875" cy="2551981"/>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Defense Resources Management</a:t>
            </a: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Decision Making Theory</a:t>
            </a: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Human Resources Management</a:t>
            </a: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Information Resources Management</a:t>
            </a: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Financial and Economical Management</a:t>
            </a:r>
          </a:p>
          <a:p>
            <a:pPr marL="342900" indent="-342900">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Logistic Management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4192" y="3594281"/>
            <a:ext cx="4031940" cy="3023955"/>
          </a:xfrm>
          <a:prstGeom prst="rect">
            <a:avLst/>
          </a:prstGeom>
        </p:spPr>
      </p:pic>
    </p:spTree>
  </p:cSld>
  <p:clrMapOvr>
    <a:masterClrMapping/>
  </p:clrMapOvr>
  <p:transition advClick="0" advTm="10000">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F658A26-5471-4929-BCFD-B5AB598CF2F3}" type="slidenum">
              <a:rPr lang="en-US" altLang="ro-RO">
                <a:solidFill>
                  <a:srgbClr val="FFFFFF"/>
                </a:solidFill>
                <a:latin typeface="Times New Roman" panose="02020603050405020304" pitchFamily="18" charset="0"/>
              </a:rPr>
              <a:pPr/>
              <a:t>17</a:t>
            </a:fld>
            <a:endParaRPr lang="en-US" altLang="ro-RO">
              <a:solidFill>
                <a:srgbClr val="FFFFFF"/>
              </a:solidFill>
              <a:latin typeface="Times New Roman" panose="02020603050405020304" pitchFamily="18" charset="0"/>
            </a:endParaRPr>
          </a:p>
        </p:txBody>
      </p:sp>
      <p:sp>
        <p:nvSpPr>
          <p:cNvPr id="106500" name="Rectangle 4"/>
          <p:cNvSpPr>
            <a:spLocks noChangeArrowheads="1"/>
          </p:cNvSpPr>
          <p:nvPr/>
        </p:nvSpPr>
        <p:spPr bwMode="auto">
          <a:xfrm>
            <a:off x="1739901" y="1835151"/>
            <a:ext cx="4968875" cy="3521477"/>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Defense Resources Management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Decision Making Theory</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Human Resources Management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Information Resources Management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Financial and Economical Management</a:t>
            </a:r>
          </a:p>
          <a:p>
            <a:pPr marL="342900" indent="-342900">
              <a:lnSpc>
                <a:spcPct val="145000"/>
              </a:lnSpc>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Logistic Management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28677" name="Picture 5" descr="MVC-046F"/>
          <p:cNvPicPr>
            <a:picLocks noChangeAspect="1" noChangeArrowheads="1"/>
          </p:cNvPicPr>
          <p:nvPr/>
        </p:nvPicPr>
        <p:blipFill>
          <a:blip r:embed="rId2" cstate="print"/>
          <a:srcRect/>
          <a:stretch>
            <a:fillRect/>
          </a:stretch>
        </p:blipFill>
        <p:spPr bwMode="auto">
          <a:xfrm>
            <a:off x="6816601" y="2078038"/>
            <a:ext cx="3671887" cy="2755900"/>
          </a:xfrm>
          <a:prstGeom prst="rect">
            <a:avLst/>
          </a:prstGeom>
          <a:effectLst>
            <a:glow rad="228600">
              <a:schemeClr val="accent4">
                <a:satMod val="175000"/>
                <a:alpha val="97000"/>
              </a:schemeClr>
            </a:glow>
          </a:effectLst>
        </p:spPr>
      </p:pic>
      <p:sp>
        <p:nvSpPr>
          <p:cNvPr id="106502" name="Text Box 6"/>
          <p:cNvSpPr txBox="1">
            <a:spLocks noChangeArrowheads="1"/>
          </p:cNvSpPr>
          <p:nvPr/>
        </p:nvSpPr>
        <p:spPr bwMode="auto">
          <a:xfrm>
            <a:off x="2063552" y="367672"/>
            <a:ext cx="7999413" cy="942975"/>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Defense Resources Management for Senior Officials </a:t>
            </a:r>
          </a:p>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Postgraduate Course</a:t>
            </a:r>
          </a:p>
        </p:txBody>
      </p:sp>
      <p:sp>
        <p:nvSpPr>
          <p:cNvPr id="7" name="Rectangle 4"/>
          <p:cNvSpPr>
            <a:spLocks noChangeArrowheads="1"/>
          </p:cNvSpPr>
          <p:nvPr/>
        </p:nvSpPr>
        <p:spPr bwMode="auto">
          <a:xfrm>
            <a:off x="1749425" y="5364163"/>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8</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1" name="Picture 10"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18</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59918"/>
            <a:ext cx="11565852"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marL="0" lvl="2" algn="ju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improve participants’ knowledge and skills to lead organization as a successful enterprise, capable of strategically managing complex information resources</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8" name="Rectangle 1079"/>
          <p:cNvSpPr>
            <a:spLocks noChangeArrowheads="1"/>
          </p:cNvSpPr>
          <p:nvPr/>
        </p:nvSpPr>
        <p:spPr bwMode="auto">
          <a:xfrm>
            <a:off x="155340" y="1388046"/>
            <a:ext cx="11881320" cy="1320874"/>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lgn="just">
              <a:defRPr/>
            </a:pP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1</a:t>
            </a:r>
            <a:r>
              <a:rPr lang="en-US" sz="2000" b="1" i="1" dirty="0">
                <a:solidFill>
                  <a:srgbClr val="FFFF00"/>
                </a:solidFill>
                <a:effectLst>
                  <a:outerShdw blurRad="38100" dist="38100" dir="2700000" algn="tl">
                    <a:srgbClr val="000000"/>
                  </a:outerShdw>
                </a:effectLst>
                <a:latin typeface="Times New Roman" pitchFamily="18" charset="0"/>
                <a:cs typeface="Arial" charset="0"/>
              </a:rPr>
              <a:t>.  Officers or civilian personnel from defense, public order and national security and other ministries and agencies in charge with information resources management</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defRPr/>
            </a:pP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2</a:t>
            </a:r>
            <a:r>
              <a:rPr lang="en-US" sz="2000" b="1" i="1" dirty="0">
                <a:solidFill>
                  <a:srgbClr val="FFFF00"/>
                </a:solidFill>
                <a:effectLst>
                  <a:outerShdw blurRad="38100" dist="38100" dir="2700000" algn="tl">
                    <a:srgbClr val="000000"/>
                  </a:outerShdw>
                </a:effectLst>
                <a:latin typeface="Times New Roman" pitchFamily="18" charset="0"/>
                <a:cs typeface="Arial" charset="0"/>
              </a:rPr>
              <a:t>. Lieutenant Colonel</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Commander and equivalent for civilian</a:t>
            </a: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503352"/>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8</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2245745" y="191232"/>
            <a:ext cx="7918707"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Information Resources Management </a:t>
            </a:r>
          </a:p>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for Senior Officials Postgraduate Course</a:t>
            </a:r>
            <a:r>
              <a:rPr lang="en-US" sz="2800" i="1" dirty="0">
                <a:solidFill>
                  <a:srgbClr val="FFFFFF"/>
                </a:solidFill>
                <a:latin typeface="Times New Roman" pitchFamily="18" charset="0"/>
                <a:cs typeface="Arial" charset="0"/>
              </a:rPr>
              <a:t> </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ACT 679</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3845607"/>
            <a:ext cx="9698831" cy="2859757"/>
          </a:xfrm>
          <a:prstGeom prst="rect">
            <a:avLst/>
          </a:prstGeom>
          <a:noFill/>
          <a:ln w="12700" algn="ctr">
            <a:noFill/>
            <a:miter lim="800000"/>
            <a:headEnd/>
            <a:tailEnd/>
          </a:ln>
          <a:effectLst/>
        </p:spPr>
        <p:txBody>
          <a:bodyPr wrap="square"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Policy and Fundamental Principles of Information Resources Management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Re-engineering of Informational Processes</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Enterprise Architecture </a:t>
            </a:r>
          </a:p>
          <a:p>
            <a:pPr indent="-342900">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Strategic Planning of Information Resources</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IT Project Management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Measuring Organizational Performance</a:t>
            </a:r>
          </a:p>
          <a:p>
            <a:pPr indent="-342900">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Information Assurance</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1" name="Picture 9"/>
          <p:cNvPicPr>
            <a:picLocks noChangeAspect="1" noChangeArrowheads="1"/>
          </p:cNvPicPr>
          <p:nvPr/>
        </p:nvPicPr>
        <p:blipFill>
          <a:blip r:embed="rId5" cstate="print"/>
          <a:srcRect/>
          <a:stretch>
            <a:fillRect/>
          </a:stretch>
        </p:blipFill>
        <p:spPr bwMode="auto">
          <a:xfrm>
            <a:off x="8482495" y="4538168"/>
            <a:ext cx="3363913" cy="2260600"/>
          </a:xfrm>
          <a:prstGeom prst="rect">
            <a:avLst/>
          </a:prstGeom>
          <a:effectLst>
            <a:glow rad="228600">
              <a:schemeClr val="accent4">
                <a:satMod val="175000"/>
                <a:alpha val="97000"/>
              </a:schemeClr>
            </a:glow>
          </a:effectLst>
        </p:spPr>
      </p:pic>
    </p:spTree>
    <p:extLst>
      <p:ext uri="{BB962C8B-B14F-4D97-AF65-F5344CB8AC3E}">
        <p14:creationId xmlns:p14="http://schemas.microsoft.com/office/powerpoint/2010/main" val="1612651170"/>
      </p:ext>
    </p:extLst>
  </p:cSld>
  <p:clrMapOvr>
    <a:masterClrMapping/>
  </p:clrMapOvr>
  <p:transition advClick="0" advTm="10000">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DB360D7-6F86-4593-A32D-D3FD98E4A353}" type="slidenum">
              <a:rPr lang="en-US" altLang="ro-RO">
                <a:solidFill>
                  <a:srgbClr val="FFFFFF"/>
                </a:solidFill>
                <a:latin typeface="Times New Roman" panose="02020603050405020304" pitchFamily="18" charset="0"/>
              </a:rPr>
              <a:pPr/>
              <a:t>19</a:t>
            </a:fld>
            <a:endParaRPr lang="en-US" altLang="ro-RO">
              <a:solidFill>
                <a:srgbClr val="FFFFFF"/>
              </a:solidFill>
              <a:latin typeface="Times New Roman" panose="02020603050405020304" pitchFamily="18" charset="0"/>
            </a:endParaRPr>
          </a:p>
        </p:txBody>
      </p:sp>
      <p:sp>
        <p:nvSpPr>
          <p:cNvPr id="101378" name="Text Box 2"/>
          <p:cNvSpPr txBox="1">
            <a:spLocks noChangeArrowheads="1"/>
          </p:cNvSpPr>
          <p:nvPr/>
        </p:nvSpPr>
        <p:spPr bwMode="auto">
          <a:xfrm>
            <a:off x="2027239" y="395289"/>
            <a:ext cx="8497887" cy="1582737"/>
          </a:xfrm>
          <a:prstGeom prst="rect">
            <a:avLst/>
          </a:prstGeom>
          <a:noFill/>
          <a:ln w="12700" algn="ctr">
            <a:noFill/>
            <a:miter lim="800000"/>
            <a:headEnd/>
            <a:tailEnd/>
          </a:ln>
          <a:effectLst/>
        </p:spPr>
        <p:txBody>
          <a:bodyPr lIns="90488" tIns="44450" rIns="90488" bIns="44450">
            <a:spAutoFit/>
          </a:bodyPr>
          <a:lstStyle/>
          <a:p>
            <a:pPr marL="342900" indent="-342900" algn="ctr">
              <a:defRPr/>
            </a:pPr>
            <a:r>
              <a:rPr lang="en-US" sz="2300" b="1" dirty="0">
                <a:solidFill>
                  <a:srgbClr val="FF6600"/>
                </a:solidFill>
                <a:effectLst>
                  <a:outerShdw blurRad="38100" dist="38100" dir="2700000" algn="tl">
                    <a:srgbClr val="000000"/>
                  </a:outerShdw>
                </a:effectLst>
                <a:latin typeface="Times New Roman" pitchFamily="18" charset="0"/>
                <a:cs typeface="Arial" charset="0"/>
              </a:rPr>
              <a:t>        </a:t>
            </a:r>
            <a:r>
              <a:rPr lang="en-US" sz="2800" b="1" dirty="0">
                <a:solidFill>
                  <a:srgbClr val="FFFF00"/>
                </a:solidFill>
                <a:effectLst>
                  <a:outerShdw blurRad="38100" dist="38100" dir="2700000" algn="tl">
                    <a:srgbClr val="000000"/>
                  </a:outerShdw>
                </a:effectLst>
                <a:latin typeface="Times New Roman" pitchFamily="18" charset="0"/>
                <a:cs typeface="Arial" charset="0"/>
              </a:rPr>
              <a:t>2.</a:t>
            </a:r>
            <a:r>
              <a:rPr lang="en-US" sz="2800" dirty="0">
                <a:solidFill>
                  <a:srgbClr val="FFFF00"/>
                </a:solidFill>
                <a:effectLst>
                  <a:outerShdw blurRad="38100" dist="38100" dir="2700000" algn="tl">
                    <a:srgbClr val="000000"/>
                  </a:outerShdw>
                </a:effectLst>
                <a:latin typeface="Times New Roman" pitchFamily="18" charset="0"/>
                <a:cs typeface="Arial" charset="0"/>
              </a:rPr>
              <a:t> </a:t>
            </a:r>
            <a:r>
              <a:rPr lang="en-US" sz="2800" b="1" dirty="0">
                <a:solidFill>
                  <a:srgbClr val="FFFF00"/>
                </a:solidFill>
                <a:effectLst>
                  <a:outerShdw blurRad="38100" dist="38100" dir="2700000" algn="tl">
                    <a:srgbClr val="000000"/>
                  </a:outerShdw>
                </a:effectLst>
                <a:latin typeface="Times New Roman" pitchFamily="18" charset="0"/>
                <a:cs typeface="Arial" charset="0"/>
              </a:rPr>
              <a:t>Information Resources Management  for Senior Officials Postgraduate Course</a:t>
            </a:r>
            <a:r>
              <a:rPr lang="en-US" sz="2300" b="1" dirty="0">
                <a:solidFill>
                  <a:srgbClr val="FFFF00"/>
                </a:solidFill>
                <a:effectLst>
                  <a:outerShdw blurRad="38100" dist="38100" dir="2700000" algn="tl">
                    <a:srgbClr val="000000"/>
                  </a:outerShdw>
                </a:effectLst>
                <a:latin typeface="Times New Roman" pitchFamily="18" charset="0"/>
                <a:cs typeface="Arial" charset="0"/>
              </a:rPr>
              <a:t> </a:t>
            </a:r>
            <a:endParaRPr lang="ro-RO" sz="2300" b="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lgn="ctr">
              <a:defRPr/>
            </a:pPr>
            <a:r>
              <a:rPr lang="ro-RO" sz="2200" b="1" dirty="0">
                <a:solidFill>
                  <a:srgbClr val="EA641A"/>
                </a:solidFill>
                <a:effectLst>
                  <a:outerShdw blurRad="38100" dist="38100" dir="2700000" algn="tl">
                    <a:srgbClr val="000000"/>
                  </a:outerShdw>
                </a:effectLst>
                <a:latin typeface="Times New Roman" pitchFamily="18" charset="0"/>
                <a:cs typeface="Arial" charset="0"/>
              </a:rPr>
              <a:t>- </a:t>
            </a:r>
            <a:r>
              <a:rPr lang="en-US" sz="2200" b="1" dirty="0">
                <a:solidFill>
                  <a:srgbClr val="EA641A"/>
                </a:solidFill>
                <a:effectLst>
                  <a:outerShdw blurRad="38100" dist="38100" dir="2700000" algn="tl">
                    <a:srgbClr val="000000"/>
                  </a:outerShdw>
                </a:effectLst>
                <a:latin typeface="Times New Roman" pitchFamily="18" charset="0"/>
                <a:cs typeface="Arial" charset="0"/>
              </a:rPr>
              <a:t>accredited</a:t>
            </a:r>
            <a:r>
              <a:rPr lang="ro-RO" sz="2200" b="1" dirty="0">
                <a:solidFill>
                  <a:srgbClr val="EA641A"/>
                </a:solidFill>
                <a:effectLst>
                  <a:outerShdw blurRad="38100" dist="38100" dir="2700000" algn="tl">
                    <a:srgbClr val="000000"/>
                  </a:outerShdw>
                </a:effectLst>
                <a:latin typeface="Times New Roman" pitchFamily="18" charset="0"/>
                <a:cs typeface="Arial" charset="0"/>
              </a:rPr>
              <a:t> as “NATO </a:t>
            </a:r>
            <a:r>
              <a:rPr lang="en-US" sz="2200" b="1" dirty="0">
                <a:solidFill>
                  <a:srgbClr val="EA641A"/>
                </a:solidFill>
                <a:effectLst>
                  <a:outerShdw blurRad="38100" dist="38100" dir="2700000" algn="tl">
                    <a:srgbClr val="000000"/>
                  </a:outerShdw>
                </a:effectLst>
                <a:latin typeface="Times New Roman" pitchFamily="18" charset="0"/>
                <a:cs typeface="Arial" charset="0"/>
              </a:rPr>
              <a:t>APPROVED</a:t>
            </a:r>
            <a:r>
              <a:rPr lang="ro-RO" sz="2200" b="1" dirty="0">
                <a:solidFill>
                  <a:srgbClr val="EA641A"/>
                </a:solidFill>
                <a:effectLst>
                  <a:outerShdw blurRad="38100" dist="38100" dir="2700000" algn="tl">
                    <a:srgbClr val="000000"/>
                  </a:outerShdw>
                </a:effectLst>
                <a:latin typeface="Times New Roman" pitchFamily="18" charset="0"/>
                <a:cs typeface="Arial" charset="0"/>
              </a:rPr>
              <a:t>” -</a:t>
            </a:r>
            <a:endParaRPr lang="en-US" sz="2200" b="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lgn="ctr">
              <a:defRPr/>
            </a:pPr>
            <a:r>
              <a:rPr lang="ro-RO" b="1" dirty="0">
                <a:solidFill>
                  <a:srgbClr val="FFFF00"/>
                </a:solidFill>
                <a:effectLst>
                  <a:outerShdw blurRad="38100" dist="38100" dir="2700000" algn="tl">
                    <a:srgbClr val="000000"/>
                  </a:outerShdw>
                </a:effectLst>
                <a:latin typeface="Times New Roman" pitchFamily="18" charset="0"/>
                <a:cs typeface="Arial" charset="0"/>
              </a:rPr>
              <a:t> </a:t>
            </a:r>
            <a:r>
              <a:rPr lang="ro-RO" b="1" dirty="0">
                <a:solidFill>
                  <a:srgbClr val="FFFFFF"/>
                </a:solidFill>
                <a:latin typeface="Times New Roman" pitchFamily="18" charset="0"/>
                <a:cs typeface="Arial" charset="0"/>
              </a:rPr>
              <a:t> </a:t>
            </a:r>
            <a:r>
              <a:rPr lang="ro-RO"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err="1">
                <a:solidFill>
                  <a:srgbClr val="FFFFFF"/>
                </a:solidFill>
                <a:effectLst>
                  <a:outerShdw blurRad="38100" dist="38100" dir="2700000" algn="tl">
                    <a:srgbClr val="000000"/>
                  </a:outerShdw>
                </a:effectLst>
                <a:latin typeface="Times New Roman" pitchFamily="18" charset="0"/>
                <a:cs typeface="Arial" charset="0"/>
              </a:rPr>
              <a:t>ePRIME</a:t>
            </a:r>
            <a:r>
              <a:rPr lang="ro-RO" sz="1400" b="1" dirty="0">
                <a:solidFill>
                  <a:srgbClr val="FFFFFF"/>
                </a:solidFill>
                <a:effectLst>
                  <a:outerShdw blurRad="38100" dist="38100" dir="2700000" algn="tl">
                    <a:srgbClr val="000000"/>
                  </a:outerShdw>
                </a:effectLst>
                <a:latin typeface="Times New Roman" pitchFamily="18" charset="0"/>
                <a:cs typeface="Arial" charset="0"/>
              </a:rPr>
              <a:t> </a:t>
            </a:r>
            <a:r>
              <a:rPr lang="en-US" sz="1400" b="1" dirty="0">
                <a:solidFill>
                  <a:srgbClr val="FFFFFF"/>
                </a:solidFill>
                <a:effectLst>
                  <a:outerShdw blurRad="38100" dist="38100" dir="2700000" algn="tl">
                    <a:srgbClr val="000000"/>
                  </a:outerShdw>
                </a:effectLst>
                <a:latin typeface="Times New Roman" pitchFamily="18" charset="0"/>
                <a:cs typeface="Arial" charset="0"/>
              </a:rPr>
              <a:t>and ETOC listed</a:t>
            </a:r>
            <a:r>
              <a:rPr lang="ro-RO"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a:solidFill>
                  <a:srgbClr val="FFFFFF"/>
                </a:solidFill>
                <a:effectLst>
                  <a:outerShdw blurRad="38100" dist="38100" dir="2700000" algn="tl">
                    <a:srgbClr val="000000"/>
                  </a:outerShdw>
                </a:effectLst>
                <a:latin typeface="Times New Roman" pitchFamily="18" charset="0"/>
                <a:cs typeface="Arial" charset="0"/>
              </a:rPr>
              <a:t> ACT 679</a:t>
            </a:r>
          </a:p>
        </p:txBody>
      </p:sp>
      <p:sp>
        <p:nvSpPr>
          <p:cNvPr id="9" name="Dreptunghi 8"/>
          <p:cNvSpPr/>
          <p:nvPr/>
        </p:nvSpPr>
        <p:spPr>
          <a:xfrm>
            <a:off x="1811339" y="4405314"/>
            <a:ext cx="8713787" cy="1323975"/>
          </a:xfrm>
          <a:prstGeom prst="rect">
            <a:avLst/>
          </a:prstGeom>
        </p:spPr>
        <p:txBody>
          <a:bodyPr>
            <a:spAutoFit/>
          </a:bodyPr>
          <a:lstStyle/>
          <a:p>
            <a:pPr marL="0" lvl="2">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0" lvl="2">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marL="0" lvl="2" algn="just">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improve participants’ knowledge and skills to lead organization as a successful enterprise, capable of strategically managing complex information resources</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2" name="Text Box 2"/>
          <p:cNvSpPr txBox="1">
            <a:spLocks noChangeArrowheads="1"/>
          </p:cNvSpPr>
          <p:nvPr/>
        </p:nvSpPr>
        <p:spPr bwMode="auto">
          <a:xfrm>
            <a:off x="1811338" y="2097088"/>
            <a:ext cx="8856662" cy="1917700"/>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defRPr/>
            </a:pPr>
            <a:endParaRPr lang="en-US" sz="2000" i="1" dirty="0">
              <a:solidFill>
                <a:srgbClr val="FFFFFF"/>
              </a:solidFill>
              <a:effectLst>
                <a:outerShdw blurRad="38100" dist="38100" dir="2700000" algn="tl">
                  <a:srgbClr val="000000"/>
                </a:outerShdw>
              </a:effectLst>
              <a:latin typeface="Times New Roman" pitchFamily="18" charset="0"/>
              <a:cs typeface="Arial" charset="0"/>
            </a:endParaRPr>
          </a:p>
          <a:p>
            <a:pPr marL="342900" indent="-342900">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1.  Officers or civilian personnel from defense, public order and national security and other ministries and agencies in charge with information resources management</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2. Lieutenant Colonel</a:t>
            </a: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Commander and equivalent for civilian</a:t>
            </a:r>
          </a:p>
        </p:txBody>
      </p:sp>
      <p:pic>
        <p:nvPicPr>
          <p:cNvPr id="8" name="Picture 7"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0" name="Picture 9"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4" name="Picture 13"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565A36A-8195-4571-92B9-DA08D6B36180}" type="slidenum">
              <a:rPr lang="en-US" altLang="ro-RO">
                <a:solidFill>
                  <a:srgbClr val="FFFFFF"/>
                </a:solidFill>
                <a:latin typeface="Times New Roman" panose="02020603050405020304" pitchFamily="18" charset="0"/>
              </a:rPr>
              <a:pPr/>
              <a:t>2</a:t>
            </a:fld>
            <a:endParaRPr lang="en-US" altLang="ro-RO" dirty="0">
              <a:solidFill>
                <a:srgbClr val="FFFFFF"/>
              </a:solidFill>
              <a:latin typeface="Times New Roman" panose="02020603050405020304" pitchFamily="18" charset="0"/>
            </a:endParaRPr>
          </a:p>
        </p:txBody>
      </p:sp>
      <p:sp>
        <p:nvSpPr>
          <p:cNvPr id="6202" name="Rectangle 58"/>
          <p:cNvSpPr>
            <a:spLocks noChangeArrowheads="1"/>
          </p:cNvSpPr>
          <p:nvPr/>
        </p:nvSpPr>
        <p:spPr bwMode="auto">
          <a:xfrm>
            <a:off x="3395663" y="226083"/>
            <a:ext cx="5364162" cy="625475"/>
          </a:xfrm>
          <a:prstGeom prst="rect">
            <a:avLst/>
          </a:prstGeom>
          <a:noFill/>
          <a:ln w="12700">
            <a:noFill/>
            <a:miter lim="800000"/>
            <a:headEnd/>
            <a:tailEnd/>
          </a:ln>
          <a:effectLst/>
        </p:spPr>
        <p:txBody>
          <a:bodyPr lIns="90488" tIns="44450" rIns="90488" bIns="44450">
            <a:spAutoFit/>
          </a:bodyPr>
          <a:lstStyle/>
          <a:p>
            <a:pPr algn="ctr">
              <a:lnSpc>
                <a:spcPct val="110000"/>
              </a:lnSpc>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BACKGROUND</a:t>
            </a: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4" name="Picture 13" descr="ro_sua.jpg"/>
          <p:cNvPicPr>
            <a:picLocks noChangeAspect="1"/>
          </p:cNvPicPr>
          <p:nvPr/>
        </p:nvPicPr>
        <p:blipFill>
          <a:blip r:embed="rId3" cstate="print"/>
          <a:stretch>
            <a:fillRect/>
          </a:stretch>
        </p:blipFill>
        <p:spPr>
          <a:xfrm>
            <a:off x="2981796" y="1093760"/>
            <a:ext cx="6191896" cy="2298302"/>
          </a:xfrm>
          <a:prstGeom prst="rect">
            <a:avLst/>
          </a:prstGeom>
        </p:spPr>
      </p:pic>
      <p:sp>
        <p:nvSpPr>
          <p:cNvPr id="17" name="Rectangle 16"/>
          <p:cNvSpPr/>
          <p:nvPr/>
        </p:nvSpPr>
        <p:spPr>
          <a:xfrm>
            <a:off x="1308354" y="3491716"/>
            <a:ext cx="9983478" cy="1569660"/>
          </a:xfrm>
          <a:prstGeom prst="rect">
            <a:avLst/>
          </a:prstGeom>
        </p:spPr>
        <p:txBody>
          <a:bodyPr wrap="square">
            <a:spAutoFit/>
          </a:bodyPr>
          <a:lstStyle/>
          <a:p>
            <a:pPr marL="457200" indent="-457200">
              <a:buFont typeface="Arial" panose="020B0604020202020204" pitchFamily="34" charset="0"/>
              <a:buChar char="•"/>
              <a:defRPr/>
            </a:pPr>
            <a:r>
              <a:rPr lang="ro-RO" sz="3200" b="1" dirty="0">
                <a:solidFill>
                  <a:srgbClr val="FFFF00"/>
                </a:solidFill>
                <a:latin typeface="Stencil Std" pitchFamily="82" charset="0"/>
                <a:cs typeface="Arial" charset="0"/>
              </a:rPr>
              <a:t>Strategic Part</a:t>
            </a:r>
            <a:r>
              <a:rPr lang="en-US" sz="3200" b="1" dirty="0" err="1">
                <a:solidFill>
                  <a:srgbClr val="FFFF00"/>
                </a:solidFill>
                <a:latin typeface="Stencil Std" pitchFamily="82" charset="0"/>
                <a:cs typeface="Arial" charset="0"/>
              </a:rPr>
              <a:t>nership</a:t>
            </a:r>
            <a:r>
              <a:rPr lang="en-US" sz="3200" b="1" dirty="0">
                <a:solidFill>
                  <a:srgbClr val="FFFF00"/>
                </a:solidFill>
                <a:latin typeface="Stencil Std" pitchFamily="82" charset="0"/>
                <a:cs typeface="Arial" charset="0"/>
              </a:rPr>
              <a:t> </a:t>
            </a:r>
            <a:r>
              <a:rPr lang="ro-RO" sz="3200" b="1" dirty="0">
                <a:solidFill>
                  <a:srgbClr val="FFFF00"/>
                </a:solidFill>
                <a:latin typeface="Stencil Std" pitchFamily="82" charset="0"/>
                <a:cs typeface="Arial" charset="0"/>
              </a:rPr>
              <a:t>Rom</a:t>
            </a:r>
            <a:r>
              <a:rPr lang="en-US" sz="3200" b="1" dirty="0">
                <a:solidFill>
                  <a:srgbClr val="FFFF00"/>
                </a:solidFill>
                <a:latin typeface="Stencil Std" pitchFamily="82" charset="0"/>
                <a:cs typeface="Arial" charset="0"/>
              </a:rPr>
              <a:t>a</a:t>
            </a:r>
            <a:r>
              <a:rPr lang="ro-RO" sz="3200" b="1" dirty="0">
                <a:solidFill>
                  <a:srgbClr val="FFFF00"/>
                </a:solidFill>
                <a:latin typeface="Stencil Std" pitchFamily="82" charset="0"/>
                <a:cs typeface="Arial" charset="0"/>
              </a:rPr>
              <a:t>nia</a:t>
            </a:r>
            <a:r>
              <a:rPr lang="en-US" sz="3200" b="1" dirty="0">
                <a:solidFill>
                  <a:srgbClr val="FFFF00"/>
                </a:solidFill>
                <a:latin typeface="Stencil Std" pitchFamily="82" charset="0"/>
                <a:cs typeface="Arial" charset="0"/>
              </a:rPr>
              <a:t>  –  USA</a:t>
            </a:r>
          </a:p>
          <a:p>
            <a:pPr marL="457200" indent="-457200">
              <a:buFont typeface="Arial" panose="020B0604020202020204" pitchFamily="34" charset="0"/>
              <a:buChar char="•"/>
              <a:defRPr/>
            </a:pPr>
            <a:r>
              <a:rPr lang="en-US" sz="3200" b="1" dirty="0" smtClean="0">
                <a:solidFill>
                  <a:srgbClr val="FFFF00"/>
                </a:solidFill>
                <a:latin typeface="Stencil Std" pitchFamily="82" charset="0"/>
                <a:cs typeface="Arial" charset="0"/>
              </a:rPr>
              <a:t>Set </a:t>
            </a:r>
            <a:r>
              <a:rPr lang="en-US" sz="3200" b="1" dirty="0">
                <a:solidFill>
                  <a:srgbClr val="FFFF00"/>
                </a:solidFill>
                <a:latin typeface="Stencil Std" pitchFamily="82" charset="0"/>
                <a:cs typeface="Arial" charset="0"/>
              </a:rPr>
              <a:t>up by Romanian Government decision no. 466 from 06/10/1999, in cooperation with Defense Resources Management Institute,  Monterey, USA</a:t>
            </a:r>
          </a:p>
        </p:txBody>
      </p:sp>
      <p:pic>
        <p:nvPicPr>
          <p:cNvPr id="15" name="Picture 14"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ED36C44-D1D1-4B46-B772-96CE117E0FC7}" type="slidenum">
              <a:rPr lang="en-US" altLang="ro-RO">
                <a:solidFill>
                  <a:srgbClr val="FFFFFF"/>
                </a:solidFill>
                <a:latin typeface="Times New Roman" panose="02020603050405020304" pitchFamily="18" charset="0"/>
              </a:rPr>
              <a:pPr/>
              <a:t>20</a:t>
            </a:fld>
            <a:endParaRPr lang="en-US" altLang="ro-RO">
              <a:solidFill>
                <a:srgbClr val="FFFFFF"/>
              </a:solidFill>
              <a:latin typeface="Times New Roman" panose="02020603050405020304" pitchFamily="18" charset="0"/>
            </a:endParaRPr>
          </a:p>
        </p:txBody>
      </p:sp>
      <p:sp>
        <p:nvSpPr>
          <p:cNvPr id="108548" name="Rectangle 4"/>
          <p:cNvSpPr>
            <a:spLocks noChangeArrowheads="1"/>
          </p:cNvSpPr>
          <p:nvPr/>
        </p:nvSpPr>
        <p:spPr bwMode="auto">
          <a:xfrm>
            <a:off x="1808163" y="1557338"/>
            <a:ext cx="8526462" cy="3352800"/>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Policy and Fundamental Principles of Information Resources Management</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Re-engineering of Informational Processes</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Enterprise Architecture </a:t>
            </a:r>
          </a:p>
          <a:p>
            <a:pPr marL="342900" indent="-342900">
              <a:lnSpc>
                <a:spcPct val="120000"/>
              </a:lnSpc>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Strategic Planning of Information Resources</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IT Project Management</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Measuring Organizational Performance</a:t>
            </a:r>
          </a:p>
          <a:p>
            <a:pPr marL="342900" indent="-342900">
              <a:lnSpc>
                <a:spcPct val="120000"/>
              </a:lnSpc>
              <a:buFontTx/>
              <a:buAutoNum type="arabicPeriod"/>
              <a:defRPr/>
            </a:pPr>
            <a:r>
              <a:rPr lang="ro-RO" sz="2000" b="1" i="1" dirty="0">
                <a:solidFill>
                  <a:srgbClr val="FFFF00"/>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Information Assurance</a:t>
            </a:r>
          </a:p>
          <a:p>
            <a:pPr marL="342900" indent="-342900">
              <a:lnSpc>
                <a:spcPct val="120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p>
        </p:txBody>
      </p:sp>
      <p:pic>
        <p:nvPicPr>
          <p:cNvPr id="30725" name="Picture 9"/>
          <p:cNvPicPr>
            <a:picLocks noChangeAspect="1" noChangeArrowheads="1"/>
          </p:cNvPicPr>
          <p:nvPr/>
        </p:nvPicPr>
        <p:blipFill>
          <a:blip r:embed="rId3" cstate="print"/>
          <a:srcRect/>
          <a:stretch>
            <a:fillRect/>
          </a:stretch>
        </p:blipFill>
        <p:spPr bwMode="auto">
          <a:xfrm>
            <a:off x="6683376" y="3760788"/>
            <a:ext cx="3363913" cy="2260600"/>
          </a:xfrm>
          <a:prstGeom prst="rect">
            <a:avLst/>
          </a:prstGeom>
          <a:effectLst>
            <a:glow rad="228600">
              <a:schemeClr val="accent4">
                <a:satMod val="175000"/>
                <a:alpha val="97000"/>
              </a:schemeClr>
            </a:glow>
          </a:effectLst>
        </p:spPr>
      </p:pic>
      <p:sp>
        <p:nvSpPr>
          <p:cNvPr id="108554" name="Text Box 10"/>
          <p:cNvSpPr txBox="1">
            <a:spLocks noChangeArrowheads="1"/>
          </p:cNvSpPr>
          <p:nvPr/>
        </p:nvSpPr>
        <p:spPr bwMode="auto">
          <a:xfrm>
            <a:off x="2674938" y="260351"/>
            <a:ext cx="7308850" cy="942975"/>
          </a:xfrm>
          <a:prstGeom prst="rect">
            <a:avLst/>
          </a:prstGeom>
          <a:noFill/>
          <a:ln w="12700" algn="ctr">
            <a:noFill/>
            <a:miter lim="800000"/>
            <a:headEnd/>
            <a:tailEnd/>
          </a:ln>
        </p:spPr>
        <p:txBody>
          <a:bodyPr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Information Resources Management </a:t>
            </a:r>
          </a:p>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for Senior Officials Postgraduate Course</a:t>
            </a:r>
            <a:r>
              <a:rPr lang="en-US" sz="2800" i="1" dirty="0">
                <a:solidFill>
                  <a:srgbClr val="FFFFFF"/>
                </a:solidFill>
                <a:latin typeface="Times New Roman" pitchFamily="18" charset="0"/>
                <a:cs typeface="Arial" charset="0"/>
              </a:rPr>
              <a:t> </a:t>
            </a:r>
          </a:p>
        </p:txBody>
      </p:sp>
      <p:sp>
        <p:nvSpPr>
          <p:cNvPr id="7" name="Rectangle 4"/>
          <p:cNvSpPr>
            <a:spLocks noChangeArrowheads="1"/>
          </p:cNvSpPr>
          <p:nvPr/>
        </p:nvSpPr>
        <p:spPr bwMode="auto">
          <a:xfrm>
            <a:off x="1743076" y="5267325"/>
            <a:ext cx="3128963"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 </a:t>
            </a:r>
            <a:r>
              <a:rPr lang="en-US" sz="2000" b="1" i="1" dirty="0">
                <a:solidFill>
                  <a:srgbClr val="FFFF00"/>
                </a:solidFill>
                <a:effectLst>
                  <a:outerShdw blurRad="38100" dist="38100" dir="2700000" algn="tl">
                    <a:srgbClr val="000000"/>
                  </a:outerShdw>
                </a:effectLst>
                <a:latin typeface="Times New Roman" pitchFamily="18" charset="0"/>
                <a:cs typeface="Arial" charset="0"/>
              </a:rPr>
              <a:t>8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1" name="Picture 10" descr="stema cu coroana.png"/>
          <p:cNvPicPr>
            <a:picLocks noChangeAspect="1"/>
          </p:cNvPicPr>
          <p:nvPr/>
        </p:nvPicPr>
        <p:blipFill>
          <a:blip r:embed="rId4"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overrideClrMapping bg1="dk2" tx1="lt1" bg2="dk1" tx2="lt2" accent1="accent1" accent2="accent2" accent3="accent3" accent4="accent4" accent5="accent5" accent6="accent6" hlink="hlink" folHlink="folHlink"/>
  </p:clrMapOvr>
  <p:transition advClick="0" advTm="10000">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21</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92970"/>
            <a:ext cx="11565852"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improve participants’ skills and knowledge by putting in practice concepts, techniques, and analysis of comparative resources management in defense resources allocation and use.</a:t>
            </a:r>
          </a:p>
        </p:txBody>
      </p:sp>
      <p:sp>
        <p:nvSpPr>
          <p:cNvPr id="8" name="Rectangle 1079"/>
          <p:cNvSpPr>
            <a:spLocks noChangeArrowheads="1"/>
          </p:cNvSpPr>
          <p:nvPr/>
        </p:nvSpPr>
        <p:spPr bwMode="auto">
          <a:xfrm>
            <a:off x="155340" y="1490947"/>
            <a:ext cx="11881320"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indent="285750">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1. Defense experts in charge with resource allocation and use</a:t>
            </a:r>
          </a:p>
          <a:p>
            <a:pPr indent="285750">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2. Major </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sz="2000" b="1" i="1" dirty="0">
                <a:solidFill>
                  <a:srgbClr val="FFFF00"/>
                </a:solidFill>
                <a:effectLst>
                  <a:outerShdw blurRad="38100" dist="38100" dir="2700000" algn="tl">
                    <a:srgbClr val="000000"/>
                  </a:outerShdw>
                </a:effectLst>
                <a:latin typeface="Times New Roman" pitchFamily="18" charset="0"/>
                <a:cs typeface="Arial" charset="0"/>
              </a:rPr>
              <a:t>Lieutenant Commander and equivalent for civilian</a:t>
            </a: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610810"/>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8</a:t>
            </a: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1269195" y="191232"/>
            <a:ext cx="9969077"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Defense Resources Management for Experts Postgraduate Course</a:t>
            </a:r>
          </a:p>
          <a:p>
            <a:pPr algn="ctr">
              <a:defRPr/>
            </a:pP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 </a:t>
            </a:r>
            <a:r>
              <a:rPr lang="en-US" sz="2800" b="1" dirty="0">
                <a:solidFill>
                  <a:srgbClr val="FFFFFF"/>
                </a:solidFill>
                <a:effectLst>
                  <a:outerShdw blurRad="38100" dist="38100" dir="2700000" algn="tl">
                    <a:srgbClr val="000000"/>
                  </a:outerShdw>
                </a:effectLst>
                <a:latin typeface="Times New Roman" pitchFamily="18" charset="0"/>
                <a:cs typeface="Arial" charset="0"/>
              </a:rPr>
              <a:t>ACT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715</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4124870"/>
            <a:ext cx="4968875" cy="2551981"/>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Defense Resources Management </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Decision Making Theory</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Human Resources Management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Information Resources Management</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Logistic Management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Financial and Economical Management</a:t>
            </a:r>
          </a:p>
          <a:p>
            <a:pPr indent="-342900">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1" name="Picture 1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788188" y="3897557"/>
            <a:ext cx="3924300" cy="2618611"/>
          </a:xfrm>
          <a:prstGeom prst="rect">
            <a:avLst/>
          </a:prstGeom>
          <a:effectLst>
            <a:glow rad="228600">
              <a:schemeClr val="accent4">
                <a:satMod val="175000"/>
                <a:alpha val="97000"/>
              </a:schemeClr>
            </a:glow>
          </a:effectLst>
        </p:spPr>
      </p:pic>
    </p:spTree>
    <p:extLst>
      <p:ext uri="{BB962C8B-B14F-4D97-AF65-F5344CB8AC3E}">
        <p14:creationId xmlns:p14="http://schemas.microsoft.com/office/powerpoint/2010/main" val="3656290683"/>
      </p:ext>
    </p:extLst>
  </p:cSld>
  <p:clrMapOvr>
    <a:masterClrMapping/>
  </p:clrMapOvr>
  <p:transition advClick="0" advTm="10000">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F3A293-C39C-4ED5-8BC9-E6916E856FC5}" type="slidenum">
              <a:rPr lang="en-US" altLang="ro-RO">
                <a:solidFill>
                  <a:srgbClr val="FFFFFF"/>
                </a:solidFill>
                <a:latin typeface="Times New Roman" panose="02020603050405020304" pitchFamily="18" charset="0"/>
              </a:rPr>
              <a:pPr/>
              <a:t>22</a:t>
            </a:fld>
            <a:endParaRPr lang="en-US" altLang="ro-RO">
              <a:solidFill>
                <a:srgbClr val="FFFFFF"/>
              </a:solidFill>
              <a:latin typeface="Times New Roman" panose="02020603050405020304" pitchFamily="18" charset="0"/>
            </a:endParaRPr>
          </a:p>
        </p:txBody>
      </p:sp>
      <p:sp>
        <p:nvSpPr>
          <p:cNvPr id="107524" name="Rectangle 4"/>
          <p:cNvSpPr>
            <a:spLocks noChangeArrowheads="1"/>
          </p:cNvSpPr>
          <p:nvPr/>
        </p:nvSpPr>
        <p:spPr bwMode="auto">
          <a:xfrm>
            <a:off x="2025650" y="3887788"/>
            <a:ext cx="8642350" cy="1917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improve participants’ skills and knowledge by putting in practice concepts, techniques, and analysis of comparative resources management in defense resources allocation and use.</a:t>
            </a:r>
          </a:p>
          <a:p>
            <a:pPr lvl="1">
              <a:defRPr/>
            </a:pP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8" name="Rectangle 1079"/>
          <p:cNvSpPr>
            <a:spLocks noChangeArrowheads="1"/>
          </p:cNvSpPr>
          <p:nvPr/>
        </p:nvSpPr>
        <p:spPr bwMode="auto">
          <a:xfrm>
            <a:off x="2024064" y="2187575"/>
            <a:ext cx="7958137" cy="13081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i="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1. Defense experts in charge with resource allocation and use</a:t>
            </a: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2. Major </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r>
              <a:rPr lang="en-US" sz="2000" b="1" i="1" dirty="0">
                <a:solidFill>
                  <a:srgbClr val="FFFF00"/>
                </a:solidFill>
                <a:effectLst>
                  <a:outerShdw blurRad="38100" dist="38100" dir="2700000" algn="tl">
                    <a:srgbClr val="000000"/>
                  </a:outerShdw>
                </a:effectLst>
                <a:latin typeface="Times New Roman" pitchFamily="18" charset="0"/>
                <a:cs typeface="Arial" charset="0"/>
              </a:rPr>
              <a:t>Lieutenant Commander and equivalent for civilian</a:t>
            </a: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38965" name="Text Box 1077"/>
          <p:cNvSpPr txBox="1">
            <a:spLocks noChangeArrowheads="1"/>
          </p:cNvSpPr>
          <p:nvPr/>
        </p:nvSpPr>
        <p:spPr bwMode="auto">
          <a:xfrm>
            <a:off x="3000376" y="225425"/>
            <a:ext cx="6589713" cy="1536700"/>
          </a:xfrm>
          <a:prstGeom prst="rect">
            <a:avLst/>
          </a:prstGeom>
          <a:noFill/>
          <a:ln w="12700" algn="ctr">
            <a:noFill/>
            <a:miter lim="800000"/>
            <a:headEnd/>
            <a:tailEnd/>
          </a:ln>
          <a:effectLst/>
        </p:spPr>
        <p:txBody>
          <a:bodyPr lIns="90488" tIns="44450" rIns="90488" bIns="44450">
            <a:spAutoFit/>
          </a:bodyPr>
          <a:lstStyle/>
          <a:p>
            <a:pPr marL="457200" indent="-457200" algn="ctr">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3. Defense Resources Management </a:t>
            </a:r>
          </a:p>
          <a:p>
            <a:pPr marL="457200" indent="-457200" algn="ctr">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for Experts Postgraduate Course </a:t>
            </a:r>
            <a:endParaRPr lang="ro-RO" sz="28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ctr">
              <a:defRPr/>
            </a:pPr>
            <a:r>
              <a:rPr lang="en-US" sz="2400" b="1" dirty="0">
                <a:solidFill>
                  <a:srgbClr val="EA641A"/>
                </a:solidFill>
                <a:effectLst>
                  <a:outerShdw blurRad="38100" dist="38100" dir="2700000" algn="tl">
                    <a:srgbClr val="000000"/>
                  </a:outerShdw>
                </a:effectLst>
                <a:latin typeface="Times New Roman" pitchFamily="18" charset="0"/>
                <a:cs typeface="Arial" charset="0"/>
              </a:rPr>
              <a:t>- accredited</a:t>
            </a:r>
            <a:r>
              <a:rPr lang="ro-RO" sz="2400" b="1" dirty="0">
                <a:solidFill>
                  <a:srgbClr val="EA641A"/>
                </a:solidFill>
                <a:effectLst>
                  <a:outerShdw blurRad="38100" dist="38100" dir="2700000" algn="tl">
                    <a:srgbClr val="000000"/>
                  </a:outerShdw>
                </a:effectLst>
                <a:latin typeface="Times New Roman" pitchFamily="18" charset="0"/>
                <a:cs typeface="Arial" charset="0"/>
              </a:rPr>
              <a:t> as “NATO </a:t>
            </a:r>
            <a:r>
              <a:rPr lang="en-US" sz="2400" b="1" dirty="0">
                <a:solidFill>
                  <a:srgbClr val="EA641A"/>
                </a:solidFill>
                <a:effectLst>
                  <a:outerShdw blurRad="38100" dist="38100" dir="2700000" algn="tl">
                    <a:srgbClr val="000000"/>
                  </a:outerShdw>
                </a:effectLst>
                <a:latin typeface="Times New Roman" pitchFamily="18" charset="0"/>
                <a:cs typeface="Arial" charset="0"/>
              </a:rPr>
              <a:t>APPROVED</a:t>
            </a:r>
            <a:r>
              <a:rPr lang="ro-RO" sz="2400" b="1" dirty="0">
                <a:solidFill>
                  <a:srgbClr val="EA641A"/>
                </a:solidFill>
                <a:effectLst>
                  <a:outerShdw blurRad="38100" dist="38100" dir="2700000" algn="tl">
                    <a:srgbClr val="000000"/>
                  </a:outerShdw>
                </a:effectLst>
                <a:latin typeface="Times New Roman" pitchFamily="18" charset="0"/>
                <a:cs typeface="Arial" charset="0"/>
              </a:rPr>
              <a:t>” </a:t>
            </a:r>
            <a:r>
              <a:rPr lang="en-US" sz="2400" b="1" dirty="0">
                <a:solidFill>
                  <a:srgbClr val="EA641A"/>
                </a:solidFill>
                <a:effectLst>
                  <a:outerShdw blurRad="38100" dist="38100" dir="2700000" algn="tl">
                    <a:srgbClr val="000000"/>
                  </a:outerShdw>
                </a:effectLst>
                <a:latin typeface="Times New Roman" pitchFamily="18" charset="0"/>
                <a:cs typeface="Arial" charset="0"/>
              </a:rPr>
              <a:t>-</a:t>
            </a: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ctr">
              <a:defRPr/>
            </a:pPr>
            <a:r>
              <a:rPr lang="ro-RO" sz="1400" b="1" dirty="0">
                <a:solidFill>
                  <a:srgbClr val="FFFFFF"/>
                </a:solidFill>
                <a:latin typeface="Times New Roman" pitchFamily="18" charset="0"/>
                <a:cs typeface="Arial" charset="0"/>
              </a:rPr>
              <a:t> </a:t>
            </a:r>
            <a:r>
              <a:rPr lang="ro-RO"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err="1">
                <a:solidFill>
                  <a:srgbClr val="FFFFFF"/>
                </a:solidFill>
                <a:effectLst>
                  <a:outerShdw blurRad="38100" dist="38100" dir="2700000" algn="tl">
                    <a:srgbClr val="000000"/>
                  </a:outerShdw>
                </a:effectLst>
                <a:latin typeface="Times New Roman" pitchFamily="18" charset="0"/>
                <a:cs typeface="Arial" charset="0"/>
              </a:rPr>
              <a:t>ePRIME</a:t>
            </a:r>
            <a:r>
              <a:rPr lang="ro-RO" sz="1400" b="1" dirty="0">
                <a:solidFill>
                  <a:srgbClr val="FFFFFF"/>
                </a:solidFill>
                <a:effectLst>
                  <a:outerShdw blurRad="38100" dist="38100" dir="2700000" algn="tl">
                    <a:srgbClr val="000000"/>
                  </a:outerShdw>
                </a:effectLst>
                <a:latin typeface="Times New Roman" pitchFamily="18" charset="0"/>
                <a:cs typeface="Arial" charset="0"/>
              </a:rPr>
              <a:t> </a:t>
            </a:r>
            <a:r>
              <a:rPr lang="en-US" sz="1400" b="1" dirty="0">
                <a:solidFill>
                  <a:srgbClr val="FFFFFF"/>
                </a:solidFill>
                <a:effectLst>
                  <a:outerShdw blurRad="38100" dist="38100" dir="2700000" algn="tl">
                    <a:srgbClr val="000000"/>
                  </a:outerShdw>
                </a:effectLst>
                <a:latin typeface="Times New Roman" pitchFamily="18" charset="0"/>
                <a:cs typeface="Arial" charset="0"/>
              </a:rPr>
              <a:t>and ETOC listed</a:t>
            </a:r>
            <a:r>
              <a:rPr lang="ro-RO"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a:solidFill>
                  <a:srgbClr val="FFFFFF"/>
                </a:solidFill>
                <a:effectLst>
                  <a:outerShdw blurRad="38100" dist="38100" dir="2700000" algn="tl">
                    <a:srgbClr val="000000"/>
                  </a:outerShdw>
                </a:effectLst>
                <a:latin typeface="Times New Roman" pitchFamily="18" charset="0"/>
                <a:cs typeface="Arial" charset="0"/>
              </a:rPr>
              <a:t> ACT 715</a:t>
            </a:r>
          </a:p>
        </p:txBody>
      </p:sp>
      <p:pic>
        <p:nvPicPr>
          <p:cNvPr id="9" name="Picture 8"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0" name="Picture 9"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4" name="Picture 13"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0C9CFD4-C321-4D6C-A288-D5A3C379CDA6}" type="slidenum">
              <a:rPr lang="en-US" altLang="ro-RO">
                <a:solidFill>
                  <a:srgbClr val="FFFFFF"/>
                </a:solidFill>
                <a:latin typeface="Times New Roman" panose="02020603050405020304" pitchFamily="18" charset="0"/>
              </a:rPr>
              <a:pPr/>
              <a:t>23</a:t>
            </a:fld>
            <a:endParaRPr lang="en-US" altLang="ro-RO">
              <a:solidFill>
                <a:srgbClr val="FFFFFF"/>
              </a:solidFill>
              <a:latin typeface="Times New Roman" panose="02020603050405020304" pitchFamily="18" charset="0"/>
            </a:endParaRPr>
          </a:p>
        </p:txBody>
      </p:sp>
      <p:sp>
        <p:nvSpPr>
          <p:cNvPr id="66571" name="Rectangle 11"/>
          <p:cNvSpPr>
            <a:spLocks noChangeArrowheads="1"/>
          </p:cNvSpPr>
          <p:nvPr/>
        </p:nvSpPr>
        <p:spPr bwMode="auto">
          <a:xfrm>
            <a:off x="1741489" y="1674814"/>
            <a:ext cx="6370637" cy="3521477"/>
          </a:xfrm>
          <a:prstGeom prst="rect">
            <a:avLst/>
          </a:prstGeom>
          <a:noFill/>
          <a:ln w="12700" algn="ctr">
            <a:noFill/>
            <a:miter lim="800000"/>
            <a:headEnd/>
            <a:tailEnd/>
          </a:ln>
          <a:effectLst/>
        </p:spPr>
        <p:txBody>
          <a:bodyPr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Defense Resources Management </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Decision Making Theory</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Human Resources Management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Information Resources Management</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a:t>
            </a:r>
            <a:r>
              <a:rPr lang="ro-RO" sz="2000" b="1" i="1" dirty="0">
                <a:solidFill>
                  <a:srgbClr val="FFFF00"/>
                </a:solidFill>
                <a:effectLst>
                  <a:outerShdw blurRad="38100" dist="38100" dir="2700000" algn="tl">
                    <a:srgbClr val="000000"/>
                  </a:outerShdw>
                </a:effectLst>
                <a:latin typeface="Times New Roman" pitchFamily="18" charset="0"/>
                <a:cs typeface="Arial" charset="0"/>
              </a:rPr>
              <a:t>Logistic Management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Financial and Economical Management</a:t>
            </a:r>
          </a:p>
          <a:p>
            <a:pPr marL="342900" indent="-342900">
              <a:lnSpc>
                <a:spcPct val="145000"/>
              </a:lnSpc>
              <a:buFontTx/>
              <a:buAutoNum type="arabicPeriod"/>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 Managerial Communication</a:t>
            </a:r>
          </a:p>
        </p:txBody>
      </p:sp>
      <p:pic>
        <p:nvPicPr>
          <p:cNvPr id="32773" name="Picture 1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34766" y="2387262"/>
            <a:ext cx="3924300" cy="2618611"/>
          </a:xfrm>
          <a:prstGeom prst="rect">
            <a:avLst/>
          </a:prstGeom>
          <a:effectLst>
            <a:glow rad="228600">
              <a:schemeClr val="accent4">
                <a:satMod val="175000"/>
                <a:alpha val="97000"/>
              </a:schemeClr>
            </a:glow>
          </a:effectLst>
        </p:spPr>
      </p:pic>
      <p:sp>
        <p:nvSpPr>
          <p:cNvPr id="66575" name="Text Box 15"/>
          <p:cNvSpPr txBox="1">
            <a:spLocks noChangeArrowheads="1"/>
          </p:cNvSpPr>
          <p:nvPr/>
        </p:nvSpPr>
        <p:spPr bwMode="auto">
          <a:xfrm>
            <a:off x="2809875" y="325439"/>
            <a:ext cx="7138988" cy="942975"/>
          </a:xfrm>
          <a:prstGeom prst="rect">
            <a:avLst/>
          </a:prstGeom>
          <a:noFill/>
          <a:ln w="12700" algn="ctr">
            <a:noFill/>
            <a:miter lim="800000"/>
            <a:headEnd/>
            <a:tailEnd/>
          </a:ln>
        </p:spPr>
        <p:txBody>
          <a:bodyPr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Defense Resources Management for Experts Postgraduate Course</a:t>
            </a:r>
          </a:p>
        </p:txBody>
      </p:sp>
      <p:sp>
        <p:nvSpPr>
          <p:cNvPr id="7" name="Rectangle 4"/>
          <p:cNvSpPr>
            <a:spLocks noChangeArrowheads="1"/>
          </p:cNvSpPr>
          <p:nvPr/>
        </p:nvSpPr>
        <p:spPr bwMode="auto">
          <a:xfrm>
            <a:off x="1706564" y="5259388"/>
            <a:ext cx="4929187"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 </a:t>
            </a:r>
            <a:r>
              <a:rPr lang="en-US" sz="2000" b="1" i="1" dirty="0">
                <a:solidFill>
                  <a:srgbClr val="FFFF00"/>
                </a:solidFill>
                <a:effectLst>
                  <a:outerShdw blurRad="38100" dist="38100" dir="2700000" algn="tl">
                    <a:srgbClr val="000000"/>
                  </a:outerShdw>
                </a:effectLst>
                <a:latin typeface="Times New Roman" pitchFamily="18" charset="0"/>
                <a:cs typeface="Arial" charset="0"/>
              </a:rPr>
              <a:t>8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1" name="Picture 10" descr="stema cu coroana.png"/>
          <p:cNvPicPr>
            <a:picLocks noChangeAspect="1"/>
          </p:cNvPicPr>
          <p:nvPr/>
        </p:nvPicPr>
        <p:blipFill>
          <a:blip r:embed="rId4"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overrideClrMapping bg1="dk2" tx1="lt1" bg2="dk1" tx2="lt2" accent1="accent1" accent2="accent2" accent3="accent3" accent4="accent4" accent5="accent5" accent6="accent6" hlink="hlink" folHlink="folHlink"/>
  </p:clrMapOvr>
  <p:transition advClick="0" advTm="10000">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24</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92970"/>
            <a:ext cx="11565852"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acquire and develop major concepts, competences and skills of planning, programming, budgeting and evaluation</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8" name="Rectangle 1079"/>
          <p:cNvSpPr>
            <a:spLocks noChangeArrowheads="1"/>
          </p:cNvSpPr>
          <p:nvPr/>
        </p:nvSpPr>
        <p:spPr bwMode="auto">
          <a:xfrm>
            <a:off x="155340" y="1490947"/>
            <a:ext cx="11881320" cy="1013098"/>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285750" algn="just"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resource allocation and use, including logistics, human resources, procurement, financial management, and related fields</a:t>
            </a:r>
            <a:r>
              <a:rPr lang="en-US" sz="2000" b="1" dirty="0">
                <a:solidFill>
                  <a:srgbClr val="FFFF00"/>
                </a:solidFill>
                <a:effectLst>
                  <a:outerShdw blurRad="38100" dist="38100" dir="2700000" algn="tl">
                    <a:srgbClr val="000000"/>
                  </a:outerShdw>
                </a:effectLst>
                <a:latin typeface="Times New Roman" pitchFamily="18" charset="0"/>
                <a:cs typeface="Arial" charset="0"/>
              </a:rPr>
              <a:t> </a:t>
            </a:r>
            <a:endParaRPr lang="ro-RO" sz="2000" b="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610810"/>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2063552" y="191232"/>
            <a:ext cx="8072660"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Planning, Programming and Budgeting </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of Defense</a:t>
            </a:r>
          </a:p>
          <a:p>
            <a:pPr algn="ctr">
              <a:defRPr/>
            </a:pP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Resources </a:t>
            </a:r>
            <a:r>
              <a:rPr lang="en-US" sz="2800" b="1" i="1" dirty="0">
                <a:solidFill>
                  <a:srgbClr val="FFFF00"/>
                </a:solidFill>
                <a:effectLst>
                  <a:outerShdw blurRad="38100" dist="38100" dir="2700000" algn="tl">
                    <a:srgbClr val="000000"/>
                  </a:outerShdw>
                </a:effectLst>
                <a:latin typeface="Times New Roman" pitchFamily="18" charset="0"/>
                <a:cs typeface="Arial" charset="0"/>
              </a:rPr>
              <a:t>(</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PPBDR) Postgraduate Course - </a:t>
            </a:r>
            <a:r>
              <a:rPr lang="en-US" sz="2800" b="1" dirty="0">
                <a:solidFill>
                  <a:srgbClr val="FFFFFF"/>
                </a:solidFill>
                <a:effectLst>
                  <a:outerShdw blurRad="38100" dist="38100" dir="2700000" algn="tl">
                    <a:srgbClr val="000000"/>
                  </a:outerShdw>
                </a:effectLst>
                <a:latin typeface="Times New Roman" pitchFamily="18" charset="0"/>
                <a:cs typeface="Arial" charset="0"/>
              </a:rPr>
              <a:t>ACT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676</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4124870"/>
            <a:ext cx="8150659" cy="1628651"/>
          </a:xfrm>
          <a:prstGeom prst="rect">
            <a:avLst/>
          </a:prstGeom>
          <a:noFill/>
          <a:ln w="12700" algn="ctr">
            <a:noFill/>
            <a:miter lim="800000"/>
            <a:headEnd/>
            <a:tailEnd/>
          </a:ln>
          <a:effectLst/>
        </p:spPr>
        <p:txBody>
          <a:bodyPr wrap="square"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buFontTx/>
              <a:buAutoNum type="arabicPeriod"/>
              <a:defRPr/>
            </a:pPr>
            <a:r>
              <a:rPr lang="en-GB" sz="2000" b="1" i="1" dirty="0" err="1">
                <a:solidFill>
                  <a:srgbClr val="FFFF00"/>
                </a:solidFill>
                <a:latin typeface="Times New Roman" pitchFamily="18" charset="0"/>
              </a:rPr>
              <a:t>Defense</a:t>
            </a:r>
            <a:r>
              <a:rPr lang="en-GB" sz="2000" b="1" i="1" dirty="0">
                <a:solidFill>
                  <a:srgbClr val="FFFF00"/>
                </a:solidFill>
                <a:latin typeface="Times New Roman" pitchFamily="18" charset="0"/>
              </a:rPr>
              <a:t> planning</a:t>
            </a:r>
          </a:p>
          <a:p>
            <a:pPr>
              <a:buFontTx/>
              <a:buAutoNum type="arabicPeriod"/>
              <a:defRPr/>
            </a:pPr>
            <a:r>
              <a:rPr lang="en-GB" sz="2000" b="1" i="1" dirty="0">
                <a:solidFill>
                  <a:srgbClr val="FFFF00"/>
                </a:solidFill>
                <a:latin typeface="Times New Roman" pitchFamily="18" charset="0"/>
              </a:rPr>
              <a:t>Budgeting </a:t>
            </a:r>
            <a:r>
              <a:rPr lang="ro-RO" sz="2000" b="1" i="1" dirty="0">
                <a:solidFill>
                  <a:srgbClr val="FFFF00"/>
                </a:solidFill>
                <a:latin typeface="Times New Roman" pitchFamily="18" charset="0"/>
              </a:rPr>
              <a:t>S</a:t>
            </a:r>
            <a:r>
              <a:rPr lang="en-GB" sz="2000" b="1" i="1" dirty="0" err="1">
                <a:solidFill>
                  <a:srgbClr val="FFFF00"/>
                </a:solidFill>
                <a:latin typeface="Times New Roman" pitchFamily="18" charset="0"/>
              </a:rPr>
              <a:t>ystems</a:t>
            </a:r>
            <a:endParaRPr lang="en-GB" sz="2000" b="1" i="1" dirty="0">
              <a:solidFill>
                <a:srgbClr val="FFFF00"/>
              </a:solidFill>
              <a:latin typeface="Times New Roman" pitchFamily="18" charset="0"/>
            </a:endParaRPr>
          </a:p>
          <a:p>
            <a:pPr>
              <a:buFontTx/>
              <a:buAutoNum type="arabicPeriod"/>
              <a:defRPr/>
            </a:pPr>
            <a:r>
              <a:rPr lang="en-GB" sz="2000" b="1" i="1" dirty="0">
                <a:solidFill>
                  <a:srgbClr val="FFFF00"/>
                </a:solidFill>
                <a:latin typeface="Times New Roman" pitchFamily="18" charset="0"/>
              </a:rPr>
              <a:t>Planning, Programming, Budgeting and Evaluation System</a:t>
            </a:r>
          </a:p>
          <a:p>
            <a:pPr>
              <a:buFontTx/>
              <a:buAutoNum type="arabicPeriod"/>
              <a:defRPr/>
            </a:pPr>
            <a:r>
              <a:rPr lang="en-GB" sz="2000" b="1" i="1" dirty="0">
                <a:solidFill>
                  <a:srgbClr val="FFFF00"/>
                </a:solidFill>
                <a:latin typeface="Times New Roman" pitchFamily="18" charset="0"/>
              </a:rPr>
              <a:t>Project and program management </a:t>
            </a:r>
            <a:r>
              <a:rPr lang="en-GB" sz="2000" b="1" i="1" dirty="0" smtClean="0">
                <a:solidFill>
                  <a:srgbClr val="FFFF00"/>
                </a:solidFill>
                <a:latin typeface="Times New Roman" pitchFamily="18" charset="0"/>
              </a:rPr>
              <a:t>(</a:t>
            </a:r>
            <a:r>
              <a:rPr lang="en-GB" sz="2000" b="1" i="1" dirty="0">
                <a:solidFill>
                  <a:srgbClr val="FFFF00"/>
                </a:solidFill>
                <a:latin typeface="Times New Roman" pitchFamily="18" charset="0"/>
              </a:rPr>
              <a:t>economic-financial projects)</a:t>
            </a: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1" name="Picture 1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716180" y="3873182"/>
            <a:ext cx="4032250" cy="2688166"/>
          </a:xfrm>
          <a:prstGeom prst="rect">
            <a:avLst/>
          </a:prstGeom>
          <a:effectLst>
            <a:glow rad="228600">
              <a:schemeClr val="accent4">
                <a:satMod val="175000"/>
                <a:alpha val="97000"/>
              </a:schemeClr>
            </a:glow>
          </a:effectLst>
        </p:spPr>
      </p:pic>
    </p:spTree>
    <p:extLst>
      <p:ext uri="{BB962C8B-B14F-4D97-AF65-F5344CB8AC3E}">
        <p14:creationId xmlns:p14="http://schemas.microsoft.com/office/powerpoint/2010/main" val="1577079411"/>
      </p:ext>
    </p:extLst>
  </p:cSld>
  <p:clrMapOvr>
    <a:masterClrMapping/>
  </p:clrMapOvr>
  <p:transition advClick="0" advTm="10000">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08FE4D3-13A4-492C-850D-85D652343401}" type="slidenum">
              <a:rPr lang="en-US" altLang="ro-RO">
                <a:solidFill>
                  <a:srgbClr val="FFFFFF"/>
                </a:solidFill>
                <a:latin typeface="Times New Roman" panose="02020603050405020304" pitchFamily="18" charset="0"/>
              </a:rPr>
              <a:pPr/>
              <a:t>25</a:t>
            </a:fld>
            <a:endParaRPr lang="en-US" altLang="ro-RO">
              <a:solidFill>
                <a:srgbClr val="FFFFFF"/>
              </a:solidFill>
              <a:latin typeface="Times New Roman" panose="02020603050405020304" pitchFamily="18" charset="0"/>
            </a:endParaRPr>
          </a:p>
        </p:txBody>
      </p:sp>
      <p:sp>
        <p:nvSpPr>
          <p:cNvPr id="157698" name="Text Box 2"/>
          <p:cNvSpPr txBox="1">
            <a:spLocks noChangeArrowheads="1"/>
          </p:cNvSpPr>
          <p:nvPr/>
        </p:nvSpPr>
        <p:spPr bwMode="auto">
          <a:xfrm>
            <a:off x="1919289" y="2257425"/>
            <a:ext cx="8353425" cy="3429144"/>
          </a:xfrm>
          <a:prstGeom prst="rect">
            <a:avLst/>
          </a:prstGeom>
          <a:noFill/>
          <a:ln w="12700" algn="ctr">
            <a:noFill/>
            <a:miter lim="800000"/>
            <a:headEnd/>
            <a:tailEnd/>
          </a:ln>
          <a:effectLst/>
        </p:spPr>
        <p:txBody>
          <a:bodyPr lIns="90488" tIns="44450" rIns="90488" bIns="44450">
            <a:spAutoFit/>
          </a:bodyPr>
          <a:lstStyle/>
          <a:p>
            <a:pPr eaLnBrk="1" hangingPunct="1">
              <a:lnSpc>
                <a:spcPct val="90000"/>
              </a:lnSpc>
              <a:spcBef>
                <a:spcPct val="20000"/>
              </a:spcBef>
              <a:buClr>
                <a:srgbClr val="FFFFCC"/>
              </a:buClr>
              <a:buSzPct val="60000"/>
              <a:buFont typeface="Wingdings" pitchFamily="2" charset="2"/>
              <a:buNone/>
              <a:defRPr/>
            </a:pPr>
            <a:endParaRPr lang="en-US" sz="10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eaLnBrk="1" hangingPunct="1">
              <a:lnSpc>
                <a:spcPct val="90000"/>
              </a:lnSpc>
              <a:spcBef>
                <a:spcPct val="20000"/>
              </a:spcBef>
              <a:buClr>
                <a:srgbClr val="FFFFCC"/>
              </a:buClr>
              <a:buSzPct val="60000"/>
              <a:buFont typeface="Wingdings" pitchFamily="2" charset="2"/>
              <a:buNone/>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resource allocation and use, including logistics, human resources, procurement, financial management, and related fields</a:t>
            </a:r>
            <a:r>
              <a:rPr lang="en-US" sz="2000" b="1" dirty="0">
                <a:solidFill>
                  <a:srgbClr val="FFFF00"/>
                </a:solidFill>
                <a:effectLst>
                  <a:outerShdw blurRad="38100" dist="38100" dir="2700000" algn="tl">
                    <a:srgbClr val="000000"/>
                  </a:outerShdw>
                </a:effectLst>
                <a:latin typeface="Times New Roman" pitchFamily="18" charset="0"/>
                <a:cs typeface="Arial" charset="0"/>
              </a:rPr>
              <a:t> </a:t>
            </a:r>
            <a:endParaRPr lang="ro-RO" sz="2000" b="1" dirty="0">
              <a:solidFill>
                <a:srgbClr val="FFFF00"/>
              </a:solidFill>
              <a:effectLst>
                <a:outerShdw blurRad="38100" dist="38100" dir="2700000" algn="tl">
                  <a:srgbClr val="000000"/>
                </a:outerShdw>
              </a:effectLst>
              <a:latin typeface="Times New Roman" pitchFamily="18" charset="0"/>
              <a:cs typeface="Arial" charset="0"/>
            </a:endParaRPr>
          </a:p>
          <a:p>
            <a:pPr lvl="1" eaLnBrk="1" hangingPunct="1">
              <a:lnSpc>
                <a:spcPct val="90000"/>
              </a:lnSpc>
              <a:spcBef>
                <a:spcPct val="20000"/>
              </a:spcBef>
              <a:buClr>
                <a:srgbClr val="FFFFCC"/>
              </a:buClr>
              <a:buSzPct val="60000"/>
              <a:buFont typeface="Wingdings" pitchFamily="2" charset="2"/>
              <a:buNone/>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eaLnBrk="1" hangingPunct="1">
              <a:lnSpc>
                <a:spcPct val="90000"/>
              </a:lnSpc>
              <a:spcBef>
                <a:spcPct val="20000"/>
              </a:spcBef>
              <a:buClr>
                <a:srgbClr val="FFFFCC"/>
              </a:buClr>
              <a:buSzPct val="60000"/>
              <a:buFont typeface="Wingdings" pitchFamily="2" charset="2"/>
              <a:buNone/>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acquire and develop major concepts, competences and skills of planning, programming, budgeting and evaluation</a:t>
            </a:r>
            <a:r>
              <a:rPr lang="ro-RO" sz="2000" b="1" i="1" dirty="0">
                <a:solidFill>
                  <a:srgbClr val="FFFF00"/>
                </a:solidFill>
                <a:effectLst>
                  <a:outerShdw blurRad="38100" dist="38100" dir="2700000" algn="tl">
                    <a:srgbClr val="000000"/>
                  </a:outerShdw>
                </a:effectLst>
                <a:latin typeface="Times New Roman" pitchFamily="18" charset="0"/>
                <a:cs typeface="Arial" charset="0"/>
              </a:rPr>
              <a:t>.</a:t>
            </a:r>
            <a:endParaRPr lang="en-US"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7699" name="Rectangle 3"/>
          <p:cNvSpPr>
            <a:spLocks noChangeArrowheads="1"/>
          </p:cNvSpPr>
          <p:nvPr/>
        </p:nvSpPr>
        <p:spPr bwMode="auto">
          <a:xfrm>
            <a:off x="2603501" y="261939"/>
            <a:ext cx="7999413" cy="2052637"/>
          </a:xfrm>
          <a:prstGeom prst="rect">
            <a:avLst/>
          </a:prstGeom>
          <a:noFill/>
          <a:ln w="12700">
            <a:noFill/>
            <a:miter lim="800000"/>
            <a:headEnd/>
            <a:tailEnd/>
          </a:ln>
          <a:effectLst/>
        </p:spPr>
        <p:txBody>
          <a:bodyPr lIns="90488" tIns="44450" rIns="90488" bIns="44450">
            <a:spAutoFit/>
          </a:bodyPr>
          <a:lstStyle/>
          <a:p>
            <a:pPr algn="ctr" eaLnBrk="1" hangingPunct="1">
              <a:lnSpc>
                <a:spcPct val="90000"/>
              </a:lnSpc>
              <a:spcBef>
                <a:spcPct val="20000"/>
              </a:spcBef>
              <a:buClr>
                <a:srgbClr val="FFFFCC"/>
              </a:buClr>
              <a:buSzPct val="60000"/>
              <a:buFont typeface="Wingdings" pitchFamily="2" charset="2"/>
              <a:buNone/>
              <a:defRPr/>
            </a:pPr>
            <a:r>
              <a:rPr lang="ro-RO" sz="2800" b="1" dirty="0">
                <a:solidFill>
                  <a:srgbClr val="FFFF00"/>
                </a:solidFill>
                <a:effectLst>
                  <a:outerShdw blurRad="38100" dist="38100" dir="2700000" algn="tl">
                    <a:srgbClr val="000000"/>
                  </a:outerShdw>
                </a:effectLst>
                <a:latin typeface="Times New Roman" pitchFamily="18" charset="0"/>
                <a:cs typeface="Arial" charset="0"/>
              </a:rPr>
              <a:t>4</a:t>
            </a:r>
            <a:r>
              <a:rPr lang="en-US" sz="2800" b="1" dirty="0">
                <a:solidFill>
                  <a:srgbClr val="FFFF00"/>
                </a:solidFill>
                <a:effectLst>
                  <a:outerShdw blurRad="38100" dist="38100" dir="2700000" algn="tl">
                    <a:srgbClr val="000000"/>
                  </a:outerShdw>
                </a:effectLst>
                <a:latin typeface="Times New Roman" pitchFamily="18" charset="0"/>
                <a:cs typeface="Arial" charset="0"/>
              </a:rPr>
              <a:t>. </a:t>
            </a:r>
            <a:r>
              <a:rPr lang="ro-RO" sz="2800" b="1" dirty="0" err="1">
                <a:solidFill>
                  <a:srgbClr val="FFFF00"/>
                </a:solidFill>
                <a:effectLst>
                  <a:outerShdw blurRad="38100" dist="38100" dir="2700000" algn="tl">
                    <a:srgbClr val="000000"/>
                  </a:outerShdw>
                </a:effectLst>
                <a:latin typeface="Times New Roman" pitchFamily="18" charset="0"/>
                <a:cs typeface="Arial" charset="0"/>
              </a:rPr>
              <a:t>Planning</a:t>
            </a:r>
            <a:r>
              <a:rPr lang="en-US" sz="2800" b="1" dirty="0">
                <a:solidFill>
                  <a:srgbClr val="FFFF00"/>
                </a:solidFill>
                <a:effectLst>
                  <a:outerShdw blurRad="38100" dist="38100" dir="2700000" algn="tl">
                    <a:srgbClr val="000000"/>
                  </a:outerShdw>
                </a:effectLst>
                <a:latin typeface="Times New Roman" pitchFamily="18" charset="0"/>
                <a:cs typeface="Arial" charset="0"/>
              </a:rPr>
              <a:t>,</a:t>
            </a:r>
            <a:r>
              <a:rPr lang="ro-RO" sz="2800" b="1" dirty="0">
                <a:solidFill>
                  <a:srgbClr val="FFFF00"/>
                </a:solidFill>
                <a:effectLst>
                  <a:outerShdw blurRad="38100" dist="38100" dir="2700000" algn="tl">
                    <a:srgbClr val="000000"/>
                  </a:outerShdw>
                </a:effectLst>
                <a:latin typeface="Times New Roman" pitchFamily="18" charset="0"/>
                <a:cs typeface="Arial" charset="0"/>
              </a:rPr>
              <a:t> Programming</a:t>
            </a:r>
            <a:r>
              <a:rPr lang="en-US" sz="2800" b="1" dirty="0">
                <a:solidFill>
                  <a:srgbClr val="FFFF00"/>
                </a:solidFill>
                <a:effectLst>
                  <a:outerShdw blurRad="38100" dist="38100" dir="2700000" algn="tl">
                    <a:srgbClr val="000000"/>
                  </a:outerShdw>
                </a:effectLst>
                <a:latin typeface="Times New Roman" pitchFamily="18" charset="0"/>
                <a:cs typeface="Arial" charset="0"/>
              </a:rPr>
              <a:t> and</a:t>
            </a:r>
            <a:r>
              <a:rPr lang="ro-RO" sz="2800" b="1" dirty="0">
                <a:solidFill>
                  <a:srgbClr val="FFFF00"/>
                </a:solidFill>
                <a:effectLst>
                  <a:outerShdw blurRad="38100" dist="38100" dir="2700000" algn="tl">
                    <a:srgbClr val="000000"/>
                  </a:outerShdw>
                </a:effectLst>
                <a:latin typeface="Times New Roman" pitchFamily="18" charset="0"/>
                <a:cs typeface="Arial" charset="0"/>
              </a:rPr>
              <a:t> Budgeting</a:t>
            </a:r>
            <a:r>
              <a:rPr lang="en-US" sz="2800" b="1" dirty="0">
                <a:solidFill>
                  <a:srgbClr val="FFFF00"/>
                </a:solidFill>
                <a:effectLst>
                  <a:outerShdw blurRad="38100" dist="38100" dir="2700000" algn="tl">
                    <a:srgbClr val="000000"/>
                  </a:outerShdw>
                </a:effectLst>
                <a:latin typeface="Times New Roman" pitchFamily="18" charset="0"/>
                <a:cs typeface="Arial" charset="0"/>
              </a:rPr>
              <a:t> </a:t>
            </a:r>
          </a:p>
          <a:p>
            <a:pPr algn="ctr" eaLnBrk="1" hangingPunct="1">
              <a:lnSpc>
                <a:spcPct val="90000"/>
              </a:lnSpc>
              <a:spcBef>
                <a:spcPct val="20000"/>
              </a:spcBef>
              <a:buClr>
                <a:srgbClr val="FFFFCC"/>
              </a:buClr>
              <a:buSzPct val="60000"/>
              <a:buFont typeface="Wingdings" pitchFamily="2" charset="2"/>
              <a:buNone/>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of Defense Resources (PPBDR) </a:t>
            </a:r>
          </a:p>
          <a:p>
            <a:pPr algn="ctr" eaLnBrk="1" hangingPunct="1">
              <a:lnSpc>
                <a:spcPct val="90000"/>
              </a:lnSpc>
              <a:spcBef>
                <a:spcPct val="20000"/>
              </a:spcBef>
              <a:buClr>
                <a:srgbClr val="FFFFCC"/>
              </a:buClr>
              <a:buSzPct val="60000"/>
              <a:buFont typeface="Wingdings" pitchFamily="2" charset="2"/>
              <a:buNone/>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Postgraduate Course</a:t>
            </a:r>
            <a:endParaRPr lang="ro-RO" sz="2800" b="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r>
              <a:rPr lang="ro-RO" sz="2200" b="1" dirty="0">
                <a:solidFill>
                  <a:srgbClr val="EA641A"/>
                </a:solidFill>
                <a:effectLst>
                  <a:outerShdw blurRad="38100" dist="38100" dir="2700000" algn="tl">
                    <a:srgbClr val="000000"/>
                  </a:outerShdw>
                </a:effectLst>
                <a:latin typeface="Times New Roman" pitchFamily="18" charset="0"/>
                <a:cs typeface="Arial" charset="0"/>
              </a:rPr>
              <a:t>- </a:t>
            </a:r>
            <a:r>
              <a:rPr lang="en-US" sz="2200" b="1" dirty="0">
                <a:solidFill>
                  <a:srgbClr val="EA641A"/>
                </a:solidFill>
                <a:effectLst>
                  <a:outerShdw blurRad="38100" dist="38100" dir="2700000" algn="tl">
                    <a:srgbClr val="000000"/>
                  </a:outerShdw>
                </a:effectLst>
                <a:latin typeface="Times New Roman" pitchFamily="18" charset="0"/>
                <a:cs typeface="Arial" charset="0"/>
              </a:rPr>
              <a:t>accredited</a:t>
            </a:r>
            <a:r>
              <a:rPr lang="ro-RO" sz="2200" b="1" dirty="0">
                <a:solidFill>
                  <a:srgbClr val="EA641A"/>
                </a:solidFill>
                <a:effectLst>
                  <a:outerShdw blurRad="38100" dist="38100" dir="2700000" algn="tl">
                    <a:srgbClr val="000000"/>
                  </a:outerShdw>
                </a:effectLst>
                <a:latin typeface="Times New Roman" pitchFamily="18" charset="0"/>
                <a:cs typeface="Arial" charset="0"/>
              </a:rPr>
              <a:t> as “NATO </a:t>
            </a:r>
            <a:r>
              <a:rPr lang="en-US" sz="2200" b="1" dirty="0">
                <a:solidFill>
                  <a:srgbClr val="EA641A"/>
                </a:solidFill>
                <a:effectLst>
                  <a:outerShdw blurRad="38100" dist="38100" dir="2700000" algn="tl">
                    <a:srgbClr val="000000"/>
                  </a:outerShdw>
                </a:effectLst>
                <a:latin typeface="Times New Roman" pitchFamily="18" charset="0"/>
                <a:cs typeface="Arial" charset="0"/>
              </a:rPr>
              <a:t>APPROVED</a:t>
            </a:r>
            <a:r>
              <a:rPr lang="ro-RO" sz="2200" b="1" dirty="0">
                <a:solidFill>
                  <a:srgbClr val="EA641A"/>
                </a:solidFill>
                <a:effectLst>
                  <a:outerShdw blurRad="38100" dist="38100" dir="2700000" algn="tl">
                    <a:srgbClr val="000000"/>
                  </a:outerShdw>
                </a:effectLst>
                <a:latin typeface="Times New Roman" pitchFamily="18" charset="0"/>
                <a:cs typeface="Arial" charset="0"/>
              </a:rPr>
              <a:t>” -</a:t>
            </a:r>
            <a:endParaRPr lang="en-US" sz="2200" b="1" dirty="0">
              <a:solidFill>
                <a:srgbClr val="EA641A"/>
              </a:solidFill>
              <a:effectLst>
                <a:outerShdw blurRad="38100" dist="38100" dir="2700000" algn="tl">
                  <a:srgbClr val="000000"/>
                </a:outerShdw>
              </a:effectLst>
              <a:latin typeface="Times New Roman" pitchFamily="18" charset="0"/>
              <a:cs typeface="Arial" charset="0"/>
            </a:endParaRPr>
          </a:p>
          <a:p>
            <a:pPr algn="ctr">
              <a:defRPr/>
            </a:pPr>
            <a:r>
              <a:rPr lang="en-US"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err="1">
                <a:solidFill>
                  <a:srgbClr val="FFFFFF"/>
                </a:solidFill>
                <a:effectLst>
                  <a:outerShdw blurRad="38100" dist="38100" dir="2700000" algn="tl">
                    <a:srgbClr val="000000"/>
                  </a:outerShdw>
                </a:effectLst>
                <a:latin typeface="Times New Roman" pitchFamily="18" charset="0"/>
                <a:cs typeface="Arial" charset="0"/>
              </a:rPr>
              <a:t>ePRIME</a:t>
            </a:r>
            <a:r>
              <a:rPr lang="en-US" sz="1400" b="1" dirty="0">
                <a:solidFill>
                  <a:srgbClr val="FFFFFF"/>
                </a:solidFill>
                <a:effectLst>
                  <a:outerShdw blurRad="38100" dist="38100" dir="2700000" algn="tl">
                    <a:srgbClr val="000000"/>
                  </a:outerShdw>
                </a:effectLst>
                <a:latin typeface="Times New Roman" pitchFamily="18" charset="0"/>
                <a:cs typeface="Arial" charset="0"/>
              </a:rPr>
              <a:t> and ETOC listed) ACT 676</a:t>
            </a:r>
          </a:p>
        </p:txBody>
      </p:sp>
      <p:pic>
        <p:nvPicPr>
          <p:cNvPr id="7" name="Picture 6"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grpSp>
        <p:nvGrpSpPr>
          <p:cNvPr id="2" name="Group 1"/>
          <p:cNvGrpSpPr/>
          <p:nvPr/>
        </p:nvGrpSpPr>
        <p:grpSpPr>
          <a:xfrm>
            <a:off x="10056440" y="84625"/>
            <a:ext cx="2024723" cy="935595"/>
            <a:chOff x="10056440" y="84625"/>
            <a:chExt cx="2024723" cy="935595"/>
          </a:xfrm>
        </p:grpSpPr>
        <p:pic>
          <p:nvPicPr>
            <p:cNvPr id="12" name="Picture 11"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grpSp>
    </p:spTree>
  </p:cSld>
  <p:clrMapOvr>
    <a:masterClrMapping/>
  </p:clrMapOvr>
  <p:transition advClick="0" advTm="10000">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7195FC-F9D0-46B8-9FB3-439B307B2A1D}" type="slidenum">
              <a:rPr lang="en-US" altLang="ro-RO">
                <a:solidFill>
                  <a:srgbClr val="FFFFFF"/>
                </a:solidFill>
                <a:latin typeface="Times New Roman" panose="02020603050405020304" pitchFamily="18" charset="0"/>
              </a:rPr>
              <a:pPr/>
              <a:t>26</a:t>
            </a:fld>
            <a:endParaRPr lang="en-US" altLang="ro-RO">
              <a:solidFill>
                <a:srgbClr val="FFFFFF"/>
              </a:solidFill>
              <a:latin typeface="Times New Roman" panose="02020603050405020304" pitchFamily="18" charset="0"/>
            </a:endParaRPr>
          </a:p>
        </p:txBody>
      </p:sp>
      <p:sp>
        <p:nvSpPr>
          <p:cNvPr id="155650" name="Rectangle 2"/>
          <p:cNvSpPr>
            <a:spLocks noGrp="1" noChangeArrowheads="1"/>
          </p:cNvSpPr>
          <p:nvPr>
            <p:ph type="title" idx="4294967295"/>
          </p:nvPr>
        </p:nvSpPr>
        <p:spPr>
          <a:xfrm>
            <a:off x="2660650" y="260350"/>
            <a:ext cx="8007350" cy="998538"/>
          </a:xfrm>
        </p:spPr>
        <p:txBody>
          <a:bodyPr/>
          <a:lstStyle/>
          <a:p>
            <a:pPr eaLnBrk="1" hangingPunct="1">
              <a:defRPr/>
            </a:pPr>
            <a:r>
              <a:rPr lang="en-US" sz="2800" b="1" i="1" dirty="0">
                <a:solidFill>
                  <a:srgbClr val="FFFF00"/>
                </a:solidFill>
                <a:latin typeface="Times New Roman" pitchFamily="18" charset="0"/>
              </a:rPr>
              <a:t>Planning, Programming and Budgeting </a:t>
            </a:r>
            <a:br>
              <a:rPr lang="en-US" sz="2800" b="1" i="1" dirty="0">
                <a:solidFill>
                  <a:srgbClr val="FFFF00"/>
                </a:solidFill>
                <a:latin typeface="Times New Roman" pitchFamily="18" charset="0"/>
              </a:rPr>
            </a:br>
            <a:r>
              <a:rPr lang="en-US" sz="2800" b="1" i="1" dirty="0">
                <a:solidFill>
                  <a:srgbClr val="FFFF00"/>
                </a:solidFill>
                <a:latin typeface="Times New Roman" pitchFamily="18" charset="0"/>
              </a:rPr>
              <a:t>of Defense Resources (PPBDR) </a:t>
            </a:r>
            <a:br>
              <a:rPr lang="en-US" sz="2800" b="1" i="1" dirty="0">
                <a:solidFill>
                  <a:srgbClr val="FFFF00"/>
                </a:solidFill>
                <a:latin typeface="Times New Roman" pitchFamily="18" charset="0"/>
              </a:rPr>
            </a:br>
            <a:r>
              <a:rPr lang="en-US" sz="2800" b="1" i="1" dirty="0">
                <a:solidFill>
                  <a:srgbClr val="FFFF00"/>
                </a:solidFill>
                <a:latin typeface="Times New Roman" pitchFamily="18" charset="0"/>
              </a:rPr>
              <a:t>Postgraduate Course</a:t>
            </a:r>
          </a:p>
        </p:txBody>
      </p:sp>
      <p:sp>
        <p:nvSpPr>
          <p:cNvPr id="155651" name="Rectangle 3"/>
          <p:cNvSpPr>
            <a:spLocks noGrp="1" noChangeArrowheads="1"/>
          </p:cNvSpPr>
          <p:nvPr>
            <p:ph type="body" idx="4294967295"/>
          </p:nvPr>
        </p:nvSpPr>
        <p:spPr>
          <a:xfrm>
            <a:off x="1758951" y="1684338"/>
            <a:ext cx="5561013" cy="3875420"/>
          </a:xfrm>
        </p:spPr>
        <p:txBody>
          <a:bodyPr vert="horz" wrap="square" lIns="90488" tIns="44450" rIns="90488" bIns="44450" numCol="1" anchor="t" anchorCtr="0" compatLnSpc="1">
            <a:prstTxWarp prst="textNoShape">
              <a:avLst/>
            </a:prstTxWarp>
            <a:spAutoFit/>
          </a:bodyPr>
          <a:lstStyle/>
          <a:p>
            <a:pPr>
              <a:lnSpc>
                <a:spcPct val="120000"/>
              </a:lnSpc>
              <a:spcBef>
                <a:spcPct val="0"/>
              </a:spcBef>
              <a:buClrTx/>
              <a:buSzTx/>
              <a:buFontTx/>
              <a:buAutoNum type="arabicPeriod"/>
              <a:defRPr/>
            </a:pPr>
            <a:endParaRPr lang="en-US" sz="2000" b="1" i="1" dirty="0">
              <a:latin typeface="Times New Roman" pitchFamily="18" charset="0"/>
            </a:endParaRPr>
          </a:p>
          <a:p>
            <a:pPr>
              <a:lnSpc>
                <a:spcPct val="120000"/>
              </a:lnSpc>
              <a:spcBef>
                <a:spcPct val="0"/>
              </a:spcBef>
              <a:buClrTx/>
              <a:buSzTx/>
              <a:buFontTx/>
              <a:buNone/>
              <a:defRPr/>
            </a:pPr>
            <a:r>
              <a:rPr lang="en-US" sz="2000" b="1" u="sng" dirty="0">
                <a:latin typeface="Times New Roman" pitchFamily="18" charset="0"/>
              </a:rPr>
              <a:t>Curriculum</a:t>
            </a:r>
            <a:r>
              <a:rPr lang="en-US" sz="2000" b="1" dirty="0">
                <a:latin typeface="Times New Roman" pitchFamily="18" charset="0"/>
              </a:rPr>
              <a:t>:</a:t>
            </a:r>
            <a:r>
              <a:rPr lang="en-US" sz="2000" b="1" i="1" dirty="0">
                <a:latin typeface="Times New Roman" pitchFamily="18" charset="0"/>
              </a:rPr>
              <a:t> </a:t>
            </a:r>
          </a:p>
          <a:p>
            <a:pPr>
              <a:lnSpc>
                <a:spcPct val="145000"/>
              </a:lnSpc>
              <a:spcBef>
                <a:spcPct val="0"/>
              </a:spcBef>
              <a:buClrTx/>
              <a:buSzTx/>
              <a:buFontTx/>
              <a:buAutoNum type="arabicPeriod"/>
              <a:defRPr/>
            </a:pPr>
            <a:r>
              <a:rPr lang="en-GB" sz="2000" b="1" i="1" dirty="0" err="1">
                <a:solidFill>
                  <a:srgbClr val="FFFF00"/>
                </a:solidFill>
                <a:latin typeface="Times New Roman" pitchFamily="18" charset="0"/>
              </a:rPr>
              <a:t>Defense</a:t>
            </a:r>
            <a:r>
              <a:rPr lang="en-GB" sz="2000" b="1" i="1" dirty="0">
                <a:solidFill>
                  <a:srgbClr val="FFFF00"/>
                </a:solidFill>
                <a:latin typeface="Times New Roman" pitchFamily="18" charset="0"/>
              </a:rPr>
              <a:t> planning</a:t>
            </a:r>
          </a:p>
          <a:p>
            <a:pPr>
              <a:lnSpc>
                <a:spcPct val="145000"/>
              </a:lnSpc>
              <a:spcBef>
                <a:spcPct val="0"/>
              </a:spcBef>
              <a:buClrTx/>
              <a:buSzTx/>
              <a:buFontTx/>
              <a:buAutoNum type="arabicPeriod"/>
              <a:defRPr/>
            </a:pPr>
            <a:r>
              <a:rPr lang="en-GB" sz="2000" b="1" i="1" dirty="0">
                <a:solidFill>
                  <a:srgbClr val="FFFF00"/>
                </a:solidFill>
                <a:latin typeface="Times New Roman" pitchFamily="18" charset="0"/>
              </a:rPr>
              <a:t>Budgeting </a:t>
            </a:r>
            <a:r>
              <a:rPr lang="ro-RO" sz="2000" b="1" i="1" dirty="0">
                <a:solidFill>
                  <a:srgbClr val="FFFF00"/>
                </a:solidFill>
                <a:latin typeface="Times New Roman" pitchFamily="18" charset="0"/>
              </a:rPr>
              <a:t>S</a:t>
            </a:r>
            <a:r>
              <a:rPr lang="en-GB" sz="2000" b="1" i="1" dirty="0" err="1">
                <a:solidFill>
                  <a:srgbClr val="FFFF00"/>
                </a:solidFill>
                <a:latin typeface="Times New Roman" pitchFamily="18" charset="0"/>
              </a:rPr>
              <a:t>ystems</a:t>
            </a:r>
            <a:endParaRPr lang="en-GB" sz="2000" b="1" i="1" dirty="0">
              <a:solidFill>
                <a:srgbClr val="FFFF00"/>
              </a:solidFill>
              <a:latin typeface="Times New Roman" pitchFamily="18" charset="0"/>
            </a:endParaRPr>
          </a:p>
          <a:p>
            <a:pPr>
              <a:lnSpc>
                <a:spcPct val="145000"/>
              </a:lnSpc>
              <a:spcBef>
                <a:spcPct val="0"/>
              </a:spcBef>
              <a:buClrTx/>
              <a:buSzTx/>
              <a:buFontTx/>
              <a:buAutoNum type="arabicPeriod"/>
              <a:defRPr/>
            </a:pPr>
            <a:r>
              <a:rPr lang="en-GB" sz="2000" b="1" i="1" dirty="0">
                <a:solidFill>
                  <a:srgbClr val="FFFF00"/>
                </a:solidFill>
                <a:latin typeface="Times New Roman" pitchFamily="18" charset="0"/>
              </a:rPr>
              <a:t>Planning, Programming, Budgeting and Evaluation System</a:t>
            </a:r>
          </a:p>
          <a:p>
            <a:pPr>
              <a:lnSpc>
                <a:spcPct val="145000"/>
              </a:lnSpc>
              <a:spcBef>
                <a:spcPct val="0"/>
              </a:spcBef>
              <a:buClrTx/>
              <a:buSzTx/>
              <a:buFontTx/>
              <a:buAutoNum type="arabicPeriod"/>
              <a:defRPr/>
            </a:pPr>
            <a:r>
              <a:rPr lang="en-GB" sz="2000" b="1" i="1" dirty="0">
                <a:solidFill>
                  <a:srgbClr val="FFFF00"/>
                </a:solidFill>
                <a:latin typeface="Times New Roman" pitchFamily="18" charset="0"/>
              </a:rPr>
              <a:t>Project and program management </a:t>
            </a:r>
          </a:p>
          <a:p>
            <a:pPr>
              <a:lnSpc>
                <a:spcPct val="145000"/>
              </a:lnSpc>
              <a:spcBef>
                <a:spcPct val="0"/>
              </a:spcBef>
              <a:buClrTx/>
              <a:buSzTx/>
              <a:buFontTx/>
              <a:buNone/>
              <a:defRPr/>
            </a:pPr>
            <a:r>
              <a:rPr lang="en-GB" sz="2000" b="1" i="1" dirty="0">
                <a:solidFill>
                  <a:srgbClr val="FFFF00"/>
                </a:solidFill>
                <a:latin typeface="Times New Roman" pitchFamily="18" charset="0"/>
              </a:rPr>
              <a:t>     (economic-financial projects)</a:t>
            </a:r>
          </a:p>
          <a:p>
            <a:pPr>
              <a:lnSpc>
                <a:spcPct val="120000"/>
              </a:lnSpc>
              <a:spcBef>
                <a:spcPct val="0"/>
              </a:spcBef>
              <a:buClrTx/>
              <a:buSzTx/>
              <a:buFontTx/>
              <a:buAutoNum type="arabicPeriod"/>
              <a:defRPr/>
            </a:pPr>
            <a:endParaRPr lang="en-GB" sz="2000" b="1" i="1" dirty="0">
              <a:solidFill>
                <a:srgbClr val="FFFF00"/>
              </a:solidFill>
              <a:latin typeface="Times New Roman" pitchFamily="18" charset="0"/>
            </a:endParaRPr>
          </a:p>
        </p:txBody>
      </p:sp>
      <p:pic>
        <p:nvPicPr>
          <p:cNvPr id="34822" name="Picture 1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527800" y="2480205"/>
            <a:ext cx="4032250" cy="2688166"/>
          </a:xfrm>
          <a:prstGeom prst="rect">
            <a:avLst/>
          </a:prstGeom>
          <a:effectLst>
            <a:glow rad="228600">
              <a:schemeClr val="accent4">
                <a:satMod val="175000"/>
                <a:alpha val="97000"/>
              </a:schemeClr>
            </a:glow>
          </a:effectLst>
        </p:spPr>
      </p:pic>
      <p:sp>
        <p:nvSpPr>
          <p:cNvPr id="7" name="Rectangle 4"/>
          <p:cNvSpPr>
            <a:spLocks noChangeArrowheads="1"/>
          </p:cNvSpPr>
          <p:nvPr/>
        </p:nvSpPr>
        <p:spPr bwMode="auto">
          <a:xfrm>
            <a:off x="1814514" y="5260975"/>
            <a:ext cx="4929187"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 </a:t>
            </a:r>
            <a:r>
              <a:rPr lang="en-US" sz="2000" b="1" i="1" dirty="0">
                <a:solidFill>
                  <a:srgbClr val="FFFF00"/>
                </a:solidFill>
                <a:effectLst>
                  <a:outerShdw blurRad="38100" dist="38100" dir="2700000" algn="tl">
                    <a:srgbClr val="000000"/>
                  </a:outerShdw>
                </a:effectLst>
                <a:latin typeface="Times New Roman" pitchFamily="18" charset="0"/>
                <a:cs typeface="Arial" charset="0"/>
              </a:rPr>
              <a:t>4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1" name="Picture 10"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27</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92970"/>
            <a:ext cx="11565852" cy="705321"/>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enhance participants’ knowledge, competence and skills in program and project management</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8" name="Rectangle 1079"/>
          <p:cNvSpPr>
            <a:spLocks noChangeArrowheads="1"/>
          </p:cNvSpPr>
          <p:nvPr/>
        </p:nvSpPr>
        <p:spPr bwMode="auto">
          <a:xfrm>
            <a:off x="155340" y="1490947"/>
            <a:ext cx="11881320" cy="705321"/>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a:t>
            </a:r>
            <a:r>
              <a:rPr lang="en-US" sz="2000" b="1" u="sng" dirty="0" smtClean="0">
                <a:solidFill>
                  <a:srgbClr val="FFFFFF"/>
                </a:solidFill>
                <a:effectLst>
                  <a:outerShdw blurRad="38100" dist="38100" dir="2700000" algn="tl">
                    <a:srgbClr val="000000"/>
                  </a:outerShdw>
                </a:effectLst>
                <a:latin typeface="Times New Roman" pitchFamily="18" charset="0"/>
                <a:cs typeface="Arial" charset="0"/>
              </a:rPr>
              <a:t>Criteria</a:t>
            </a:r>
            <a:r>
              <a:rPr lang="en-US" sz="2000" b="1" dirty="0" smtClean="0">
                <a:solidFill>
                  <a:srgbClr val="FFFFFF"/>
                </a:solidFill>
                <a:effectLst>
                  <a:outerShdw blurRad="38100" dist="38100" dir="2700000" algn="tl">
                    <a:srgbClr val="000000"/>
                  </a:outerShdw>
                </a:effectLst>
                <a:latin typeface="Times New Roman" pitchFamily="18" charset="0"/>
                <a:cs typeface="Arial" charset="0"/>
              </a:rPr>
              <a:t>:</a:t>
            </a:r>
          </a:p>
          <a:p>
            <a:pPr marL="285750">
              <a:defRPr/>
            </a:pP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project and program management and related fields</a:t>
            </a:r>
            <a:r>
              <a:rPr lang="en-US" sz="2000" b="1" dirty="0" smtClean="0">
                <a:solidFill>
                  <a:srgbClr val="FFFF00"/>
                </a:solidFill>
                <a:effectLst>
                  <a:outerShdw blurRad="38100" dist="38100" dir="2700000" algn="tl">
                    <a:srgbClr val="000000"/>
                  </a:outerShdw>
                </a:effectLst>
                <a:latin typeface="Times New Roman" pitchFamily="18" charset="0"/>
                <a:cs typeface="Arial" charset="0"/>
              </a:rPr>
              <a:t> </a:t>
            </a: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610810"/>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3386799" y="191232"/>
            <a:ext cx="5426166"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Project and Program Management </a:t>
            </a:r>
            <a:br>
              <a:rPr lang="en-US" sz="2800" b="1" i="1" dirty="0">
                <a:solidFill>
                  <a:srgbClr val="FFFF00"/>
                </a:solidFill>
                <a:effectLst>
                  <a:outerShdw blurRad="38100" dist="38100" dir="2700000" algn="tl">
                    <a:srgbClr val="000000"/>
                  </a:outerShdw>
                </a:effectLst>
                <a:latin typeface="Times New Roman" pitchFamily="18" charset="0"/>
                <a:cs typeface="Arial" charset="0"/>
              </a:rPr>
            </a:br>
            <a:r>
              <a:rPr lang="en-US" sz="2800" b="1" i="1" dirty="0">
                <a:solidFill>
                  <a:srgbClr val="FFFF00"/>
                </a:solidFill>
                <a:effectLst>
                  <a:outerShdw blurRad="38100" dist="38100" dir="2700000" algn="tl">
                    <a:srgbClr val="000000"/>
                  </a:outerShdw>
                </a:effectLst>
                <a:latin typeface="Times New Roman" pitchFamily="18" charset="0"/>
                <a:cs typeface="Arial" charset="0"/>
              </a:rPr>
              <a:t>Postgraduate </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Course -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ACT 677</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4284625"/>
            <a:ext cx="8150659" cy="1628651"/>
          </a:xfrm>
          <a:prstGeom prst="rect">
            <a:avLst/>
          </a:prstGeom>
          <a:noFill/>
          <a:ln w="12700" algn="ctr">
            <a:noFill/>
            <a:miter lim="800000"/>
            <a:headEnd/>
            <a:tailEnd/>
          </a:ln>
          <a:effectLst/>
        </p:spPr>
        <p:txBody>
          <a:bodyPr wrap="square"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indent="-609600">
              <a:defRPr/>
            </a:pPr>
            <a:r>
              <a:rPr lang="en-US" sz="2000" b="1" i="1" dirty="0">
                <a:solidFill>
                  <a:srgbClr val="FFFF00"/>
                </a:solidFill>
                <a:latin typeface="Times New Roman" pitchFamily="18" charset="0"/>
              </a:rPr>
              <a:t>1.   </a:t>
            </a:r>
            <a:r>
              <a:rPr lang="ro-RO" sz="2000" b="1" i="1" dirty="0">
                <a:solidFill>
                  <a:srgbClr val="FFFF00"/>
                </a:solidFill>
                <a:latin typeface="Times New Roman" pitchFamily="18" charset="0"/>
              </a:rPr>
              <a:t>P</a:t>
            </a:r>
            <a:r>
              <a:rPr lang="en-US" sz="2000" b="1" i="1" dirty="0" err="1">
                <a:solidFill>
                  <a:srgbClr val="FFFF00"/>
                </a:solidFill>
                <a:latin typeface="Times New Roman" pitchFamily="18" charset="0"/>
              </a:rPr>
              <a:t>roject</a:t>
            </a:r>
            <a:r>
              <a:rPr lang="en-US" sz="2000" b="1" i="1" dirty="0">
                <a:solidFill>
                  <a:srgbClr val="FFFF00"/>
                </a:solidFill>
                <a:latin typeface="Times New Roman" pitchFamily="18" charset="0"/>
              </a:rPr>
              <a:t> and Program management</a:t>
            </a:r>
          </a:p>
          <a:p>
            <a:pPr indent="-609600">
              <a:defRPr/>
            </a:pPr>
            <a:r>
              <a:rPr lang="en-US" sz="2000" b="1" i="1" dirty="0">
                <a:solidFill>
                  <a:srgbClr val="FFFF00"/>
                </a:solidFill>
                <a:latin typeface="Times New Roman" pitchFamily="18" charset="0"/>
              </a:rPr>
              <a:t>2.   Project Management Software </a:t>
            </a:r>
          </a:p>
          <a:p>
            <a:pPr indent="-609600">
              <a:defRPr/>
            </a:pPr>
            <a:r>
              <a:rPr lang="en-US" sz="2000" b="1" i="1" dirty="0">
                <a:solidFill>
                  <a:srgbClr val="FFFF00"/>
                </a:solidFill>
                <a:latin typeface="Times New Roman" pitchFamily="18" charset="0"/>
              </a:rPr>
              <a:t>3.   Management of Romanian and  </a:t>
            </a:r>
            <a:r>
              <a:rPr lang="en-US" sz="2000" b="1" i="1" dirty="0" smtClean="0">
                <a:solidFill>
                  <a:srgbClr val="FFFF00"/>
                </a:solidFill>
                <a:latin typeface="Times New Roman" pitchFamily="18" charset="0"/>
              </a:rPr>
              <a:t>International Financed </a:t>
            </a:r>
            <a:r>
              <a:rPr lang="en-US" sz="2000" b="1" i="1" dirty="0">
                <a:solidFill>
                  <a:srgbClr val="FFFF00"/>
                </a:solidFill>
                <a:latin typeface="Times New Roman" pitchFamily="18" charset="0"/>
              </a:rPr>
              <a:t>Projects </a:t>
            </a:r>
          </a:p>
          <a:p>
            <a:pPr indent="-609600">
              <a:defRPr/>
            </a:pPr>
            <a:r>
              <a:rPr lang="en-US" sz="2000" b="1" i="1" dirty="0">
                <a:solidFill>
                  <a:srgbClr val="FFFF00"/>
                </a:solidFill>
                <a:latin typeface="Times New Roman" pitchFamily="18" charset="0"/>
              </a:rPr>
              <a:t>4.  Managerial Communication </a:t>
            </a:r>
            <a:endParaRPr lang="ro-RO" sz="2000" b="1" i="1" dirty="0">
              <a:solidFill>
                <a:srgbClr val="FFFF00"/>
              </a:solidFill>
              <a:latin typeface="Times New Roman" pitchFamily="18" charset="0"/>
            </a:endParaRP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1" name="Imagine 1"/>
          <p:cNvPicPr>
            <a:picLocks noChangeAspect="1"/>
          </p:cNvPicPr>
          <p:nvPr/>
        </p:nvPicPr>
        <p:blipFill>
          <a:blip r:embed="rId5" cstate="print"/>
          <a:srcRect/>
          <a:stretch>
            <a:fillRect/>
          </a:stretch>
        </p:blipFill>
        <p:spPr bwMode="auto">
          <a:xfrm>
            <a:off x="8040216" y="3743959"/>
            <a:ext cx="3779837" cy="2835275"/>
          </a:xfrm>
          <a:prstGeom prst="rect">
            <a:avLst/>
          </a:prstGeom>
          <a:effectLst>
            <a:glow rad="228600">
              <a:schemeClr val="accent4">
                <a:satMod val="175000"/>
                <a:alpha val="97000"/>
              </a:schemeClr>
            </a:glow>
          </a:effectLst>
        </p:spPr>
      </p:pic>
    </p:spTree>
    <p:extLst>
      <p:ext uri="{BB962C8B-B14F-4D97-AF65-F5344CB8AC3E}">
        <p14:creationId xmlns:p14="http://schemas.microsoft.com/office/powerpoint/2010/main" val="1213619532"/>
      </p:ext>
    </p:extLst>
  </p:cSld>
  <p:clrMapOvr>
    <a:masterClrMapping/>
  </p:clrMapOvr>
  <p:transition advClick="0" advTm="10000">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AB53107-90DB-4231-8DD6-4FCF7B38696E}" type="slidenum">
              <a:rPr lang="en-US" altLang="ro-RO">
                <a:solidFill>
                  <a:srgbClr val="FFFFFF"/>
                </a:solidFill>
                <a:latin typeface="Times New Roman" panose="02020603050405020304" pitchFamily="18" charset="0"/>
              </a:rPr>
              <a:pPr/>
              <a:t>28</a:t>
            </a:fld>
            <a:endParaRPr lang="en-US" altLang="ro-RO">
              <a:solidFill>
                <a:srgbClr val="FFFFFF"/>
              </a:solidFill>
              <a:latin typeface="Times New Roman" panose="02020603050405020304" pitchFamily="18" charset="0"/>
            </a:endParaRPr>
          </a:p>
        </p:txBody>
      </p:sp>
      <p:sp>
        <p:nvSpPr>
          <p:cNvPr id="151554" name="Text Box 2"/>
          <p:cNvSpPr txBox="1">
            <a:spLocks noChangeArrowheads="1"/>
          </p:cNvSpPr>
          <p:nvPr/>
        </p:nvSpPr>
        <p:spPr bwMode="auto">
          <a:xfrm>
            <a:off x="1919289" y="2403475"/>
            <a:ext cx="8135937" cy="3289300"/>
          </a:xfrm>
          <a:prstGeom prst="rect">
            <a:avLst/>
          </a:prstGeom>
          <a:noFill/>
          <a:ln w="12700" algn="ctr">
            <a:noFill/>
            <a:miter lim="800000"/>
            <a:headEnd/>
            <a:tailEnd/>
          </a:ln>
          <a:effectLst/>
        </p:spPr>
        <p:txBody>
          <a:bodyPr lIns="90488" tIns="44450" rIns="90488" bIns="44450">
            <a:spAutoFit/>
          </a:bodyPr>
          <a:lstStyle/>
          <a:p>
            <a:pPr>
              <a:defRPr/>
            </a:pPr>
            <a:endParaRPr lang="en-US" sz="1000" b="1" u="sng"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project and program management and related fields</a:t>
            </a:r>
            <a:r>
              <a:rPr lang="en-US" sz="2000" b="1" dirty="0">
                <a:solidFill>
                  <a:srgbClr val="FFFF00"/>
                </a:solidFill>
                <a:effectLst>
                  <a:outerShdw blurRad="38100" dist="38100" dir="2700000" algn="tl">
                    <a:srgbClr val="000000"/>
                  </a:outerShdw>
                </a:effectLst>
                <a:latin typeface="Times New Roman" pitchFamily="18" charset="0"/>
                <a:cs typeface="Arial" charset="0"/>
              </a:rPr>
              <a:t> </a:t>
            </a:r>
          </a:p>
          <a:p>
            <a:pPr lvl="1">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a:t>
            </a:r>
          </a:p>
          <a:p>
            <a:pPr>
              <a:defRPr/>
            </a:pP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enhance participants’ knowledge, competence and skills in program and project management</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51555" name="Rectangle 3"/>
          <p:cNvSpPr>
            <a:spLocks noChangeArrowheads="1"/>
          </p:cNvSpPr>
          <p:nvPr/>
        </p:nvSpPr>
        <p:spPr bwMode="auto">
          <a:xfrm>
            <a:off x="2298701" y="300039"/>
            <a:ext cx="7921625" cy="1539875"/>
          </a:xfrm>
          <a:prstGeom prst="rect">
            <a:avLst/>
          </a:prstGeom>
          <a:noFill/>
          <a:ln w="12700">
            <a:noFill/>
            <a:miter lim="800000"/>
            <a:headEnd/>
            <a:tailEnd/>
          </a:ln>
          <a:effectLst/>
        </p:spPr>
        <p:txBody>
          <a:bodyPr lIns="90488" tIns="44450" rIns="90488" bIns="44450">
            <a:spAutoFit/>
          </a:bodyPr>
          <a:lstStyle/>
          <a:p>
            <a:pPr algn="ctr" eaLnBrk="1" hangingPunct="1">
              <a:lnSpc>
                <a:spcPct val="90000"/>
              </a:lnSpc>
              <a:spcBef>
                <a:spcPct val="20000"/>
              </a:spcBef>
              <a:buClr>
                <a:srgbClr val="FFFFCC"/>
              </a:buClr>
              <a:buSzPct val="60000"/>
              <a:buFont typeface="Wingdings" pitchFamily="2" charset="2"/>
              <a:buNone/>
              <a:defRPr/>
            </a:pPr>
            <a:r>
              <a:rPr lang="ro-RO" sz="2800" b="1" dirty="0">
                <a:solidFill>
                  <a:srgbClr val="FFFF00"/>
                </a:solidFill>
                <a:effectLst>
                  <a:outerShdw blurRad="38100" dist="38100" dir="2700000" algn="tl">
                    <a:srgbClr val="000000"/>
                  </a:outerShdw>
                </a:effectLst>
                <a:latin typeface="Times New Roman" pitchFamily="18" charset="0"/>
                <a:cs typeface="Arial" charset="0"/>
              </a:rPr>
              <a:t>5</a:t>
            </a:r>
            <a:r>
              <a:rPr lang="en-US" sz="2800" b="1" dirty="0">
                <a:solidFill>
                  <a:srgbClr val="FFFF00"/>
                </a:solidFill>
                <a:effectLst>
                  <a:outerShdw blurRad="38100" dist="38100" dir="2700000" algn="tl">
                    <a:srgbClr val="000000"/>
                  </a:outerShdw>
                </a:effectLst>
                <a:latin typeface="Times New Roman" pitchFamily="18" charset="0"/>
                <a:cs typeface="Arial" charset="0"/>
              </a:rPr>
              <a:t>. Project and Program Management </a:t>
            </a:r>
          </a:p>
          <a:p>
            <a:pPr algn="ctr" eaLnBrk="1" hangingPunct="1">
              <a:lnSpc>
                <a:spcPct val="90000"/>
              </a:lnSpc>
              <a:spcBef>
                <a:spcPct val="20000"/>
              </a:spcBef>
              <a:buClr>
                <a:srgbClr val="FFFFCC"/>
              </a:buClr>
              <a:buSzPct val="60000"/>
              <a:buFont typeface="Wingdings" pitchFamily="2" charset="2"/>
              <a:buNone/>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Postgraduate </a:t>
            </a:r>
            <a:r>
              <a:rPr lang="ro-RO" sz="2800" b="1" dirty="0" err="1">
                <a:solidFill>
                  <a:srgbClr val="FFFF00"/>
                </a:solidFill>
                <a:effectLst>
                  <a:outerShdw blurRad="38100" dist="38100" dir="2700000" algn="tl">
                    <a:srgbClr val="000000"/>
                  </a:outerShdw>
                </a:effectLst>
                <a:latin typeface="Times New Roman" pitchFamily="18" charset="0"/>
                <a:cs typeface="Arial" charset="0"/>
              </a:rPr>
              <a:t>Course</a:t>
            </a:r>
            <a:endParaRPr lang="ro-RO" sz="2800" b="1" dirty="0">
              <a:solidFill>
                <a:srgbClr val="FFFF00"/>
              </a:solidFill>
              <a:effectLst>
                <a:outerShdw blurRad="38100" dist="38100" dir="2700000" algn="tl">
                  <a:srgbClr val="000000"/>
                </a:outerShdw>
              </a:effectLst>
              <a:latin typeface="Times New Roman" pitchFamily="18" charset="0"/>
              <a:cs typeface="Arial" charset="0"/>
            </a:endParaRPr>
          </a:p>
          <a:p>
            <a:pPr algn="ctr" eaLnBrk="1" hangingPunct="1">
              <a:lnSpc>
                <a:spcPct val="90000"/>
              </a:lnSpc>
              <a:spcBef>
                <a:spcPct val="20000"/>
              </a:spcBef>
              <a:buClr>
                <a:srgbClr val="FFFFCC"/>
              </a:buClr>
              <a:buSzPct val="60000"/>
              <a:buFont typeface="Wingdings" pitchFamily="2" charset="2"/>
              <a:buNone/>
              <a:defRPr/>
            </a:pPr>
            <a:r>
              <a:rPr lang="ro-RO" sz="2200" b="1" dirty="0">
                <a:solidFill>
                  <a:srgbClr val="EA641A"/>
                </a:solidFill>
                <a:effectLst>
                  <a:outerShdw blurRad="38100" dist="38100" dir="2700000" algn="tl">
                    <a:srgbClr val="000000"/>
                  </a:outerShdw>
                </a:effectLst>
                <a:latin typeface="Times New Roman" pitchFamily="18" charset="0"/>
                <a:cs typeface="Arial" charset="0"/>
              </a:rPr>
              <a:t>- </a:t>
            </a:r>
            <a:r>
              <a:rPr lang="en-US" sz="2200" b="1" dirty="0">
                <a:solidFill>
                  <a:srgbClr val="EA641A"/>
                </a:solidFill>
                <a:effectLst>
                  <a:outerShdw blurRad="38100" dist="38100" dir="2700000" algn="tl">
                    <a:srgbClr val="000000"/>
                  </a:outerShdw>
                </a:effectLst>
                <a:latin typeface="Times New Roman" pitchFamily="18" charset="0"/>
                <a:cs typeface="Arial" charset="0"/>
              </a:rPr>
              <a:t>accredited</a:t>
            </a:r>
            <a:r>
              <a:rPr lang="ro-RO" sz="2200" b="1" dirty="0">
                <a:solidFill>
                  <a:srgbClr val="EA641A"/>
                </a:solidFill>
                <a:effectLst>
                  <a:outerShdw blurRad="38100" dist="38100" dir="2700000" algn="tl">
                    <a:srgbClr val="000000"/>
                  </a:outerShdw>
                </a:effectLst>
                <a:latin typeface="Times New Roman" pitchFamily="18" charset="0"/>
                <a:cs typeface="Arial" charset="0"/>
              </a:rPr>
              <a:t> as “NATO </a:t>
            </a:r>
            <a:r>
              <a:rPr lang="en-US" sz="2200" b="1" dirty="0">
                <a:solidFill>
                  <a:srgbClr val="EA641A"/>
                </a:solidFill>
                <a:effectLst>
                  <a:outerShdw blurRad="38100" dist="38100" dir="2700000" algn="tl">
                    <a:srgbClr val="000000"/>
                  </a:outerShdw>
                </a:effectLst>
                <a:latin typeface="Times New Roman" pitchFamily="18" charset="0"/>
                <a:cs typeface="Arial" charset="0"/>
              </a:rPr>
              <a:t>APPROVED</a:t>
            </a:r>
            <a:r>
              <a:rPr lang="ro-RO" sz="2200" b="1" dirty="0">
                <a:solidFill>
                  <a:srgbClr val="EA641A"/>
                </a:solidFill>
                <a:effectLst>
                  <a:outerShdw blurRad="38100" dist="38100" dir="2700000" algn="tl">
                    <a:srgbClr val="000000"/>
                  </a:outerShdw>
                </a:effectLst>
                <a:latin typeface="Times New Roman" pitchFamily="18" charset="0"/>
                <a:cs typeface="Arial" charset="0"/>
              </a:rPr>
              <a:t>” -</a:t>
            </a:r>
            <a:endParaRPr lang="en-US" sz="2200" b="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r>
              <a:rPr lang="ro-RO" sz="1400" b="1" dirty="0">
                <a:solidFill>
                  <a:srgbClr val="FFFF00"/>
                </a:solidFill>
                <a:effectLst>
                  <a:outerShdw blurRad="38100" dist="38100" dir="2700000" algn="tl">
                    <a:srgbClr val="000000"/>
                  </a:outerShdw>
                </a:effectLst>
                <a:latin typeface="Times New Roman" pitchFamily="18" charset="0"/>
                <a:cs typeface="Arial" charset="0"/>
              </a:rPr>
              <a:t> </a:t>
            </a:r>
            <a:r>
              <a:rPr lang="en-US"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err="1">
                <a:solidFill>
                  <a:srgbClr val="FFFFFF"/>
                </a:solidFill>
                <a:effectLst>
                  <a:outerShdw blurRad="38100" dist="38100" dir="2700000" algn="tl">
                    <a:srgbClr val="000000"/>
                  </a:outerShdw>
                </a:effectLst>
                <a:latin typeface="Times New Roman" pitchFamily="18" charset="0"/>
                <a:cs typeface="Arial" charset="0"/>
              </a:rPr>
              <a:t>ePRIME</a:t>
            </a:r>
            <a:r>
              <a:rPr lang="en-US" sz="1400" b="1" dirty="0">
                <a:solidFill>
                  <a:srgbClr val="FFFFFF"/>
                </a:solidFill>
                <a:effectLst>
                  <a:outerShdw blurRad="38100" dist="38100" dir="2700000" algn="tl">
                    <a:srgbClr val="000000"/>
                  </a:outerShdw>
                </a:effectLst>
                <a:latin typeface="Times New Roman" pitchFamily="18" charset="0"/>
                <a:cs typeface="Arial" charset="0"/>
              </a:rPr>
              <a:t> and ETOC listed) ACT 677</a:t>
            </a:r>
          </a:p>
        </p:txBody>
      </p:sp>
      <p:pic>
        <p:nvPicPr>
          <p:cNvPr id="7" name="Picture 6"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850"/>
            </a:gs>
          </a:gsLst>
          <a:lin ang="5400000" scaled="1"/>
        </a:gradFill>
        <a:effectLst/>
      </p:bgPr>
    </p:bg>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DFD0C32-3613-415E-9A7F-404C92149AD3}" type="slidenum">
              <a:rPr lang="en-US" altLang="ro-RO">
                <a:solidFill>
                  <a:srgbClr val="FFFFFF"/>
                </a:solidFill>
                <a:latin typeface="Times New Roman" panose="02020603050405020304" pitchFamily="18" charset="0"/>
              </a:rPr>
              <a:pPr/>
              <a:t>29</a:t>
            </a:fld>
            <a:endParaRPr lang="en-US" altLang="ro-RO">
              <a:solidFill>
                <a:srgbClr val="FFFFFF"/>
              </a:solidFill>
              <a:latin typeface="Times New Roman" panose="02020603050405020304" pitchFamily="18" charset="0"/>
            </a:endParaRPr>
          </a:p>
        </p:txBody>
      </p:sp>
      <p:sp>
        <p:nvSpPr>
          <p:cNvPr id="159746" name="Rectangle 2"/>
          <p:cNvSpPr>
            <a:spLocks noGrp="1" noChangeArrowheads="1"/>
          </p:cNvSpPr>
          <p:nvPr>
            <p:ph type="title" idx="4294967295"/>
          </p:nvPr>
        </p:nvSpPr>
        <p:spPr>
          <a:xfrm>
            <a:off x="3903664" y="433389"/>
            <a:ext cx="6073775" cy="763587"/>
          </a:xfrm>
        </p:spPr>
        <p:txBody>
          <a:bodyPr/>
          <a:lstStyle/>
          <a:p>
            <a:pPr eaLnBrk="1" hangingPunct="1">
              <a:defRPr/>
            </a:pPr>
            <a:r>
              <a:rPr lang="en-US" sz="2800" b="1" i="1" dirty="0">
                <a:solidFill>
                  <a:srgbClr val="FFFF00"/>
                </a:solidFill>
                <a:latin typeface="Times New Roman" pitchFamily="18" charset="0"/>
              </a:rPr>
              <a:t>Project and Program Management</a:t>
            </a:r>
            <a:r>
              <a:rPr lang="en-US" sz="2800" b="1" dirty="0">
                <a:solidFill>
                  <a:srgbClr val="FFFF00"/>
                </a:solidFill>
                <a:latin typeface="Times New Roman" pitchFamily="18" charset="0"/>
              </a:rPr>
              <a:t> </a:t>
            </a:r>
            <a:br>
              <a:rPr lang="en-US" sz="2800" b="1" dirty="0">
                <a:solidFill>
                  <a:srgbClr val="FFFF00"/>
                </a:solidFill>
                <a:latin typeface="Times New Roman" pitchFamily="18" charset="0"/>
              </a:rPr>
            </a:br>
            <a:r>
              <a:rPr lang="en-US" sz="2800" b="1" i="1" dirty="0">
                <a:solidFill>
                  <a:srgbClr val="FFFF00"/>
                </a:solidFill>
                <a:latin typeface="Times New Roman" pitchFamily="18" charset="0"/>
              </a:rPr>
              <a:t>Postgraduate</a:t>
            </a:r>
            <a:r>
              <a:rPr lang="en-US" sz="2800" b="1" dirty="0">
                <a:solidFill>
                  <a:srgbClr val="FFFF00"/>
                </a:solidFill>
                <a:latin typeface="Times New Roman" pitchFamily="18" charset="0"/>
              </a:rPr>
              <a:t> </a:t>
            </a:r>
            <a:r>
              <a:rPr lang="en-US" sz="2800" b="1" i="1" dirty="0">
                <a:solidFill>
                  <a:srgbClr val="FFFF00"/>
                </a:solidFill>
                <a:latin typeface="Times New Roman" pitchFamily="18" charset="0"/>
              </a:rPr>
              <a:t>Course</a:t>
            </a:r>
            <a:endParaRPr lang="ro-RO" sz="2800" dirty="0">
              <a:solidFill>
                <a:srgbClr val="FFFF00"/>
              </a:solidFill>
              <a:latin typeface="Times New Roman" pitchFamily="18" charset="0"/>
            </a:endParaRPr>
          </a:p>
        </p:txBody>
      </p:sp>
      <p:sp>
        <p:nvSpPr>
          <p:cNvPr id="159747" name="Rectangle 3"/>
          <p:cNvSpPr>
            <a:spLocks noGrp="1" noChangeArrowheads="1"/>
          </p:cNvSpPr>
          <p:nvPr>
            <p:ph type="body" idx="4294967295"/>
          </p:nvPr>
        </p:nvSpPr>
        <p:spPr>
          <a:xfrm>
            <a:off x="1724025" y="1773238"/>
            <a:ext cx="5416550" cy="2767424"/>
          </a:xfrm>
        </p:spPr>
        <p:txBody>
          <a:bodyPr vert="horz" wrap="square" lIns="90488" tIns="44450" rIns="90488" bIns="44450" numCol="1" anchor="t" anchorCtr="0" compatLnSpc="1">
            <a:prstTxWarp prst="textNoShape">
              <a:avLst/>
            </a:prstTxWarp>
            <a:spAutoFit/>
          </a:bodyPr>
          <a:lstStyle/>
          <a:p>
            <a:pPr marL="609600" indent="-609600">
              <a:lnSpc>
                <a:spcPct val="145000"/>
              </a:lnSpc>
              <a:spcBef>
                <a:spcPct val="0"/>
              </a:spcBef>
              <a:buClrTx/>
              <a:buSzTx/>
              <a:buNone/>
              <a:defRPr/>
            </a:pPr>
            <a:r>
              <a:rPr lang="ro-RO" sz="2000" b="1" u="sng" dirty="0">
                <a:latin typeface="Times New Roman" pitchFamily="18" charset="0"/>
              </a:rPr>
              <a:t>C</a:t>
            </a:r>
            <a:r>
              <a:rPr lang="en-US" sz="2000" b="1" u="sng" dirty="0" err="1">
                <a:latin typeface="Times New Roman" pitchFamily="18" charset="0"/>
              </a:rPr>
              <a:t>urriculum</a:t>
            </a:r>
            <a:r>
              <a:rPr lang="en-US" sz="2000" b="1" dirty="0">
                <a:latin typeface="Times New Roman" pitchFamily="18" charset="0"/>
              </a:rPr>
              <a:t>:</a:t>
            </a:r>
            <a:r>
              <a:rPr lang="en-US" sz="2000" b="1" i="1" dirty="0">
                <a:latin typeface="Times New Roman" pitchFamily="18" charset="0"/>
              </a:rPr>
              <a:t> </a:t>
            </a:r>
          </a:p>
          <a:p>
            <a:pPr marL="609600" indent="-609600">
              <a:lnSpc>
                <a:spcPct val="145000"/>
              </a:lnSpc>
              <a:spcBef>
                <a:spcPct val="0"/>
              </a:spcBef>
              <a:buClrTx/>
              <a:buSzTx/>
              <a:buNone/>
              <a:defRPr/>
            </a:pPr>
            <a:r>
              <a:rPr lang="en-US" sz="2000" b="1" i="1" dirty="0">
                <a:solidFill>
                  <a:srgbClr val="FFFF00"/>
                </a:solidFill>
                <a:latin typeface="Times New Roman" pitchFamily="18" charset="0"/>
              </a:rPr>
              <a:t>1.   </a:t>
            </a:r>
            <a:r>
              <a:rPr lang="ro-RO" sz="2000" b="1" i="1" dirty="0">
                <a:solidFill>
                  <a:srgbClr val="FFFF00"/>
                </a:solidFill>
                <a:latin typeface="Times New Roman" pitchFamily="18" charset="0"/>
              </a:rPr>
              <a:t>P</a:t>
            </a:r>
            <a:r>
              <a:rPr lang="en-US" sz="2000" b="1" i="1" dirty="0" err="1">
                <a:solidFill>
                  <a:srgbClr val="FFFF00"/>
                </a:solidFill>
                <a:latin typeface="Times New Roman" pitchFamily="18" charset="0"/>
              </a:rPr>
              <a:t>roject</a:t>
            </a:r>
            <a:r>
              <a:rPr lang="en-US" sz="2000" b="1" i="1" dirty="0">
                <a:solidFill>
                  <a:srgbClr val="FFFF00"/>
                </a:solidFill>
                <a:latin typeface="Times New Roman" pitchFamily="18" charset="0"/>
              </a:rPr>
              <a:t> and Program management</a:t>
            </a:r>
          </a:p>
          <a:p>
            <a:pPr marL="609600" indent="-609600">
              <a:lnSpc>
                <a:spcPct val="145000"/>
              </a:lnSpc>
              <a:spcBef>
                <a:spcPct val="0"/>
              </a:spcBef>
              <a:buClrTx/>
              <a:buSzTx/>
              <a:buNone/>
              <a:defRPr/>
            </a:pPr>
            <a:r>
              <a:rPr lang="en-US" sz="2000" b="1" i="1" dirty="0">
                <a:solidFill>
                  <a:srgbClr val="FFFF00"/>
                </a:solidFill>
                <a:latin typeface="Times New Roman" pitchFamily="18" charset="0"/>
              </a:rPr>
              <a:t>2.   Project Management Software </a:t>
            </a:r>
          </a:p>
          <a:p>
            <a:pPr marL="609600" indent="-609600">
              <a:lnSpc>
                <a:spcPct val="145000"/>
              </a:lnSpc>
              <a:spcBef>
                <a:spcPct val="0"/>
              </a:spcBef>
              <a:buClrTx/>
              <a:buSzTx/>
              <a:buNone/>
              <a:defRPr/>
            </a:pPr>
            <a:r>
              <a:rPr lang="en-US" sz="2000" b="1" i="1" dirty="0">
                <a:solidFill>
                  <a:srgbClr val="FFFF00"/>
                </a:solidFill>
                <a:latin typeface="Times New Roman" pitchFamily="18" charset="0"/>
              </a:rPr>
              <a:t>3.   Management of Romanian and  International</a:t>
            </a:r>
          </a:p>
          <a:p>
            <a:pPr marL="609600" indent="-609600">
              <a:lnSpc>
                <a:spcPct val="145000"/>
              </a:lnSpc>
              <a:spcBef>
                <a:spcPct val="0"/>
              </a:spcBef>
              <a:buClrTx/>
              <a:buSzTx/>
              <a:buNone/>
              <a:defRPr/>
            </a:pPr>
            <a:r>
              <a:rPr lang="en-US" sz="2000" b="1" i="1" dirty="0">
                <a:solidFill>
                  <a:srgbClr val="FFFF00"/>
                </a:solidFill>
                <a:latin typeface="Times New Roman" pitchFamily="18" charset="0"/>
              </a:rPr>
              <a:t>     Financed Projects </a:t>
            </a:r>
          </a:p>
          <a:p>
            <a:pPr marL="609600" indent="-609600">
              <a:lnSpc>
                <a:spcPct val="145000"/>
              </a:lnSpc>
              <a:spcBef>
                <a:spcPct val="0"/>
              </a:spcBef>
              <a:buClrTx/>
              <a:buSzTx/>
              <a:buNone/>
              <a:defRPr/>
            </a:pPr>
            <a:r>
              <a:rPr lang="en-US" sz="2000" b="1" i="1" dirty="0">
                <a:solidFill>
                  <a:srgbClr val="FFFF00"/>
                </a:solidFill>
                <a:latin typeface="Times New Roman" pitchFamily="18" charset="0"/>
              </a:rPr>
              <a:t>4.  Managerial Communication </a:t>
            </a:r>
            <a:endParaRPr lang="ro-RO" sz="2000" b="1" i="1" dirty="0">
              <a:solidFill>
                <a:srgbClr val="FFFF00"/>
              </a:solidFill>
              <a:latin typeface="Times New Roman" pitchFamily="18" charset="0"/>
            </a:endParaRPr>
          </a:p>
        </p:txBody>
      </p:sp>
      <p:sp>
        <p:nvSpPr>
          <p:cNvPr id="7" name="Rectangle 4"/>
          <p:cNvSpPr>
            <a:spLocks noChangeArrowheads="1"/>
          </p:cNvSpPr>
          <p:nvPr/>
        </p:nvSpPr>
        <p:spPr bwMode="auto">
          <a:xfrm>
            <a:off x="1717676" y="4826000"/>
            <a:ext cx="3230563"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 </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36872" name="Imagine 1"/>
          <p:cNvPicPr>
            <a:picLocks noChangeAspect="1"/>
          </p:cNvPicPr>
          <p:nvPr/>
        </p:nvPicPr>
        <p:blipFill>
          <a:blip r:embed="rId3" cstate="print"/>
          <a:srcRect/>
          <a:stretch>
            <a:fillRect/>
          </a:stretch>
        </p:blipFill>
        <p:spPr bwMode="auto">
          <a:xfrm>
            <a:off x="6405564" y="3697289"/>
            <a:ext cx="3779837" cy="2835275"/>
          </a:xfrm>
          <a:prstGeom prst="rect">
            <a:avLst/>
          </a:prstGeom>
          <a:effectLst>
            <a:glow rad="228600">
              <a:schemeClr val="accent4">
                <a:satMod val="175000"/>
                <a:alpha val="97000"/>
              </a:schemeClr>
            </a:glow>
          </a:effectLst>
        </p:spPr>
      </p:pic>
      <p:pic>
        <p:nvPicPr>
          <p:cNvPr id="11" name="Picture 10" descr="stema cu coroana.png"/>
          <p:cNvPicPr>
            <a:picLocks noChangeAspect="1"/>
          </p:cNvPicPr>
          <p:nvPr/>
        </p:nvPicPr>
        <p:blipFill>
          <a:blip r:embed="rId4"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overrideClrMapping bg1="dk2" tx1="lt1" bg2="dk1" tx2="lt2" accent1="accent1" accent2="accent2" accent3="accent3" accent4="accent4" accent5="accent5" accent6="accent6" hlink="hlink" folHlink="folHlink"/>
  </p:clrMapOvr>
  <p:transition advClick="0" advTm="10000">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6B30B97-157E-489F-A7D7-CF2660DDF727}" type="slidenum">
              <a:rPr lang="en-US" altLang="ro-RO">
                <a:solidFill>
                  <a:srgbClr val="FFFFFF"/>
                </a:solidFill>
              </a:rPr>
              <a:pPr/>
              <a:t>3</a:t>
            </a:fld>
            <a:endParaRPr lang="en-US" altLang="ro-RO">
              <a:solidFill>
                <a:srgbClr val="FFFFFF"/>
              </a:solidFill>
            </a:endParaRPr>
          </a:p>
        </p:txBody>
      </p:sp>
      <p:sp>
        <p:nvSpPr>
          <p:cNvPr id="2" name="Rectangle 4"/>
          <p:cNvSpPr>
            <a:spLocks noChangeArrowheads="1"/>
          </p:cNvSpPr>
          <p:nvPr/>
        </p:nvSpPr>
        <p:spPr bwMode="auto">
          <a:xfrm>
            <a:off x="2944490" y="143870"/>
            <a:ext cx="6107113" cy="582211"/>
          </a:xfrm>
          <a:prstGeom prst="rect">
            <a:avLst/>
          </a:prstGeom>
          <a:noFill/>
          <a:ln w="38100">
            <a:noFill/>
            <a:miter lim="800000"/>
            <a:headEnd/>
            <a:tailEnd/>
          </a:ln>
          <a:effectLst/>
        </p:spPr>
        <p:txBody>
          <a:bodyPr lIns="90488" tIns="44450" rIns="90488" bIns="44450">
            <a:spAutoFit/>
          </a:bodyPr>
          <a:lstStyle/>
          <a:p>
            <a:pPr algn="ctr">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SUBORDINATION</a:t>
            </a:r>
          </a:p>
        </p:txBody>
      </p:sp>
      <p:sp>
        <p:nvSpPr>
          <p:cNvPr id="169989" name="Rectangle 6"/>
          <p:cNvSpPr>
            <a:spLocks noChangeArrowheads="1"/>
          </p:cNvSpPr>
          <p:nvPr/>
        </p:nvSpPr>
        <p:spPr bwMode="auto">
          <a:xfrm>
            <a:off x="814660" y="2636912"/>
            <a:ext cx="10424160" cy="1690206"/>
          </a:xfrm>
          <a:prstGeom prst="rect">
            <a:avLst/>
          </a:prstGeom>
          <a:solidFill>
            <a:schemeClr val="tx1"/>
          </a:solidFill>
          <a:ln w="12700">
            <a:solidFill>
              <a:srgbClr val="B60825"/>
            </a:solidFill>
            <a:miter lim="800000"/>
            <a:headEnd/>
            <a:tailEnd/>
          </a:ln>
        </p:spPr>
        <p:txBody>
          <a:bodyPr wrap="square" lIns="90488" tIns="44450" rIns="90488" bIns="4445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endParaRPr lang="en-US" altLang="ro-RO" sz="600" b="1" dirty="0">
              <a:solidFill>
                <a:srgbClr val="0000FF"/>
              </a:solidFill>
              <a:latin typeface="Times New Roman" panose="02020603050405020304" pitchFamily="18" charset="0"/>
              <a:cs typeface="Arial" panose="020B0604020202020204" pitchFamily="34" charset="0"/>
            </a:endParaRPr>
          </a:p>
          <a:p>
            <a:pPr algn="ctr"/>
            <a:endParaRPr lang="en-US" altLang="ro-RO" sz="1000" b="1" dirty="0">
              <a:solidFill>
                <a:srgbClr val="0000FF"/>
              </a:solidFill>
              <a:latin typeface="Times New Roman" panose="02020603050405020304" pitchFamily="18" charset="0"/>
              <a:cs typeface="Arial" panose="020B0604020202020204" pitchFamily="34" charset="0"/>
            </a:endParaRPr>
          </a:p>
          <a:p>
            <a:pPr algn="ctr"/>
            <a:endParaRPr lang="en-US" altLang="ro-RO" sz="900" b="1" dirty="0">
              <a:solidFill>
                <a:srgbClr val="0000FF"/>
              </a:solidFill>
              <a:latin typeface="Times New Roman" panose="02020603050405020304" pitchFamily="18" charset="0"/>
              <a:cs typeface="Arial" panose="020B0604020202020204" pitchFamily="34" charset="0"/>
            </a:endParaRPr>
          </a:p>
          <a:p>
            <a:pPr algn="ctr"/>
            <a:endParaRPr lang="ro-RO" altLang="ro-RO" sz="900" b="1" dirty="0">
              <a:solidFill>
                <a:srgbClr val="0000FF"/>
              </a:solidFill>
              <a:latin typeface="Times New Roman" panose="02020603050405020304" pitchFamily="18" charset="0"/>
              <a:cs typeface="Arial" panose="020B0604020202020204" pitchFamily="34" charset="0"/>
            </a:endParaRPr>
          </a:p>
          <a:p>
            <a:pPr algn="ctr"/>
            <a:r>
              <a:rPr lang="en-US" altLang="ro-RO" sz="3200" b="1" dirty="0">
                <a:solidFill>
                  <a:srgbClr val="0000FF"/>
                </a:solidFill>
                <a:latin typeface="Times New Roman" panose="02020603050405020304" pitchFamily="18" charset="0"/>
                <a:cs typeface="Arial" panose="020B0604020202020204" pitchFamily="34" charset="0"/>
              </a:rPr>
              <a:t>“</a:t>
            </a:r>
            <a:r>
              <a:rPr lang="ro-RO" altLang="ro-RO" sz="3200" b="1" dirty="0">
                <a:solidFill>
                  <a:srgbClr val="0000FF"/>
                </a:solidFill>
                <a:latin typeface="Times New Roman" panose="02020603050405020304" pitchFamily="18" charset="0"/>
                <a:cs typeface="Arial" panose="020B0604020202020204" pitchFamily="34" charset="0"/>
              </a:rPr>
              <a:t>Carol I”</a:t>
            </a:r>
            <a:r>
              <a:rPr lang="en-US" altLang="ro-RO" sz="3200" b="1" dirty="0">
                <a:solidFill>
                  <a:srgbClr val="0000FF"/>
                </a:solidFill>
                <a:latin typeface="Times New Roman" panose="02020603050405020304" pitchFamily="18" charset="0"/>
                <a:cs typeface="Arial" panose="020B0604020202020204" pitchFamily="34" charset="0"/>
              </a:rPr>
              <a:t> National Defense University</a:t>
            </a:r>
          </a:p>
          <a:p>
            <a:pPr algn="ctr"/>
            <a:r>
              <a:rPr lang="en-US" altLang="ro-RO" sz="2200" b="1" dirty="0">
                <a:solidFill>
                  <a:srgbClr val="0000FF"/>
                </a:solidFill>
                <a:latin typeface="Times New Roman" panose="02020603050405020304" pitchFamily="18" charset="0"/>
                <a:cs typeface="Arial" panose="020B0604020202020204" pitchFamily="34" charset="0"/>
              </a:rPr>
              <a:t>   </a:t>
            </a:r>
          </a:p>
          <a:p>
            <a:pPr algn="ctr"/>
            <a:r>
              <a:rPr lang="en-US" altLang="ro-RO" sz="1200" b="1" dirty="0">
                <a:solidFill>
                  <a:srgbClr val="0000FF"/>
                </a:solidFill>
                <a:latin typeface="Times New Roman" panose="02020603050405020304" pitchFamily="18" charset="0"/>
                <a:cs typeface="Arial" panose="020B0604020202020204" pitchFamily="34" charset="0"/>
              </a:rPr>
              <a:t>      </a:t>
            </a:r>
            <a:endParaRPr lang="en-US" altLang="ro-RO" sz="100" b="1" dirty="0">
              <a:solidFill>
                <a:srgbClr val="0000FF"/>
              </a:solidFill>
              <a:latin typeface="Times New Roman" panose="02020603050405020304" pitchFamily="18" charset="0"/>
              <a:cs typeface="Arial" panose="020B0604020202020204" pitchFamily="34" charset="0"/>
            </a:endParaRPr>
          </a:p>
        </p:txBody>
      </p:sp>
      <p:sp>
        <p:nvSpPr>
          <p:cNvPr id="4" name="Rectangle 5"/>
          <p:cNvSpPr>
            <a:spLocks noChangeArrowheads="1"/>
          </p:cNvSpPr>
          <p:nvPr/>
        </p:nvSpPr>
        <p:spPr bwMode="auto">
          <a:xfrm>
            <a:off x="828476" y="771195"/>
            <a:ext cx="10393908" cy="1567096"/>
          </a:xfrm>
          <a:prstGeom prst="rect">
            <a:avLst/>
          </a:prstGeom>
          <a:solidFill>
            <a:schemeClr val="tx1"/>
          </a:solidFill>
          <a:ln w="12700">
            <a:solidFill>
              <a:srgbClr val="C00000"/>
            </a:solidFill>
            <a:miter lim="800000"/>
            <a:headEnd/>
            <a:tailEnd/>
          </a:ln>
        </p:spPr>
        <p:txBody>
          <a:bodyPr wrap="square" lIns="90488" tIns="44450" rIns="90488" bIns="44450" anchor="t">
            <a:spAutoFit/>
          </a:bodyPr>
          <a:lstStyle/>
          <a:p>
            <a:pPr algn="ctr">
              <a:defRPr/>
            </a:pPr>
            <a:r>
              <a:rPr lang="en-US" sz="3200" b="1" dirty="0">
                <a:solidFill>
                  <a:srgbClr val="0000FF"/>
                </a:solidFill>
                <a:effectLst>
                  <a:outerShdw blurRad="38100" dist="38100" dir="2700000" algn="tl">
                    <a:srgbClr val="C0C0C0"/>
                  </a:outerShdw>
                </a:effectLst>
                <a:latin typeface="Times New Roman" pitchFamily="18" charset="0"/>
                <a:cs typeface="Arial" charset="0"/>
              </a:rPr>
              <a:t>       </a:t>
            </a:r>
          </a:p>
          <a:p>
            <a:pPr algn="ctr">
              <a:defRPr/>
            </a:pPr>
            <a:r>
              <a:rPr lang="ro-RO" sz="3200" b="1" dirty="0">
                <a:solidFill>
                  <a:srgbClr val="0000FF"/>
                </a:solidFill>
                <a:latin typeface="Times New Roman" pitchFamily="18" charset="0"/>
                <a:cs typeface="Arial" charset="0"/>
              </a:rPr>
              <a:t>DEFENCE STAFF</a:t>
            </a:r>
            <a:endParaRPr lang="en-US" sz="3200" b="1" dirty="0">
              <a:solidFill>
                <a:srgbClr val="0000FF"/>
              </a:solidFill>
              <a:latin typeface="Times New Roman" pitchFamily="18" charset="0"/>
              <a:cs typeface="Arial" charset="0"/>
            </a:endParaRPr>
          </a:p>
          <a:p>
            <a:pPr algn="ctr">
              <a:defRPr/>
            </a:pPr>
            <a:endParaRPr lang="en-US" sz="3200" b="1" dirty="0">
              <a:solidFill>
                <a:srgbClr val="0000FF"/>
              </a:solidFill>
              <a:latin typeface="Times New Roman" pitchFamily="18" charset="0"/>
              <a:cs typeface="Arial" charset="0"/>
            </a:endParaRPr>
          </a:p>
        </p:txBody>
      </p:sp>
      <p:cxnSp>
        <p:nvCxnSpPr>
          <p:cNvPr id="169993" name="AutoShape 114"/>
          <p:cNvCxnSpPr>
            <a:cxnSpLocks noChangeShapeType="1"/>
          </p:cNvCxnSpPr>
          <p:nvPr/>
        </p:nvCxnSpPr>
        <p:spPr bwMode="auto">
          <a:xfrm>
            <a:off x="5951538" y="2310536"/>
            <a:ext cx="0" cy="315912"/>
          </a:xfrm>
          <a:prstGeom prst="straightConnector1">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cxnSp>
      <p:pic>
        <p:nvPicPr>
          <p:cNvPr id="169994" name="Imagin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3138" y="4597400"/>
            <a:ext cx="1014412"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7"/>
          <p:cNvSpPr>
            <a:spLocks noChangeArrowheads="1"/>
          </p:cNvSpPr>
          <p:nvPr/>
        </p:nvSpPr>
        <p:spPr bwMode="auto">
          <a:xfrm>
            <a:off x="814661" y="4570381"/>
            <a:ext cx="10368260" cy="2010294"/>
          </a:xfrm>
          <a:prstGeom prst="rect">
            <a:avLst/>
          </a:prstGeom>
          <a:solidFill>
            <a:srgbClr val="0000FF"/>
          </a:solidFill>
          <a:ln w="12700">
            <a:solidFill>
              <a:srgbClr val="F51137"/>
            </a:solidFill>
            <a:miter lim="800000"/>
            <a:headEnd/>
            <a:tailEnd/>
          </a:ln>
          <a:effectLst>
            <a:prstShdw prst="shdw17" dist="17961" dir="2700000">
              <a:srgbClr val="930A21"/>
            </a:prstShdw>
          </a:effectLst>
        </p:spPr>
        <p:txBody>
          <a:bodyPr wrap="square" lIns="90488" tIns="44450" rIns="90488" bIns="44450">
            <a:spAutoFit/>
          </a:bodyPr>
          <a:lstStyle/>
          <a:p>
            <a:pPr algn="ctr">
              <a:lnSpc>
                <a:spcPct val="120000"/>
              </a:lnSpc>
              <a:defRPr/>
            </a:pPr>
            <a:r>
              <a:rPr lang="en-US" sz="2400" b="1" dirty="0">
                <a:solidFill>
                  <a:srgbClr val="FFFFFF"/>
                </a:solidFill>
                <a:effectLst>
                  <a:outerShdw blurRad="38100" dist="38100" dir="2700000" algn="tl">
                    <a:srgbClr val="000000"/>
                  </a:outerShdw>
                </a:effectLst>
                <a:latin typeface="Times New Roman" pitchFamily="18" charset="0"/>
                <a:cs typeface="Arial" charset="0"/>
              </a:rPr>
              <a:t>REGIONAL DEPARTMENT </a:t>
            </a:r>
          </a:p>
          <a:p>
            <a:pPr algn="ctr">
              <a:defRPr/>
            </a:pPr>
            <a:r>
              <a:rPr lang="en-US" sz="2400" b="1" dirty="0">
                <a:solidFill>
                  <a:srgbClr val="FFFFFF"/>
                </a:solidFill>
                <a:effectLst>
                  <a:outerShdw blurRad="38100" dist="38100" dir="2700000" algn="tl">
                    <a:srgbClr val="000000"/>
                  </a:outerShdw>
                </a:effectLst>
                <a:latin typeface="Times New Roman" pitchFamily="18" charset="0"/>
                <a:cs typeface="Arial" charset="0"/>
              </a:rPr>
              <a:t>      OF DEFENSE RESOURCES MANAGEMENT STUDIES</a:t>
            </a:r>
          </a:p>
          <a:p>
            <a:pPr algn="ctr">
              <a:lnSpc>
                <a:spcPct val="120000"/>
              </a:lnSpc>
              <a:buFont typeface="Arial" charset="0"/>
              <a:buChar char="•"/>
              <a:defRPr/>
            </a:pPr>
            <a:endParaRPr lang="en-US" sz="2000" b="1" i="1" dirty="0">
              <a:solidFill>
                <a:srgbClr val="FFFFFF"/>
              </a:solidFill>
              <a:effectLst>
                <a:outerShdw blurRad="38100" dist="38100" dir="2700000" algn="tl">
                  <a:srgbClr val="000000"/>
                </a:outerShdw>
              </a:effectLst>
              <a:latin typeface="Times New Roman" pitchFamily="18" charset="0"/>
              <a:cs typeface="Arial" charset="0"/>
            </a:endParaRPr>
          </a:p>
          <a:p>
            <a:pPr algn="ctr">
              <a:lnSpc>
                <a:spcPct val="120000"/>
              </a:lnSpc>
              <a:buFont typeface="Arial" charset="0"/>
              <a:buChar char="•"/>
              <a:defRPr/>
            </a:pPr>
            <a:r>
              <a:rPr lang="ro-RO" sz="2000" b="1" i="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rPr>
              <a:t>NATO Partnership Training and Education Center   </a:t>
            </a:r>
            <a:r>
              <a:rPr lang="ro-RO"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rPr>
              <a:t>(2007)</a:t>
            </a:r>
            <a:endParaRPr lang="en-US"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endParaRPr>
          </a:p>
          <a:p>
            <a:pPr algn="ctr">
              <a:lnSpc>
                <a:spcPct val="120000"/>
              </a:lnSpc>
              <a:buFont typeface="Arial" charset="0"/>
              <a:buChar char="•"/>
              <a:defRPr/>
            </a:pPr>
            <a:r>
              <a:rPr lang="ro-RO"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rPr>
              <a:t> </a:t>
            </a:r>
            <a:r>
              <a:rPr lang="en-US"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rPr>
              <a:t>Member of The Academy of Romanian Scientists </a:t>
            </a:r>
            <a:r>
              <a:rPr lang="ro-RO" sz="2000" b="1" i="1" dirty="0">
                <a:solidFill>
                  <a:srgbClr val="FFFFFF"/>
                </a:solidFill>
                <a:effectLst>
                  <a:outerShdw blurRad="38100" dist="38100" dir="2700000" algn="tl">
                    <a:srgbClr val="000000"/>
                  </a:outerShdw>
                </a:effectLst>
                <a:latin typeface="Times New Roman" pitchFamily="18" charset="0"/>
                <a:cs typeface="Times New Roman" panose="02020603050405020304" pitchFamily="18" charset="0"/>
              </a:rPr>
              <a:t>(2017)</a:t>
            </a:r>
            <a:endParaRPr lang="ro-RO" sz="800" b="1" i="1" dirty="0">
              <a:solidFill>
                <a:srgbClr val="FFFFFF"/>
              </a:solidFill>
              <a:effectLst>
                <a:outerShdw blurRad="38100" dist="38100" dir="2700000" algn="tl">
                  <a:srgbClr val="000000"/>
                </a:outerShdw>
              </a:effectLst>
              <a:latin typeface="Times New Roman" pitchFamily="18" charset="0"/>
              <a:cs typeface="Arial" charset="0"/>
            </a:endParaRPr>
          </a:p>
        </p:txBody>
      </p:sp>
      <p:grpSp>
        <p:nvGrpSpPr>
          <p:cNvPr id="3" name="Group 1"/>
          <p:cNvGrpSpPr>
            <a:grpSpLocks/>
          </p:cNvGrpSpPr>
          <p:nvPr/>
        </p:nvGrpSpPr>
        <p:grpSpPr bwMode="auto">
          <a:xfrm>
            <a:off x="9764756" y="5371953"/>
            <a:ext cx="1300163" cy="1152525"/>
            <a:chOff x="7010400" y="187501"/>
            <a:chExt cx="2113044" cy="1908491"/>
          </a:xfrm>
        </p:grpSpPr>
        <p:pic>
          <p:nvPicPr>
            <p:cNvPr id="20" name="Picture 12" descr="logo_ss.png"/>
            <p:cNvPicPr>
              <a:picLocks noChangeAspect="1"/>
            </p:cNvPicPr>
            <p:nvPr/>
          </p:nvPicPr>
          <p:blipFill>
            <a:blip r:embed="rId4" cstate="print"/>
            <a:srcRect/>
            <a:stretch>
              <a:fillRect/>
            </a:stretch>
          </p:blipFill>
          <p:spPr bwMode="auto">
            <a:xfrm>
              <a:off x="7833463" y="812660"/>
              <a:ext cx="1289981" cy="1283332"/>
            </a:xfrm>
            <a:prstGeom prst="rect">
              <a:avLst/>
            </a:prstGeom>
            <a:noFill/>
            <a:ln>
              <a:noFill/>
            </a:ln>
            <a:effectLst>
              <a:glow rad="88900">
                <a:schemeClr val="tx1">
                  <a:alpha val="93000"/>
                </a:schemeClr>
              </a:glow>
            </a:effectLst>
          </p:spPr>
        </p:pic>
        <p:pic>
          <p:nvPicPr>
            <p:cNvPr id="21" name="Picture 19" descr="Bitmap in Graphic1"/>
            <p:cNvPicPr>
              <a:picLocks noChangeAspect="1" noChangeArrowheads="1"/>
            </p:cNvPicPr>
            <p:nvPr/>
          </p:nvPicPr>
          <p:blipFill>
            <a:blip r:embed="rId5" cstate="print"/>
            <a:srcRect/>
            <a:stretch>
              <a:fillRect/>
            </a:stretch>
          </p:blipFill>
          <p:spPr bwMode="auto">
            <a:xfrm>
              <a:off x="7010400" y="187501"/>
              <a:ext cx="1266825" cy="1266825"/>
            </a:xfrm>
            <a:prstGeom prst="rect">
              <a:avLst/>
            </a:prstGeom>
            <a:noFill/>
            <a:ln>
              <a:noFill/>
            </a:ln>
            <a:effectLst>
              <a:glow rad="88900">
                <a:schemeClr val="tx1">
                  <a:alpha val="93000"/>
                </a:schemeClr>
              </a:glow>
            </a:effectLst>
          </p:spPr>
        </p:pic>
      </p:grpSp>
      <p:pic>
        <p:nvPicPr>
          <p:cNvPr id="19" name="Picture 13" descr="UNAp cu coroana.png"/>
          <p:cNvPicPr>
            <a:picLocks noChangeAspect="1"/>
          </p:cNvPicPr>
          <p:nvPr/>
        </p:nvPicPr>
        <p:blipFill>
          <a:blip r:embed="rId6" cstate="print"/>
          <a:srcRect/>
          <a:stretch>
            <a:fillRect/>
          </a:stretch>
        </p:blipFill>
        <p:spPr bwMode="auto">
          <a:xfrm>
            <a:off x="840308" y="2636912"/>
            <a:ext cx="1548304" cy="1702539"/>
          </a:xfrm>
          <a:prstGeom prst="rect">
            <a:avLst/>
          </a:prstGeom>
          <a:noFill/>
          <a:ln>
            <a:noFill/>
          </a:ln>
          <a:effectLst>
            <a:glow rad="25400">
              <a:schemeClr val="tx1">
                <a:alpha val="97000"/>
              </a:schemeClr>
            </a:glow>
          </a:effectLst>
        </p:spPr>
      </p:pic>
      <p:pic>
        <p:nvPicPr>
          <p:cNvPr id="23" name="Picture 22" descr="stema cu coroana.png"/>
          <p:cNvPicPr>
            <a:picLocks noChangeAspect="1"/>
          </p:cNvPicPr>
          <p:nvPr/>
        </p:nvPicPr>
        <p:blipFill>
          <a:blip r:embed="rId7" cstate="print"/>
          <a:srcRect/>
          <a:stretch>
            <a:fillRect/>
          </a:stretch>
        </p:blipFill>
        <p:spPr bwMode="auto">
          <a:xfrm>
            <a:off x="920393" y="4655369"/>
            <a:ext cx="1468219" cy="1703706"/>
          </a:xfrm>
          <a:prstGeom prst="rect">
            <a:avLst/>
          </a:prstGeom>
          <a:noFill/>
          <a:ln>
            <a:noFill/>
          </a:ln>
          <a:effectLst>
            <a:glow rad="38100">
              <a:schemeClr val="tx1">
                <a:alpha val="97000"/>
              </a:schemeClr>
            </a:glow>
          </a:effectLst>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5420" y="800708"/>
            <a:ext cx="1513192" cy="1513192"/>
          </a:xfrm>
          <a:prstGeom prst="rect">
            <a:avLst/>
          </a:prstGeom>
        </p:spPr>
      </p:pic>
      <p:cxnSp>
        <p:nvCxnSpPr>
          <p:cNvPr id="18" name="AutoShape 114"/>
          <p:cNvCxnSpPr>
            <a:cxnSpLocks noChangeShapeType="1"/>
          </p:cNvCxnSpPr>
          <p:nvPr/>
        </p:nvCxnSpPr>
        <p:spPr bwMode="auto">
          <a:xfrm>
            <a:off x="5951538" y="4256056"/>
            <a:ext cx="0" cy="314325"/>
          </a:xfrm>
          <a:prstGeom prst="straightConnector1">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FC3926-11BC-4B0B-AF57-6BD7F2DAEF5D}" type="slidenum">
              <a:rPr lang="en-US" altLang="ro-RO">
                <a:solidFill>
                  <a:srgbClr val="FFFFFF"/>
                </a:solidFill>
                <a:latin typeface="Times New Roman" panose="02020603050405020304" pitchFamily="18" charset="0"/>
              </a:rPr>
              <a:pPr/>
              <a:t>30</a:t>
            </a:fld>
            <a:endParaRPr lang="en-US" altLang="ro-RO">
              <a:solidFill>
                <a:srgbClr val="FFFFFF"/>
              </a:solidFill>
              <a:latin typeface="Times New Roman" panose="02020603050405020304" pitchFamily="18" charset="0"/>
            </a:endParaRPr>
          </a:p>
        </p:txBody>
      </p:sp>
      <p:sp>
        <p:nvSpPr>
          <p:cNvPr id="38967" name="Rectangle 1079"/>
          <p:cNvSpPr>
            <a:spLocks noChangeArrowheads="1"/>
          </p:cNvSpPr>
          <p:nvPr/>
        </p:nvSpPr>
        <p:spPr bwMode="auto">
          <a:xfrm>
            <a:off x="455094" y="2592970"/>
            <a:ext cx="11565852" cy="736099"/>
          </a:xfrm>
          <a:prstGeom prst="rect">
            <a:avLst/>
          </a:prstGeom>
          <a:noFill/>
          <a:ln w="12700" algn="ctr">
            <a:noFill/>
            <a:miter lim="800000"/>
            <a:headEnd/>
            <a:tailEnd/>
          </a:ln>
          <a:effectLst/>
        </p:spPr>
        <p:txBody>
          <a:bodyPr wrap="square"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enhance participants’ knowledge, competence and skills in information security management.</a:t>
            </a: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8" name="Rectangle 1079"/>
          <p:cNvSpPr>
            <a:spLocks noChangeArrowheads="1"/>
          </p:cNvSpPr>
          <p:nvPr/>
        </p:nvSpPr>
        <p:spPr bwMode="auto">
          <a:xfrm>
            <a:off x="155340" y="1490947"/>
            <a:ext cx="11881320" cy="736099"/>
          </a:xfrm>
          <a:prstGeom prst="rect">
            <a:avLst/>
          </a:prstGeom>
          <a:noFill/>
          <a:ln w="12700" algn="ctr">
            <a:noFill/>
            <a:miter lim="800000"/>
            <a:headEnd/>
            <a:tailEnd/>
          </a:ln>
          <a:effectLst/>
        </p:spPr>
        <p:txBody>
          <a:bodyPr wrap="square" lIns="90488" tIns="44450" rIns="90488" bIns="44450">
            <a:spAutoFit/>
          </a:bodyPr>
          <a:lstStyle/>
          <a:p>
            <a:pP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a:t>
            </a:r>
            <a:r>
              <a:rPr lang="en-US" sz="2000" b="1" u="sng" dirty="0" smtClean="0">
                <a:solidFill>
                  <a:srgbClr val="FFFFFF"/>
                </a:solidFill>
                <a:effectLst>
                  <a:outerShdw blurRad="38100" dist="38100" dir="2700000" algn="tl">
                    <a:srgbClr val="000000"/>
                  </a:outerShdw>
                </a:effectLst>
                <a:latin typeface="Times New Roman" pitchFamily="18" charset="0"/>
                <a:cs typeface="Arial" charset="0"/>
              </a:rPr>
              <a:t>Criteria</a:t>
            </a:r>
            <a:r>
              <a:rPr lang="en-US" sz="2000" b="1" dirty="0" smtClean="0">
                <a:solidFill>
                  <a:srgbClr val="FFFFFF"/>
                </a:solidFill>
                <a:effectLst>
                  <a:outerShdw blurRad="38100" dist="38100" dir="2700000" algn="tl">
                    <a:srgbClr val="000000"/>
                  </a:outerShdw>
                </a:effectLst>
                <a:latin typeface="Times New Roman" pitchFamily="18" charset="0"/>
                <a:cs typeface="Arial" charset="0"/>
              </a:rPr>
              <a:t>:</a:t>
            </a:r>
          </a:p>
          <a:p>
            <a:pPr marL="285750"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information security management and related fields</a:t>
            </a:r>
          </a:p>
        </p:txBody>
      </p:sp>
      <p:pic>
        <p:nvPicPr>
          <p:cNvPr id="10" name="Picture 9"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4"/>
          <p:cNvSpPr>
            <a:spLocks noChangeArrowheads="1"/>
          </p:cNvSpPr>
          <p:nvPr/>
        </p:nvSpPr>
        <p:spPr bwMode="auto">
          <a:xfrm>
            <a:off x="455094" y="3610810"/>
            <a:ext cx="3995738"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a:t>
            </a:r>
            <a:r>
              <a:rPr lang="en-US" sz="2000" b="1" i="1" dirty="0" smtClean="0">
                <a:solidFill>
                  <a:srgbClr val="FFFF00"/>
                </a:solidFill>
                <a:effectLst>
                  <a:outerShdw blurRad="38100" dist="38100" dir="2700000" algn="tl">
                    <a:srgbClr val="000000"/>
                  </a:outerShdw>
                </a:effectLst>
                <a:latin typeface="Times New Roman" pitchFamily="18" charset="0"/>
                <a:cs typeface="Arial" charset="0"/>
              </a:rPr>
              <a:t>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5" name="Text Box 6"/>
          <p:cNvSpPr txBox="1">
            <a:spLocks noChangeArrowheads="1"/>
          </p:cNvSpPr>
          <p:nvPr/>
        </p:nvSpPr>
        <p:spPr bwMode="auto">
          <a:xfrm>
            <a:off x="3386799" y="191232"/>
            <a:ext cx="5426166" cy="951543"/>
          </a:xfrm>
          <a:prstGeom prst="rect">
            <a:avLst/>
          </a:prstGeom>
          <a:noFill/>
          <a:ln w="12700" algn="ctr">
            <a:noFill/>
            <a:miter lim="800000"/>
            <a:headEnd/>
            <a:tailEnd/>
          </a:ln>
          <a:effectLst/>
        </p:spPr>
        <p:txBody>
          <a:bodyPr wrap="none" lIns="90488" tIns="44450" rIns="90488" bIns="44450">
            <a:spAutoFit/>
          </a:bodyPr>
          <a:lstStyle/>
          <a:p>
            <a:pPr algn="ctr">
              <a:defRPr/>
            </a:pPr>
            <a:r>
              <a:rPr lang="en-US" sz="2800" b="1" i="1" dirty="0">
                <a:solidFill>
                  <a:srgbClr val="FFFF00"/>
                </a:solidFill>
                <a:effectLst>
                  <a:outerShdw blurRad="38100" dist="38100" dir="2700000" algn="tl">
                    <a:srgbClr val="000000"/>
                  </a:outerShdw>
                </a:effectLst>
                <a:latin typeface="Times New Roman" pitchFamily="18" charset="0"/>
                <a:cs typeface="Arial" charset="0"/>
              </a:rPr>
              <a:t>Information Security Management </a:t>
            </a:r>
            <a:br>
              <a:rPr lang="en-US" sz="2800" b="1" i="1" dirty="0">
                <a:solidFill>
                  <a:srgbClr val="FFFF00"/>
                </a:solidFill>
                <a:effectLst>
                  <a:outerShdw blurRad="38100" dist="38100" dir="2700000" algn="tl">
                    <a:srgbClr val="000000"/>
                  </a:outerShdw>
                </a:effectLst>
                <a:latin typeface="Times New Roman" pitchFamily="18" charset="0"/>
                <a:cs typeface="Arial" charset="0"/>
              </a:rPr>
            </a:br>
            <a:r>
              <a:rPr lang="en-US" sz="2800" b="1" i="1" dirty="0">
                <a:solidFill>
                  <a:srgbClr val="FFFF00"/>
                </a:solidFill>
                <a:effectLst>
                  <a:outerShdw blurRad="38100" dist="38100" dir="2700000" algn="tl">
                    <a:srgbClr val="000000"/>
                  </a:outerShdw>
                </a:effectLst>
                <a:latin typeface="Times New Roman" pitchFamily="18" charset="0"/>
                <a:cs typeface="Arial" charset="0"/>
              </a:rPr>
              <a:t>Postgraduate Course </a:t>
            </a:r>
            <a:r>
              <a:rPr lang="en-US" sz="2800" b="1" i="1" dirty="0" smtClean="0">
                <a:solidFill>
                  <a:srgbClr val="FFFF00"/>
                </a:solidFill>
                <a:effectLst>
                  <a:outerShdw blurRad="38100" dist="38100" dir="2700000" algn="tl">
                    <a:srgbClr val="000000"/>
                  </a:outerShdw>
                </a:effectLst>
                <a:latin typeface="Times New Roman" pitchFamily="18" charset="0"/>
                <a:cs typeface="Arial" charset="0"/>
              </a:rPr>
              <a:t>- </a:t>
            </a:r>
            <a:r>
              <a:rPr lang="en-US" sz="2800" b="1" dirty="0" smtClean="0">
                <a:solidFill>
                  <a:srgbClr val="FFFFFF"/>
                </a:solidFill>
                <a:effectLst>
                  <a:outerShdw blurRad="38100" dist="38100" dir="2700000" algn="tl">
                    <a:srgbClr val="000000"/>
                  </a:outerShdw>
                </a:effectLst>
                <a:latin typeface="Times New Roman" pitchFamily="18" charset="0"/>
                <a:cs typeface="Arial" charset="0"/>
              </a:rPr>
              <a:t>ACT 675</a:t>
            </a:r>
            <a:endParaRPr lang="en-US" sz="28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 name="Rectangle 4"/>
          <p:cNvSpPr>
            <a:spLocks noChangeArrowheads="1"/>
          </p:cNvSpPr>
          <p:nvPr/>
        </p:nvSpPr>
        <p:spPr bwMode="auto">
          <a:xfrm>
            <a:off x="465621" y="4284625"/>
            <a:ext cx="8150659" cy="1936428"/>
          </a:xfrm>
          <a:prstGeom prst="rect">
            <a:avLst/>
          </a:prstGeom>
          <a:noFill/>
          <a:ln w="12700" algn="ctr">
            <a:noFill/>
            <a:miter lim="800000"/>
            <a:headEnd/>
            <a:tailEnd/>
          </a:ln>
          <a:effectLst/>
        </p:spPr>
        <p:txBody>
          <a:bodyPr wrap="square" lIns="90488" tIns="44450" rIns="90488" bIns="44450">
            <a:spAutoFit/>
          </a:bodyPr>
          <a:lstStyle/>
          <a:p>
            <a:pPr marL="342900" indent="-342900">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Curriculum</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marL="0" lvl="1" indent="-533400" eaLnBrk="1" hangingPunct="1">
              <a:buClr>
                <a:srgbClr val="FFFF00"/>
              </a:buClr>
              <a:buNone/>
              <a:defRPr/>
            </a:pPr>
            <a:r>
              <a:rPr lang="en-US" sz="2000" b="1" i="1" dirty="0">
                <a:solidFill>
                  <a:srgbClr val="FFFF00"/>
                </a:solidFill>
                <a:latin typeface="Times New Roman" pitchFamily="18" charset="0"/>
              </a:rPr>
              <a:t>1. Assuring the Information Security</a:t>
            </a:r>
          </a:p>
          <a:p>
            <a:pPr marL="0" lvl="1" indent="-533400" eaLnBrk="1" hangingPunct="1">
              <a:buClr>
                <a:srgbClr val="FFFF00"/>
              </a:buClr>
              <a:buNone/>
              <a:defRPr/>
            </a:pPr>
            <a:r>
              <a:rPr lang="en-US" sz="2000" b="1" i="1" dirty="0">
                <a:solidFill>
                  <a:srgbClr val="FFFF00"/>
                </a:solidFill>
                <a:latin typeface="Times New Roman" pitchFamily="18" charset="0"/>
              </a:rPr>
              <a:t>2. Critical Information Infrastructure Protection</a:t>
            </a:r>
          </a:p>
          <a:p>
            <a:pPr marL="0" lvl="1" indent="-533400" eaLnBrk="1" hangingPunct="1">
              <a:buClr>
                <a:srgbClr val="FFFF00"/>
              </a:buClr>
              <a:buNone/>
              <a:defRPr/>
            </a:pPr>
            <a:r>
              <a:rPr lang="en-US" sz="2000" b="1" i="1" dirty="0">
                <a:solidFill>
                  <a:srgbClr val="FFFF00"/>
                </a:solidFill>
                <a:latin typeface="Times New Roman" pitchFamily="18" charset="0"/>
              </a:rPr>
              <a:t>3. Enterprise Computer Networking and Telecommunications Security</a:t>
            </a:r>
          </a:p>
          <a:p>
            <a:pPr marL="0" lvl="1" indent="-533400" eaLnBrk="1" hangingPunct="1">
              <a:buClr>
                <a:srgbClr val="FFFF00"/>
              </a:buClr>
              <a:buNone/>
              <a:defRPr/>
            </a:pPr>
            <a:r>
              <a:rPr lang="en-US" sz="2000" b="1" i="1" dirty="0">
                <a:solidFill>
                  <a:srgbClr val="FFFF00"/>
                </a:solidFill>
                <a:latin typeface="Times New Roman" pitchFamily="18" charset="0"/>
              </a:rPr>
              <a:t>4. Enterprise Information Security Strategies and Risk Management</a:t>
            </a:r>
          </a:p>
          <a:p>
            <a:pPr marL="0" lvl="1" indent="-533400" eaLnBrk="1" hangingPunct="1">
              <a:buClr>
                <a:srgbClr val="FFFF00"/>
              </a:buClr>
              <a:buNone/>
              <a:defRPr/>
            </a:pPr>
            <a:r>
              <a:rPr lang="en-US" sz="2000" b="1" i="1" dirty="0">
                <a:solidFill>
                  <a:srgbClr val="FFFF00"/>
                </a:solidFill>
                <a:latin typeface="Times New Roman" pitchFamily="18" charset="0"/>
              </a:rPr>
              <a:t>5. Managerial Communication</a:t>
            </a:r>
            <a:endParaRPr lang="ro-RO" sz="2000" b="1" i="1" dirty="0">
              <a:solidFill>
                <a:srgbClr val="FFFF00"/>
              </a:solidFill>
              <a:latin typeface="Times New Roman" pitchFamily="18" charset="0"/>
            </a:endParaRPr>
          </a:p>
        </p:txBody>
      </p:sp>
      <p:pic>
        <p:nvPicPr>
          <p:cNvPr id="17" name="Picture 16"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8208" y="3941122"/>
            <a:ext cx="3894863" cy="2596575"/>
          </a:xfrm>
          <a:prstGeom prst="rect">
            <a:avLst/>
          </a:prstGeom>
        </p:spPr>
      </p:pic>
    </p:spTree>
    <p:extLst>
      <p:ext uri="{BB962C8B-B14F-4D97-AF65-F5344CB8AC3E}">
        <p14:creationId xmlns:p14="http://schemas.microsoft.com/office/powerpoint/2010/main" val="3274093334"/>
      </p:ext>
    </p:extLst>
  </p:cSld>
  <p:clrMapOvr>
    <a:masterClrMapping/>
  </p:clrMapOvr>
  <p:transition advClick="0" advTm="10000">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E5DB085-DC54-4115-A208-58F58E181FF9}" type="slidenum">
              <a:rPr lang="en-US" altLang="ro-RO">
                <a:solidFill>
                  <a:srgbClr val="FFFFFF"/>
                </a:solidFill>
                <a:latin typeface="Times New Roman" panose="02020603050405020304" pitchFamily="18" charset="0"/>
              </a:rPr>
              <a:pPr/>
              <a:t>31</a:t>
            </a:fld>
            <a:endParaRPr lang="en-US" altLang="ro-RO">
              <a:solidFill>
                <a:srgbClr val="FFFFFF"/>
              </a:solidFill>
              <a:latin typeface="Times New Roman" panose="02020603050405020304" pitchFamily="18" charset="0"/>
            </a:endParaRPr>
          </a:p>
        </p:txBody>
      </p:sp>
      <p:sp>
        <p:nvSpPr>
          <p:cNvPr id="160770" name="Text Box 2"/>
          <p:cNvSpPr txBox="1">
            <a:spLocks noChangeArrowheads="1"/>
          </p:cNvSpPr>
          <p:nvPr/>
        </p:nvSpPr>
        <p:spPr bwMode="auto">
          <a:xfrm>
            <a:off x="2001839" y="2133601"/>
            <a:ext cx="8162925" cy="3629199"/>
          </a:xfrm>
          <a:prstGeom prst="rect">
            <a:avLst/>
          </a:prstGeom>
          <a:noFill/>
          <a:ln w="12700" algn="ctr">
            <a:noFill/>
            <a:miter lim="800000"/>
            <a:headEnd/>
            <a:tailEnd/>
          </a:ln>
          <a:effectLst/>
        </p:spPr>
        <p:txBody>
          <a:bodyPr lIns="90488" tIns="44450" rIns="90488" bIns="44450">
            <a:spAutoFit/>
          </a:bodyPr>
          <a:lstStyle/>
          <a:p>
            <a:pPr eaLnBrk="1" hangingPunct="1">
              <a:lnSpc>
                <a:spcPct val="90000"/>
              </a:lnSpc>
              <a:spcBef>
                <a:spcPct val="20000"/>
              </a:spcBef>
              <a:buClr>
                <a:srgbClr val="FFFFCC"/>
              </a:buClr>
              <a:buSzPct val="60000"/>
              <a:buFont typeface="Wingdings" pitchFamily="2" charset="2"/>
              <a:buNone/>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eaLnBrk="1" hangingPunct="1">
              <a:lnSpc>
                <a:spcPct val="90000"/>
              </a:lnSpc>
              <a:spcBef>
                <a:spcPct val="20000"/>
              </a:spcBef>
              <a:buClr>
                <a:srgbClr val="FFFFCC"/>
              </a:buClr>
              <a:buSzPct val="60000"/>
              <a:buFont typeface="Wingdings" pitchFamily="2" charset="2"/>
              <a:buNone/>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Officers and civilian personnel in charge with information security management and related fields</a:t>
            </a:r>
          </a:p>
          <a:p>
            <a:pPr lvl="1" eaLnBrk="1" hangingPunct="1">
              <a:lnSpc>
                <a:spcPct val="90000"/>
              </a:lnSpc>
              <a:spcBef>
                <a:spcPct val="20000"/>
              </a:spcBef>
              <a:buClr>
                <a:srgbClr val="FFFFCC"/>
              </a:buClr>
              <a:buSzPct val="60000"/>
              <a:buFont typeface="Wingdings" pitchFamily="2" charset="2"/>
              <a:buNone/>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eaLnBrk="1" hangingPunct="1">
              <a:lnSpc>
                <a:spcPct val="90000"/>
              </a:lnSpc>
              <a:spcBef>
                <a:spcPct val="20000"/>
              </a:spcBef>
              <a:buClr>
                <a:srgbClr val="FFFFCC"/>
              </a:buClr>
              <a:buSzPct val="60000"/>
              <a:buFont typeface="Wingdings" pitchFamily="2" charset="2"/>
              <a:buNone/>
              <a:defRPr/>
            </a:pPr>
            <a:endParaRPr lang="en-US" sz="2000" b="1" u="sng"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endParaRPr lang="en-US" sz="2000" b="1" u="sng"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Goal</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eaLnBrk="1" hangingPunct="1">
              <a:lnSpc>
                <a:spcPct val="90000"/>
              </a:lnSpc>
              <a:spcBef>
                <a:spcPct val="20000"/>
              </a:spcBef>
              <a:buClr>
                <a:srgbClr val="FFFFCC"/>
              </a:buClr>
              <a:buSzPct val="60000"/>
              <a:buFont typeface="Wingdings" pitchFamily="2" charset="2"/>
              <a:buNone/>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lnSpc>
                <a:spcPct val="90000"/>
              </a:lnSpc>
              <a:spcBef>
                <a:spcPct val="20000"/>
              </a:spcBef>
              <a:buClr>
                <a:srgbClr val="FFFFCC"/>
              </a:buClr>
              <a:buSzPct val="60000"/>
              <a:buFont typeface="Wingdings" pitchFamily="2" charset="2"/>
              <a:buNone/>
              <a:defRPr/>
            </a:pPr>
            <a:r>
              <a:rPr lang="en-US" sz="2000" b="1" i="1" dirty="0">
                <a:solidFill>
                  <a:srgbClr val="FFFF00"/>
                </a:solidFill>
                <a:effectLst>
                  <a:outerShdw blurRad="38100" dist="38100" dir="2700000" algn="tl">
                    <a:srgbClr val="000000"/>
                  </a:outerShdw>
                </a:effectLst>
                <a:latin typeface="Times New Roman" pitchFamily="18" charset="0"/>
                <a:cs typeface="Arial" charset="0"/>
              </a:rPr>
              <a:t>To enhance participants’ knowledge, competence and skills in information security management.</a:t>
            </a: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60771" name="Rectangle 3"/>
          <p:cNvSpPr>
            <a:spLocks noChangeArrowheads="1"/>
          </p:cNvSpPr>
          <p:nvPr/>
        </p:nvSpPr>
        <p:spPr bwMode="auto">
          <a:xfrm>
            <a:off x="3071813" y="336550"/>
            <a:ext cx="6769100" cy="1504950"/>
          </a:xfrm>
          <a:prstGeom prst="rect">
            <a:avLst/>
          </a:prstGeom>
          <a:noFill/>
          <a:ln w="12700">
            <a:noFill/>
            <a:miter lim="800000"/>
            <a:headEnd/>
            <a:tailEnd/>
          </a:ln>
          <a:effectLst/>
        </p:spPr>
        <p:txBody>
          <a:bodyPr lIns="90488" tIns="44450" rIns="90488" bIns="44450">
            <a:spAutoFit/>
          </a:bodyPr>
          <a:lstStyle/>
          <a:p>
            <a:pPr algn="ctr" eaLnBrk="1" hangingPunct="1">
              <a:lnSpc>
                <a:spcPct val="90000"/>
              </a:lnSpc>
              <a:spcBef>
                <a:spcPct val="20000"/>
              </a:spcBef>
              <a:buClr>
                <a:srgbClr val="FFFFCC"/>
              </a:buClr>
              <a:buSzPct val="60000"/>
              <a:buFont typeface="Wingdings" pitchFamily="2" charset="2"/>
              <a:buNone/>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6. Information Security Management</a:t>
            </a:r>
          </a:p>
          <a:p>
            <a:pPr algn="ctr" eaLnBrk="1" hangingPunct="1">
              <a:lnSpc>
                <a:spcPct val="90000"/>
              </a:lnSpc>
              <a:spcBef>
                <a:spcPct val="20000"/>
              </a:spcBef>
              <a:buClr>
                <a:srgbClr val="FFFFCC"/>
              </a:buClr>
              <a:buSzPct val="60000"/>
              <a:buFont typeface="Wingdings" pitchFamily="2" charset="2"/>
              <a:buNone/>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Postgraduate Course</a:t>
            </a:r>
            <a:endParaRPr lang="ro-RO" sz="2800" b="1" dirty="0">
              <a:solidFill>
                <a:srgbClr val="FFFF00"/>
              </a:solidFill>
              <a:effectLst>
                <a:outerShdw blurRad="38100" dist="38100" dir="2700000" algn="tl">
                  <a:srgbClr val="000000"/>
                </a:outerShdw>
              </a:effectLst>
              <a:latin typeface="Times New Roman" pitchFamily="18" charset="0"/>
              <a:cs typeface="Arial" charset="0"/>
            </a:endParaRPr>
          </a:p>
          <a:p>
            <a:pPr algn="ctr">
              <a:defRPr/>
            </a:pPr>
            <a:r>
              <a:rPr lang="ro-RO" sz="2200" b="1" dirty="0">
                <a:solidFill>
                  <a:srgbClr val="EA641A"/>
                </a:solidFill>
                <a:effectLst>
                  <a:outerShdw blurRad="38100" dist="38100" dir="2700000" algn="tl">
                    <a:srgbClr val="000000"/>
                  </a:outerShdw>
                </a:effectLst>
                <a:latin typeface="Times New Roman" pitchFamily="18" charset="0"/>
                <a:cs typeface="Arial" charset="0"/>
              </a:rPr>
              <a:t>- </a:t>
            </a:r>
            <a:r>
              <a:rPr lang="en-US" sz="2200" b="1" dirty="0">
                <a:solidFill>
                  <a:srgbClr val="EA641A"/>
                </a:solidFill>
                <a:effectLst>
                  <a:outerShdw blurRad="38100" dist="38100" dir="2700000" algn="tl">
                    <a:srgbClr val="000000"/>
                  </a:outerShdw>
                </a:effectLst>
                <a:latin typeface="Times New Roman" pitchFamily="18" charset="0"/>
                <a:cs typeface="Arial" charset="0"/>
              </a:rPr>
              <a:t>accredited</a:t>
            </a:r>
            <a:r>
              <a:rPr lang="ro-RO" sz="2200" b="1" dirty="0">
                <a:solidFill>
                  <a:srgbClr val="EA641A"/>
                </a:solidFill>
                <a:effectLst>
                  <a:outerShdw blurRad="38100" dist="38100" dir="2700000" algn="tl">
                    <a:srgbClr val="000000"/>
                  </a:outerShdw>
                </a:effectLst>
                <a:latin typeface="Times New Roman" pitchFamily="18" charset="0"/>
                <a:cs typeface="Arial" charset="0"/>
              </a:rPr>
              <a:t> as “NATO </a:t>
            </a:r>
            <a:r>
              <a:rPr lang="en-US" sz="2200" b="1" dirty="0">
                <a:solidFill>
                  <a:srgbClr val="EA641A"/>
                </a:solidFill>
                <a:effectLst>
                  <a:outerShdw blurRad="38100" dist="38100" dir="2700000" algn="tl">
                    <a:srgbClr val="000000"/>
                  </a:outerShdw>
                </a:effectLst>
                <a:latin typeface="Times New Roman" pitchFamily="18" charset="0"/>
                <a:cs typeface="Arial" charset="0"/>
              </a:rPr>
              <a:t>APPROVED</a:t>
            </a:r>
            <a:r>
              <a:rPr lang="ro-RO" sz="2200" b="1" dirty="0">
                <a:solidFill>
                  <a:srgbClr val="EA641A"/>
                </a:solidFill>
                <a:effectLst>
                  <a:outerShdw blurRad="38100" dist="38100" dir="2700000" algn="tl">
                    <a:srgbClr val="000000"/>
                  </a:outerShdw>
                </a:effectLst>
                <a:latin typeface="Times New Roman" pitchFamily="18" charset="0"/>
                <a:cs typeface="Arial" charset="0"/>
              </a:rPr>
              <a:t>” -</a:t>
            </a:r>
            <a:endParaRPr lang="en-US" sz="2200" b="1" dirty="0">
              <a:solidFill>
                <a:srgbClr val="EA641A"/>
              </a:solidFill>
              <a:effectLst>
                <a:outerShdw blurRad="38100" dist="38100" dir="2700000" algn="tl">
                  <a:srgbClr val="000000"/>
                </a:outerShdw>
              </a:effectLst>
              <a:latin typeface="Times New Roman" pitchFamily="18" charset="0"/>
              <a:cs typeface="Arial" charset="0"/>
            </a:endParaRPr>
          </a:p>
          <a:p>
            <a:pPr algn="ctr">
              <a:defRPr/>
            </a:pPr>
            <a:r>
              <a:rPr lang="ro-RO" sz="1400" b="1" dirty="0">
                <a:solidFill>
                  <a:srgbClr val="FFFF00"/>
                </a:solidFill>
                <a:effectLst>
                  <a:outerShdw blurRad="38100" dist="38100" dir="2700000" algn="tl">
                    <a:srgbClr val="000000"/>
                  </a:outerShdw>
                </a:effectLst>
                <a:latin typeface="Times New Roman" pitchFamily="18" charset="0"/>
                <a:cs typeface="Arial" charset="0"/>
              </a:rPr>
              <a:t> </a:t>
            </a:r>
            <a:r>
              <a:rPr lang="en-US" sz="1400" b="1" dirty="0">
                <a:solidFill>
                  <a:srgbClr val="FFFFFF"/>
                </a:solidFill>
                <a:effectLst>
                  <a:outerShdw blurRad="38100" dist="38100" dir="2700000" algn="tl">
                    <a:srgbClr val="000000"/>
                  </a:outerShdw>
                </a:effectLst>
                <a:latin typeface="Times New Roman" pitchFamily="18" charset="0"/>
                <a:cs typeface="Arial" charset="0"/>
              </a:rPr>
              <a:t>(</a:t>
            </a:r>
            <a:r>
              <a:rPr lang="en-US" sz="1400" b="1" dirty="0" err="1">
                <a:solidFill>
                  <a:srgbClr val="FFFFFF"/>
                </a:solidFill>
                <a:effectLst>
                  <a:outerShdw blurRad="38100" dist="38100" dir="2700000" algn="tl">
                    <a:srgbClr val="000000"/>
                  </a:outerShdw>
                </a:effectLst>
                <a:latin typeface="Times New Roman" pitchFamily="18" charset="0"/>
                <a:cs typeface="Arial" charset="0"/>
              </a:rPr>
              <a:t>ePRIME</a:t>
            </a:r>
            <a:r>
              <a:rPr lang="en-US" sz="1400" b="1" dirty="0">
                <a:solidFill>
                  <a:srgbClr val="FFFFFF"/>
                </a:solidFill>
                <a:effectLst>
                  <a:outerShdw blurRad="38100" dist="38100" dir="2700000" algn="tl">
                    <a:srgbClr val="000000"/>
                  </a:outerShdw>
                </a:effectLst>
                <a:latin typeface="Times New Roman" pitchFamily="18" charset="0"/>
                <a:cs typeface="Arial" charset="0"/>
              </a:rPr>
              <a:t> and ETOC listed) ACT 675</a:t>
            </a:r>
          </a:p>
        </p:txBody>
      </p:sp>
      <p:pic>
        <p:nvPicPr>
          <p:cNvPr id="7" name="Picture 6"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667F5AC-1F29-49D9-9466-794687AFE5D2}" type="slidenum">
              <a:rPr lang="en-US" altLang="ro-RO">
                <a:solidFill>
                  <a:srgbClr val="FFFFFF"/>
                </a:solidFill>
                <a:latin typeface="Times New Roman" panose="02020603050405020304" pitchFamily="18" charset="0"/>
              </a:rPr>
              <a:pPr/>
              <a:t>32</a:t>
            </a:fld>
            <a:endParaRPr lang="en-US" altLang="ro-RO">
              <a:solidFill>
                <a:srgbClr val="FFFFFF"/>
              </a:solidFill>
              <a:latin typeface="Times New Roman" panose="02020603050405020304" pitchFamily="18" charset="0"/>
            </a:endParaRPr>
          </a:p>
        </p:txBody>
      </p:sp>
      <p:sp>
        <p:nvSpPr>
          <p:cNvPr id="161794" name="Rectangle 2"/>
          <p:cNvSpPr>
            <a:spLocks noGrp="1" noChangeArrowheads="1"/>
          </p:cNvSpPr>
          <p:nvPr>
            <p:ph type="title" idx="4294967295"/>
          </p:nvPr>
        </p:nvSpPr>
        <p:spPr>
          <a:xfrm>
            <a:off x="3432176" y="225426"/>
            <a:ext cx="6042025" cy="1089025"/>
          </a:xfrm>
        </p:spPr>
        <p:txBody>
          <a:bodyPr/>
          <a:lstStyle/>
          <a:p>
            <a:pPr eaLnBrk="1" hangingPunct="1">
              <a:defRPr/>
            </a:pPr>
            <a:r>
              <a:rPr lang="en-US" sz="2800" b="1" dirty="0">
                <a:solidFill>
                  <a:srgbClr val="FFFF00"/>
                </a:solidFill>
                <a:latin typeface="Times New Roman" pitchFamily="18" charset="0"/>
              </a:rPr>
              <a:t/>
            </a:r>
            <a:br>
              <a:rPr lang="en-US" sz="2800" b="1" dirty="0">
                <a:solidFill>
                  <a:srgbClr val="FFFF00"/>
                </a:solidFill>
                <a:latin typeface="Times New Roman" pitchFamily="18" charset="0"/>
              </a:rPr>
            </a:br>
            <a:r>
              <a:rPr lang="en-US" sz="2800" b="1" i="1" dirty="0">
                <a:solidFill>
                  <a:srgbClr val="FFFF00"/>
                </a:solidFill>
                <a:latin typeface="Times New Roman" pitchFamily="18" charset="0"/>
              </a:rPr>
              <a:t>Information Security Management </a:t>
            </a:r>
            <a:br>
              <a:rPr lang="en-US" sz="2800" b="1" i="1" dirty="0">
                <a:solidFill>
                  <a:srgbClr val="FFFF00"/>
                </a:solidFill>
                <a:latin typeface="Times New Roman" pitchFamily="18" charset="0"/>
              </a:rPr>
            </a:br>
            <a:r>
              <a:rPr lang="en-US" sz="2800" b="1" i="1" dirty="0">
                <a:solidFill>
                  <a:srgbClr val="FFFF00"/>
                </a:solidFill>
                <a:latin typeface="Times New Roman" pitchFamily="18" charset="0"/>
              </a:rPr>
              <a:t>Postgraduate Course</a:t>
            </a:r>
            <a:r>
              <a:rPr lang="ro-RO" sz="2800" dirty="0">
                <a:solidFill>
                  <a:srgbClr val="FFFF00"/>
                </a:solidFill>
                <a:effectLst/>
                <a:latin typeface="Times New Roman" pitchFamily="18" charset="0"/>
              </a:rPr>
              <a:t> </a:t>
            </a:r>
            <a:r>
              <a:rPr lang="en-US" sz="2800" dirty="0">
                <a:solidFill>
                  <a:srgbClr val="FFFF00"/>
                </a:solidFill>
                <a:latin typeface="Times New Roman" pitchFamily="18" charset="0"/>
              </a:rPr>
              <a:t/>
            </a:r>
            <a:br>
              <a:rPr lang="en-US" sz="2800" dirty="0">
                <a:solidFill>
                  <a:srgbClr val="FFFF00"/>
                </a:solidFill>
                <a:latin typeface="Times New Roman" pitchFamily="18" charset="0"/>
              </a:rPr>
            </a:br>
            <a:endParaRPr lang="ro-RO" sz="2800" dirty="0">
              <a:solidFill>
                <a:srgbClr val="FFFF00"/>
              </a:solidFill>
              <a:latin typeface="Times New Roman" pitchFamily="18" charset="0"/>
            </a:endParaRPr>
          </a:p>
        </p:txBody>
      </p:sp>
      <p:sp>
        <p:nvSpPr>
          <p:cNvPr id="161795" name="Rectangle 3"/>
          <p:cNvSpPr>
            <a:spLocks noGrp="1" noChangeArrowheads="1"/>
          </p:cNvSpPr>
          <p:nvPr>
            <p:ph type="body" idx="4294967295"/>
          </p:nvPr>
        </p:nvSpPr>
        <p:spPr>
          <a:xfrm>
            <a:off x="1390651" y="1903414"/>
            <a:ext cx="8677275" cy="2879725"/>
          </a:xfrm>
        </p:spPr>
        <p:txBody>
          <a:bodyPr/>
          <a:lstStyle/>
          <a:p>
            <a:pPr marL="609600" indent="-609600" eaLnBrk="1" hangingPunct="1">
              <a:lnSpc>
                <a:spcPct val="80000"/>
              </a:lnSpc>
              <a:buNone/>
              <a:defRPr/>
            </a:pPr>
            <a:r>
              <a:rPr lang="en-US" sz="2000" b="1" dirty="0">
                <a:effectLst/>
                <a:latin typeface="Times New Roman" pitchFamily="18" charset="0"/>
              </a:rPr>
              <a:t>       </a:t>
            </a:r>
            <a:r>
              <a:rPr lang="en-US" sz="2000" b="1" u="sng" dirty="0">
                <a:effectLst/>
                <a:latin typeface="Times New Roman" pitchFamily="18" charset="0"/>
              </a:rPr>
              <a:t>Curriculum</a:t>
            </a:r>
            <a:r>
              <a:rPr lang="en-US" sz="2000" b="1" dirty="0">
                <a:effectLst/>
                <a:latin typeface="Times New Roman" pitchFamily="18" charset="0"/>
              </a:rPr>
              <a:t>:</a:t>
            </a:r>
            <a:r>
              <a:rPr lang="en-US" sz="2000" b="1" u="sng" dirty="0">
                <a:effectLst/>
                <a:latin typeface="Times New Roman" pitchFamily="18" charset="0"/>
              </a:rPr>
              <a:t> </a:t>
            </a:r>
          </a:p>
          <a:p>
            <a:pPr marL="990600" lvl="1" indent="-533400" eaLnBrk="1" hangingPunct="1">
              <a:lnSpc>
                <a:spcPct val="145000"/>
              </a:lnSpc>
              <a:buClr>
                <a:srgbClr val="FFFF00"/>
              </a:buClr>
              <a:buNone/>
              <a:defRPr/>
            </a:pPr>
            <a:r>
              <a:rPr lang="en-US" sz="2000" b="1" i="1" dirty="0">
                <a:solidFill>
                  <a:srgbClr val="FFFF00"/>
                </a:solidFill>
                <a:latin typeface="Times New Roman" pitchFamily="18" charset="0"/>
              </a:rPr>
              <a:t>1. Assuring the Information Security</a:t>
            </a:r>
          </a:p>
          <a:p>
            <a:pPr marL="990600" lvl="1" indent="-533400" eaLnBrk="1" hangingPunct="1">
              <a:lnSpc>
                <a:spcPct val="145000"/>
              </a:lnSpc>
              <a:buClr>
                <a:srgbClr val="FFFF00"/>
              </a:buClr>
              <a:buNone/>
              <a:defRPr/>
            </a:pPr>
            <a:r>
              <a:rPr lang="en-US" sz="2000" b="1" i="1" dirty="0">
                <a:solidFill>
                  <a:srgbClr val="FFFF00"/>
                </a:solidFill>
                <a:latin typeface="Times New Roman" pitchFamily="18" charset="0"/>
              </a:rPr>
              <a:t>2. Critical Information Infrastructure Protection</a:t>
            </a:r>
          </a:p>
          <a:p>
            <a:pPr marL="990600" lvl="1" indent="-533400" eaLnBrk="1" hangingPunct="1">
              <a:lnSpc>
                <a:spcPct val="145000"/>
              </a:lnSpc>
              <a:buClr>
                <a:srgbClr val="FFFF00"/>
              </a:buClr>
              <a:buNone/>
              <a:defRPr/>
            </a:pPr>
            <a:r>
              <a:rPr lang="en-US" sz="2000" b="1" i="1" dirty="0">
                <a:solidFill>
                  <a:srgbClr val="FFFF00"/>
                </a:solidFill>
                <a:latin typeface="Times New Roman" pitchFamily="18" charset="0"/>
              </a:rPr>
              <a:t>3. Enterprise Computer Networking and Telecommunications Security</a:t>
            </a:r>
          </a:p>
          <a:p>
            <a:pPr marL="990600" lvl="1" indent="-533400" eaLnBrk="1" hangingPunct="1">
              <a:lnSpc>
                <a:spcPct val="145000"/>
              </a:lnSpc>
              <a:buClr>
                <a:srgbClr val="FFFF00"/>
              </a:buClr>
              <a:buNone/>
              <a:defRPr/>
            </a:pPr>
            <a:r>
              <a:rPr lang="en-US" sz="2000" b="1" i="1" dirty="0">
                <a:solidFill>
                  <a:srgbClr val="FFFF00"/>
                </a:solidFill>
                <a:latin typeface="Times New Roman" pitchFamily="18" charset="0"/>
              </a:rPr>
              <a:t>4. Enterprise Information Security Strategies and Risk Management</a:t>
            </a:r>
          </a:p>
          <a:p>
            <a:pPr marL="990600" lvl="1" indent="-533400" eaLnBrk="1" hangingPunct="1">
              <a:lnSpc>
                <a:spcPct val="145000"/>
              </a:lnSpc>
              <a:buClr>
                <a:srgbClr val="FFFF00"/>
              </a:buClr>
              <a:buNone/>
              <a:defRPr/>
            </a:pPr>
            <a:r>
              <a:rPr lang="en-US" sz="2000" b="1" i="1" dirty="0">
                <a:solidFill>
                  <a:srgbClr val="FFFF00"/>
                </a:solidFill>
                <a:latin typeface="Times New Roman" pitchFamily="18" charset="0"/>
              </a:rPr>
              <a:t>5. Managerial Communication</a:t>
            </a:r>
            <a:endParaRPr lang="ro-RO" sz="2000" b="1" i="1" dirty="0">
              <a:solidFill>
                <a:srgbClr val="FFFF00"/>
              </a:solidFill>
              <a:latin typeface="Times New Roman" pitchFamily="18" charset="0"/>
            </a:endParaRPr>
          </a:p>
        </p:txBody>
      </p:sp>
      <p:pic>
        <p:nvPicPr>
          <p:cNvPr id="38918" name="Picture 14"/>
          <p:cNvPicPr>
            <a:picLocks noChangeAspect="1" noChangeArrowheads="1"/>
          </p:cNvPicPr>
          <p:nvPr/>
        </p:nvPicPr>
        <p:blipFill>
          <a:blip r:embed="rId2" cstate="print"/>
          <a:srcRect/>
          <a:stretch>
            <a:fillRect/>
          </a:stretch>
        </p:blipFill>
        <p:spPr bwMode="auto">
          <a:xfrm>
            <a:off x="7004050" y="4270376"/>
            <a:ext cx="3060700" cy="2282825"/>
          </a:xfrm>
          <a:prstGeom prst="rect">
            <a:avLst/>
          </a:prstGeom>
          <a:effectLst>
            <a:glow rad="228600">
              <a:schemeClr val="accent4">
                <a:satMod val="175000"/>
                <a:alpha val="97000"/>
              </a:schemeClr>
            </a:glow>
          </a:effectLst>
        </p:spPr>
      </p:pic>
      <p:sp>
        <p:nvSpPr>
          <p:cNvPr id="7" name="Rectangle 4"/>
          <p:cNvSpPr>
            <a:spLocks noChangeArrowheads="1"/>
          </p:cNvSpPr>
          <p:nvPr/>
        </p:nvSpPr>
        <p:spPr bwMode="auto">
          <a:xfrm>
            <a:off x="1939926" y="5229225"/>
            <a:ext cx="3482975" cy="393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Course Duration </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i="1" dirty="0">
                <a:solidFill>
                  <a:srgbClr val="FFFF00"/>
                </a:solidFill>
                <a:effectLst>
                  <a:outerShdw blurRad="38100" dist="38100" dir="2700000" algn="tl">
                    <a:srgbClr val="000000"/>
                  </a:outerShdw>
                </a:effectLst>
                <a:latin typeface="Times New Roman" pitchFamily="18" charset="0"/>
                <a:cs typeface="Arial" charset="0"/>
              </a:rPr>
              <a:t>4  </a:t>
            </a:r>
            <a:r>
              <a:rPr lang="ro-RO" sz="2000" b="1" i="1" dirty="0" err="1">
                <a:solidFill>
                  <a:srgbClr val="FFFF00"/>
                </a:solidFill>
                <a:effectLst>
                  <a:outerShdw blurRad="38100" dist="38100" dir="2700000" algn="tl">
                    <a:srgbClr val="000000"/>
                  </a:outerShdw>
                </a:effectLst>
                <a:latin typeface="Times New Roman" pitchFamily="18" charset="0"/>
                <a:cs typeface="Arial" charset="0"/>
              </a:rPr>
              <a:t>weeks</a:t>
            </a:r>
            <a:endParaRPr lang="ro-RO" sz="2000" b="1" i="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1" name="Picture 10"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txBox="1">
            <a:spLocks noGrp="1" noChangeArrowheads="1"/>
          </p:cNvSpPr>
          <p:nvPr/>
        </p:nvSpPr>
        <p:spPr bwMode="auto">
          <a:xfrm>
            <a:off x="9968087" y="6495257"/>
            <a:ext cx="2133600" cy="280987"/>
          </a:xfrm>
          <a:prstGeom prst="rect">
            <a:avLst/>
          </a:prstGeom>
          <a:noFill/>
          <a:ln>
            <a:miter lim="800000"/>
            <a:headEnd/>
            <a:tailEnd/>
          </a:ln>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6C48507D-8008-4680-8C38-2DBEFD76252B}" type="slidenum">
              <a:rPr lang="en-US" altLang="ro-RO" sz="1200" b="1">
                <a:solidFill>
                  <a:srgbClr val="FFFFFF"/>
                </a:solidFill>
                <a:effectLst>
                  <a:outerShdw blurRad="38100" dist="38100" dir="2700000" algn="tl">
                    <a:srgbClr val="000000"/>
                  </a:outerShdw>
                </a:effectLst>
                <a:latin typeface="Times New Roman" panose="02020603050405020304" pitchFamily="18" charset="0"/>
                <a:cs typeface="Arial" panose="020B0604020202020204" pitchFamily="34" charset="0"/>
              </a:rPr>
              <a:pPr algn="r" eaLnBrk="1" hangingPunct="1"/>
              <a:t>33</a:t>
            </a:fld>
            <a:endParaRPr lang="en-US" altLang="ro-RO" sz="1200" b="1" dirty="0">
              <a:solidFill>
                <a:srgbClr val="FFFFFF"/>
              </a:solidFill>
              <a:effectLst>
                <a:outerShdw blurRad="38100" dist="38100" dir="2700000" algn="tl">
                  <a:srgbClr val="000000"/>
                </a:outerShdw>
              </a:effectLst>
              <a:latin typeface="Times New Roman" panose="02020603050405020304" pitchFamily="18" charset="0"/>
              <a:cs typeface="Arial" panose="020B0604020202020204" pitchFamily="34" charset="0"/>
            </a:endParaRPr>
          </a:p>
        </p:txBody>
      </p:sp>
      <p:sp>
        <p:nvSpPr>
          <p:cNvPr id="8" name="Text Box 2"/>
          <p:cNvSpPr txBox="1">
            <a:spLocks noChangeArrowheads="1"/>
          </p:cNvSpPr>
          <p:nvPr/>
        </p:nvSpPr>
        <p:spPr bwMode="auto">
          <a:xfrm>
            <a:off x="2135189" y="2195513"/>
            <a:ext cx="8389937" cy="3441700"/>
          </a:xfrm>
          <a:prstGeom prst="rect">
            <a:avLst/>
          </a:prstGeom>
          <a:noFill/>
          <a:ln w="12700" algn="ctr">
            <a:noFill/>
            <a:miter lim="800000"/>
            <a:headEnd/>
            <a:tailEnd/>
          </a:ln>
          <a:effectLst/>
        </p:spPr>
        <p:txBody>
          <a:bodyPr lIns="90488" tIns="44450" rIns="90488" bIns="44450">
            <a:spAutoFit/>
          </a:bodyPr>
          <a:lstStyle/>
          <a:p>
            <a:pPr>
              <a:defRPr/>
            </a:pPr>
            <a:r>
              <a:rPr lang="en-US" sz="2000" b="1" u="sng" dirty="0">
                <a:solidFill>
                  <a:srgbClr val="FFFFFF"/>
                </a:solidFill>
                <a:effectLst>
                  <a:outerShdw blurRad="38100" dist="38100" dir="2700000" algn="tl">
                    <a:srgbClr val="000000"/>
                  </a:outerShdw>
                </a:effectLst>
                <a:latin typeface="Times New Roman" pitchFamily="18" charset="0"/>
                <a:cs typeface="Arial" charset="0"/>
              </a:rPr>
              <a:t>Student Criteria</a:t>
            </a:r>
            <a:r>
              <a:rPr lang="en-US"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000" b="1" i="1" dirty="0">
                <a:solidFill>
                  <a:srgbClr val="FFFF66"/>
                </a:solidFill>
                <a:effectLst>
                  <a:outerShdw blurRad="38100" dist="38100" dir="2700000" algn="tl">
                    <a:srgbClr val="000000"/>
                  </a:outerShdw>
                </a:effectLst>
                <a:latin typeface="Times New Roman" pitchFamily="18" charset="0"/>
                <a:cs typeface="Arial" charset="0"/>
              </a:rPr>
              <a:t>Any person who meets the conditions set by the national legislation.</a:t>
            </a:r>
            <a:r>
              <a:rPr lang="ro-RO" sz="2000" i="1" dirty="0">
                <a:solidFill>
                  <a:srgbClr val="FFFFFF"/>
                </a:solidFill>
                <a:latin typeface="Times New Roman" pitchFamily="18" charset="0"/>
                <a:cs typeface="Arial" charset="0"/>
              </a:rPr>
              <a:t> </a:t>
            </a:r>
            <a:endParaRPr lang="en-US" sz="2000" i="1" dirty="0">
              <a:solidFill>
                <a:srgbClr val="FFFFFF"/>
              </a:solidFill>
              <a:latin typeface="Times New Roman" pitchFamily="18" charset="0"/>
              <a:cs typeface="Arial" charset="0"/>
            </a:endParaRPr>
          </a:p>
          <a:p>
            <a:pPr>
              <a:defRPr/>
            </a:pPr>
            <a:endParaRPr lang="en-US" sz="2000" i="1" dirty="0">
              <a:solidFill>
                <a:srgbClr val="FFFFFF"/>
              </a:solidFill>
              <a:latin typeface="Times New Roman" pitchFamily="18" charset="0"/>
              <a:cs typeface="Arial" charset="0"/>
            </a:endParaRPr>
          </a:p>
          <a:p>
            <a:pPr>
              <a:defRPr/>
            </a:pPr>
            <a:r>
              <a:rPr lang="ro-RO" sz="2000" b="1" u="sng" dirty="0">
                <a:solidFill>
                  <a:srgbClr val="FFFFFF"/>
                </a:solidFill>
                <a:effectLst>
                  <a:outerShdw blurRad="38100" dist="38100" dir="2700000" algn="tl">
                    <a:srgbClr val="000000"/>
                  </a:outerShdw>
                </a:effectLst>
                <a:latin typeface="Times New Roman" pitchFamily="18" charset="0"/>
                <a:cs typeface="Arial" charset="0"/>
              </a:rPr>
              <a:t>Goal</a:t>
            </a:r>
            <a:r>
              <a:rPr lang="ro-RO" sz="2000" b="1" dirty="0">
                <a:solidFill>
                  <a:srgbClr val="FFFFFF"/>
                </a:solidFill>
                <a:effectLst>
                  <a:outerShdw blurRad="38100" dist="38100" dir="2700000" algn="tl">
                    <a:srgbClr val="000000"/>
                  </a:outerShdw>
                </a:effectLst>
                <a:latin typeface="Times New Roman" pitchFamily="18" charset="0"/>
                <a:cs typeface="Arial" charset="0"/>
              </a:rPr>
              <a:t>:</a:t>
            </a:r>
          </a:p>
          <a:p>
            <a:pPr>
              <a:defRPr/>
            </a:pPr>
            <a:endParaRPr lang="en-US" sz="2000" b="1" u="sng" dirty="0">
              <a:solidFill>
                <a:srgbClr val="FFFFFF"/>
              </a:solidFill>
              <a:latin typeface="Times New Roman" pitchFamily="18" charset="0"/>
              <a:cs typeface="Arial" charset="0"/>
            </a:endParaRPr>
          </a:p>
          <a:p>
            <a:pPr>
              <a:defRPr/>
            </a:pPr>
            <a:r>
              <a:rPr lang="en-US" sz="2000" b="1" i="1" dirty="0">
                <a:solidFill>
                  <a:srgbClr val="FFFF00"/>
                </a:solidFill>
                <a:latin typeface="Times New Roman" pitchFamily="18" charset="0"/>
                <a:cs typeface="Arial" charset="0"/>
              </a:rPr>
              <a:t>The master studies program organized by DRESMARA is aimed to provide in-depth  knowledge about organization resource management and to develop knowledge and cross-curricular skills, as well as, specific cognitive skills above the level of bachelor studies.</a:t>
            </a:r>
            <a:endParaRPr lang="ro-RO" sz="2000" b="1" i="1" dirty="0">
              <a:solidFill>
                <a:srgbClr val="FFFF00"/>
              </a:solidFill>
              <a:latin typeface="Times New Roman" pitchFamily="18" charset="0"/>
              <a:cs typeface="Arial" charset="0"/>
            </a:endParaRPr>
          </a:p>
          <a:p>
            <a:pPr>
              <a:defRPr/>
            </a:pPr>
            <a:endParaRPr lang="ro-RO" sz="2000" b="1" i="1" dirty="0">
              <a:solidFill>
                <a:srgbClr val="FFFF00"/>
              </a:solidFill>
              <a:latin typeface="Times New Roman" pitchFamily="18" charset="0"/>
              <a:cs typeface="Arial" charset="0"/>
            </a:endParaRPr>
          </a:p>
        </p:txBody>
      </p:sp>
      <p:sp>
        <p:nvSpPr>
          <p:cNvPr id="10" name="Rectangle 9"/>
          <p:cNvSpPr/>
          <p:nvPr/>
        </p:nvSpPr>
        <p:spPr>
          <a:xfrm>
            <a:off x="2603501" y="250825"/>
            <a:ext cx="7597775" cy="946150"/>
          </a:xfrm>
          <a:prstGeom prst="rect">
            <a:avLst/>
          </a:prstGeom>
        </p:spPr>
        <p:txBody>
          <a:bodyPr>
            <a:spAutoFit/>
          </a:bodyPr>
          <a:lstStyle/>
          <a:p>
            <a:pPr algn="ctr">
              <a:defRPr/>
            </a:pPr>
            <a:r>
              <a:rPr lang="en-US" sz="2800" b="1">
                <a:solidFill>
                  <a:srgbClr val="FFFF00"/>
                </a:solidFill>
                <a:effectLst>
                  <a:outerShdw blurRad="38100" dist="38100" dir="2700000" algn="tl">
                    <a:srgbClr val="000000"/>
                  </a:outerShdw>
                </a:effectLst>
                <a:latin typeface="Times New Roman" pitchFamily="18" charset="0"/>
                <a:cs typeface="Arial" charset="0"/>
              </a:rPr>
              <a:t>Master studies program</a:t>
            </a:r>
          </a:p>
          <a:p>
            <a:pPr algn="ctr">
              <a:defRPr/>
            </a:pPr>
            <a:r>
              <a:rPr lang="en-US" sz="2800" b="1">
                <a:solidFill>
                  <a:srgbClr val="FFFF00"/>
                </a:solidFill>
                <a:effectLst>
                  <a:outerShdw blurRad="38100" dist="38100" dir="2700000" algn="tl">
                    <a:srgbClr val="000000"/>
                  </a:outerShdw>
                </a:effectLst>
                <a:latin typeface="Times New Roman" pitchFamily="18" charset="0"/>
                <a:cs typeface="Arial" charset="0"/>
              </a:rPr>
              <a:t> “Organization Resources Management”</a:t>
            </a:r>
          </a:p>
        </p:txBody>
      </p:sp>
      <p:pic>
        <p:nvPicPr>
          <p:cNvPr id="11" name="Picture 10"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9" name="Picture 8"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5" name="Picture 14"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37E5B66-F1FD-4CA3-969C-314B0EB33FAB}" type="slidenum">
              <a:rPr lang="en-US" altLang="ro-RO">
                <a:solidFill>
                  <a:srgbClr val="FFFFFF"/>
                </a:solidFill>
                <a:latin typeface="Times New Roman" panose="02020603050405020304" pitchFamily="18" charset="0"/>
              </a:rPr>
              <a:pPr/>
              <a:t>34</a:t>
            </a:fld>
            <a:endParaRPr lang="en-US" altLang="ro-RO">
              <a:solidFill>
                <a:srgbClr val="FFFFFF"/>
              </a:solidFill>
              <a:latin typeface="Times New Roman" panose="02020603050405020304" pitchFamily="18" charset="0"/>
            </a:endParaRPr>
          </a:p>
        </p:txBody>
      </p:sp>
      <p:sp>
        <p:nvSpPr>
          <p:cNvPr id="29698" name="Text Box 2"/>
          <p:cNvSpPr txBox="1">
            <a:spLocks noChangeArrowheads="1"/>
          </p:cNvSpPr>
          <p:nvPr/>
        </p:nvSpPr>
        <p:spPr bwMode="auto">
          <a:xfrm>
            <a:off x="1617663" y="3284538"/>
            <a:ext cx="8978900" cy="3035300"/>
          </a:xfrm>
          <a:prstGeom prst="rect">
            <a:avLst/>
          </a:prstGeom>
          <a:noFill/>
          <a:ln w="12700" algn="ctr">
            <a:noFill/>
            <a:miter lim="800000"/>
            <a:headEnd/>
            <a:tailEnd/>
          </a:ln>
        </p:spPr>
        <p:txBody>
          <a:bodyPr lIns="90488" tIns="44450" rIns="90488" bIns="44450">
            <a:spAutoFit/>
          </a:bodyPr>
          <a:lstStyle/>
          <a:p>
            <a:pPr marL="342900" indent="-342900">
              <a:lnSpc>
                <a:spcPct val="145000"/>
              </a:lnSpc>
              <a:defRPr/>
            </a:pPr>
            <a:r>
              <a:rPr lang="ro-RO" sz="2000" b="1" dirty="0">
                <a:solidFill>
                  <a:srgbClr val="FFFF00"/>
                </a:solidFill>
                <a:effectLst>
                  <a:outerShdw blurRad="38100" dist="38100" dir="2700000" algn="tl">
                    <a:srgbClr val="000000"/>
                  </a:outerShdw>
                </a:effectLst>
                <a:latin typeface="Times New Roman" pitchFamily="18" charset="0"/>
                <a:cs typeface="Arial" charset="0"/>
              </a:rPr>
              <a:t>2</a:t>
            </a:r>
            <a:r>
              <a:rPr lang="en-US" sz="2000" b="1" dirty="0">
                <a:solidFill>
                  <a:srgbClr val="FFFF00"/>
                </a:solidFill>
                <a:effectLst>
                  <a:outerShdw blurRad="38100" dist="38100" dir="2700000" algn="tl">
                    <a:srgbClr val="000000"/>
                  </a:outerShdw>
                </a:effectLst>
                <a:latin typeface="Times New Roman" pitchFamily="18" charset="0"/>
                <a:cs typeface="Arial" charset="0"/>
              </a:rPr>
              <a:t>.</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00"/>
                </a:solidFill>
                <a:effectLst>
                  <a:outerShdw blurRad="38100" dist="38100" dir="2700000" algn="tl">
                    <a:srgbClr val="000000"/>
                  </a:outerShdw>
                </a:effectLst>
                <a:latin typeface="Times New Roman" pitchFamily="18" charset="0"/>
                <a:cs typeface="Arial" charset="0"/>
              </a:rPr>
              <a:t>Based on bilateral protocols between Romania and other states:</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p>
          <a:p>
            <a:pPr algn="just">
              <a:lnSpc>
                <a:spcPct val="145000"/>
              </a:lnSpc>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Documents should be sent by mail or fax by your Defense Minister to the address indicated below, via the </a:t>
            </a:r>
            <a:r>
              <a:rPr lang="en-US" sz="2000" b="1" u="sng" dirty="0">
                <a:solidFill>
                  <a:srgbClr val="FFFFFF"/>
                </a:solidFill>
                <a:effectLst>
                  <a:outerShdw blurRad="38100" dist="38100" dir="2700000" algn="tl">
                    <a:srgbClr val="000000"/>
                  </a:outerShdw>
                </a:effectLst>
                <a:latin typeface="Times New Roman" pitchFamily="18" charset="0"/>
                <a:cs typeface="Arial" charset="0"/>
              </a:rPr>
              <a:t>Romanian Defense Attaché</a:t>
            </a:r>
            <a:r>
              <a:rPr lang="en-US" sz="2000" b="1" dirty="0">
                <a:solidFill>
                  <a:srgbClr val="FFFFFF"/>
                </a:solidFill>
                <a:effectLst>
                  <a:outerShdw blurRad="38100" dist="38100" dir="2700000" algn="tl">
                    <a:srgbClr val="000000"/>
                  </a:outerShdw>
                </a:effectLst>
                <a:latin typeface="Times New Roman" pitchFamily="18" charset="0"/>
                <a:cs typeface="Arial" charset="0"/>
              </a:rPr>
              <a:t> from your country /region</a:t>
            </a:r>
          </a:p>
          <a:p>
            <a:pPr>
              <a:lnSpc>
                <a:spcPct val="145000"/>
              </a:lnSpc>
              <a:defRPr/>
            </a:pPr>
            <a:r>
              <a:rPr lang="en-US" sz="2000"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
            </a:r>
            <a:br>
              <a:rPr lang="en-US" sz="2000" b="1" dirty="0">
                <a:solidFill>
                  <a:srgbClr val="FFFFFF"/>
                </a:solidFill>
                <a:effectLst>
                  <a:outerShdw blurRad="38100" dist="38100" dir="2700000" algn="tl">
                    <a:srgbClr val="000000"/>
                  </a:outerShdw>
                </a:effectLst>
                <a:latin typeface="Times New Roman" pitchFamily="18" charset="0"/>
                <a:cs typeface="Arial" charset="0"/>
              </a:rPr>
            </a:br>
            <a:r>
              <a:rPr lang="en-US" sz="2000" b="1" i="1" dirty="0">
                <a:solidFill>
                  <a:srgbClr val="FFFFFF"/>
                </a:solidFill>
                <a:effectLst>
                  <a:outerShdw blurRad="38100" dist="38100" dir="2700000" algn="tl">
                    <a:srgbClr val="000000"/>
                  </a:outerShdw>
                </a:effectLst>
                <a:latin typeface="Times New Roman" pitchFamily="18" charset="0"/>
                <a:cs typeface="Arial" charset="0"/>
              </a:rPr>
              <a:t>		</a:t>
            </a:r>
            <a:r>
              <a:rPr lang="en-US" sz="1600" b="1" i="1" dirty="0">
                <a:solidFill>
                  <a:srgbClr val="FFFFFF"/>
                </a:solidFill>
                <a:effectLst>
                  <a:outerShdw blurRad="38100" dist="38100" dir="2700000" algn="tl">
                    <a:srgbClr val="000000"/>
                  </a:outerShdw>
                </a:effectLst>
                <a:latin typeface="Times New Roman" pitchFamily="18" charset="0"/>
                <a:cs typeface="Arial" charset="0"/>
              </a:rPr>
              <a:t>Address:  Romania, Human Resources Management General Directorate </a:t>
            </a:r>
            <a:br>
              <a:rPr lang="en-US" sz="1600" b="1" i="1" dirty="0">
                <a:solidFill>
                  <a:srgbClr val="FFFFFF"/>
                </a:solidFill>
                <a:effectLst>
                  <a:outerShdw blurRad="38100" dist="38100" dir="2700000" algn="tl">
                    <a:srgbClr val="000000"/>
                  </a:outerShdw>
                </a:effectLst>
                <a:latin typeface="Times New Roman" pitchFamily="18" charset="0"/>
                <a:cs typeface="Arial" charset="0"/>
              </a:rPr>
            </a:br>
            <a:r>
              <a:rPr lang="en-US" sz="1600" b="1" i="1" dirty="0">
                <a:solidFill>
                  <a:srgbClr val="FFFFFF"/>
                </a:solidFill>
                <a:effectLst>
                  <a:outerShdw blurRad="38100" dist="38100" dir="2700000" algn="tl">
                    <a:srgbClr val="000000"/>
                  </a:outerShdw>
                </a:effectLst>
                <a:latin typeface="Times New Roman" pitchFamily="18" charset="0"/>
                <a:cs typeface="Arial" charset="0"/>
              </a:rPr>
              <a:t>		Fax:        </a:t>
            </a:r>
            <a:r>
              <a:rPr lang="en-US" sz="1600" i="1" dirty="0">
                <a:solidFill>
                  <a:srgbClr val="FFFFFF"/>
                </a:solidFill>
                <a:effectLst>
                  <a:outerShdw blurRad="38100" dist="38100" dir="2700000" algn="tl">
                    <a:srgbClr val="000000"/>
                  </a:outerShdw>
                </a:effectLst>
                <a:latin typeface="Times New Roman" pitchFamily="18" charset="0"/>
                <a:cs typeface="Arial" charset="0"/>
              </a:rPr>
              <a:t> </a:t>
            </a:r>
            <a:r>
              <a:rPr lang="en-US" sz="1600" b="1" i="1" dirty="0">
                <a:solidFill>
                  <a:srgbClr val="FFFFFF"/>
                </a:solidFill>
                <a:effectLst>
                  <a:outerShdw blurRad="38100" dist="38100" dir="2700000" algn="tl">
                    <a:srgbClr val="000000"/>
                  </a:outerShdw>
                </a:effectLst>
                <a:latin typeface="Times New Roman" pitchFamily="18" charset="0"/>
                <a:cs typeface="Arial" charset="0"/>
              </a:rPr>
              <a:t>004 - 021.319.58.81</a:t>
            </a:r>
            <a:br>
              <a:rPr lang="en-US" sz="1600" b="1" i="1" dirty="0">
                <a:solidFill>
                  <a:srgbClr val="FFFFFF"/>
                </a:solidFill>
                <a:effectLst>
                  <a:outerShdw blurRad="38100" dist="38100" dir="2700000" algn="tl">
                    <a:srgbClr val="000000"/>
                  </a:outerShdw>
                </a:effectLst>
                <a:latin typeface="Times New Roman" pitchFamily="18" charset="0"/>
                <a:cs typeface="Arial" charset="0"/>
              </a:rPr>
            </a:br>
            <a:r>
              <a:rPr lang="en-US" sz="1600" b="1" i="1" dirty="0">
                <a:solidFill>
                  <a:srgbClr val="FFFFFF"/>
                </a:solidFill>
                <a:effectLst>
                  <a:outerShdw blurRad="38100" dist="38100" dir="2700000" algn="tl">
                    <a:srgbClr val="000000"/>
                  </a:outerShdw>
                </a:effectLst>
                <a:latin typeface="Times New Roman" pitchFamily="18" charset="0"/>
                <a:cs typeface="Arial" charset="0"/>
              </a:rPr>
              <a:t>		Email:    </a:t>
            </a:r>
            <a:r>
              <a:rPr lang="en-US" sz="1600" b="1" i="1" dirty="0">
                <a:solidFill>
                  <a:srgbClr val="FFFF00"/>
                </a:solidFill>
                <a:effectLst>
                  <a:outerShdw blurRad="38100" dist="38100" dir="2700000" algn="tl">
                    <a:srgbClr val="000000"/>
                  </a:outerShdw>
                </a:effectLst>
                <a:latin typeface="Times New Roman" pitchFamily="18" charset="0"/>
                <a:cs typeface="Arial" charset="0"/>
              </a:rPr>
              <a:t> </a:t>
            </a:r>
            <a:r>
              <a:rPr lang="en-US" sz="1600" b="1" i="1" dirty="0">
                <a:solidFill>
                  <a:srgbClr val="FFFFFF"/>
                </a:solidFill>
                <a:effectLst>
                  <a:outerShdw blurRad="38100" dist="38100" dir="2700000" algn="tl">
                    <a:srgbClr val="000000"/>
                  </a:outerShdw>
                </a:effectLst>
                <a:latin typeface="Times New Roman" pitchFamily="18" charset="0"/>
                <a:cs typeface="Arial" charset="0"/>
                <a:hlinkClick r:id="rId2"/>
              </a:rPr>
              <a:t>mcraciun@mapn.ro</a:t>
            </a:r>
            <a:endParaRPr lang="en-US" sz="1600" b="1" i="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60771" name="Rectangle 3"/>
          <p:cNvSpPr>
            <a:spLocks noChangeArrowheads="1"/>
          </p:cNvSpPr>
          <p:nvPr/>
        </p:nvSpPr>
        <p:spPr bwMode="auto">
          <a:xfrm>
            <a:off x="3322639" y="523875"/>
            <a:ext cx="5329237" cy="920750"/>
          </a:xfrm>
          <a:prstGeom prst="rect">
            <a:avLst/>
          </a:prstGeom>
          <a:noFill/>
          <a:ln w="12700">
            <a:noFill/>
            <a:miter lim="800000"/>
            <a:headEnd/>
            <a:tailEnd/>
          </a:ln>
          <a:effectLst/>
        </p:spPr>
        <p:txBody>
          <a:bodyPr lIns="90488" tIns="44450" rIns="90488" bIns="44450">
            <a:spAutoFit/>
          </a:bodyPr>
          <a:lstStyle/>
          <a:p>
            <a:pPr algn="ctr">
              <a:lnSpc>
                <a:spcPct val="90000"/>
              </a:lnSpc>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HOW TO APPLY</a:t>
            </a:r>
          </a:p>
          <a:p>
            <a:pPr algn="ctr">
              <a:lnSpc>
                <a:spcPct val="90000"/>
              </a:lnSpc>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FOR COURSES</a:t>
            </a:r>
          </a:p>
        </p:txBody>
      </p:sp>
      <p:sp>
        <p:nvSpPr>
          <p:cNvPr id="2" name="Text Box 2"/>
          <p:cNvSpPr txBox="1">
            <a:spLocks noChangeArrowheads="1"/>
          </p:cNvSpPr>
          <p:nvPr/>
        </p:nvSpPr>
        <p:spPr bwMode="auto">
          <a:xfrm>
            <a:off x="1604964" y="2060575"/>
            <a:ext cx="9063037" cy="982320"/>
          </a:xfrm>
          <a:prstGeom prst="rect">
            <a:avLst/>
          </a:prstGeom>
          <a:noFill/>
          <a:ln w="12700" algn="ctr">
            <a:noFill/>
            <a:miter lim="800000"/>
            <a:headEnd/>
            <a:tailEnd/>
          </a:ln>
        </p:spPr>
        <p:txBody>
          <a:bodyPr lIns="90488" tIns="44450" rIns="90488" bIns="44450">
            <a:spAutoFit/>
          </a:bodyPr>
          <a:lstStyle/>
          <a:p>
            <a:pPr indent="-342900">
              <a:lnSpc>
                <a:spcPct val="145000"/>
              </a:lnSpc>
              <a:defRPr/>
            </a:pPr>
            <a:r>
              <a:rPr lang="ro-RO" sz="2000" b="1" dirty="0">
                <a:solidFill>
                  <a:srgbClr val="FFFF00"/>
                </a:solidFill>
                <a:effectLst>
                  <a:outerShdw blurRad="38100" dist="38100" dir="2700000" algn="tl">
                    <a:srgbClr val="000000"/>
                  </a:outerShdw>
                </a:effectLst>
                <a:latin typeface="Times New Roman" pitchFamily="18" charset="0"/>
                <a:cs typeface="Arial" charset="0"/>
              </a:rPr>
              <a:t>1</a:t>
            </a:r>
            <a:r>
              <a:rPr lang="en-US" sz="2000" b="1" dirty="0">
                <a:solidFill>
                  <a:srgbClr val="FFFF00"/>
                </a:solidFill>
                <a:effectLst>
                  <a:outerShdw blurRad="38100" dist="38100" dir="2700000" algn="tl">
                    <a:srgbClr val="000000"/>
                  </a:outerShdw>
                </a:effectLst>
                <a:latin typeface="Times New Roman" pitchFamily="18" charset="0"/>
                <a:cs typeface="Arial" charset="0"/>
              </a:rPr>
              <a:t>.</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00"/>
                </a:solidFill>
                <a:effectLst>
                  <a:outerShdw blurRad="38100" dist="38100" dir="2700000" algn="tl">
                    <a:srgbClr val="000000"/>
                  </a:outerShdw>
                </a:effectLst>
                <a:latin typeface="Times New Roman" pitchFamily="18" charset="0"/>
                <a:cs typeface="Arial" charset="0"/>
              </a:rPr>
              <a:t>Based on your direct request addressed to Allied Command Transformation</a:t>
            </a:r>
            <a:r>
              <a:rPr lang="en-US" sz="2000" b="1" dirty="0">
                <a:solidFill>
                  <a:srgbClr val="FFFFFF"/>
                </a:solidFill>
                <a:effectLst>
                  <a:outerShdw blurRad="38100" dist="38100" dir="2700000" algn="tl">
                    <a:srgbClr val="000000"/>
                  </a:outerShdw>
                </a:effectLst>
                <a:latin typeface="Times New Roman" pitchFamily="18" charset="0"/>
                <a:cs typeface="Arial" charset="0"/>
              </a:rPr>
              <a:t> for seats listed in </a:t>
            </a:r>
            <a:r>
              <a:rPr lang="ro-RO" sz="2000" b="1" dirty="0">
                <a:solidFill>
                  <a:srgbClr val="FFFFFF"/>
                </a:solidFill>
                <a:effectLst>
                  <a:outerShdw blurRad="38100" dist="38100" dir="2700000" algn="tl">
                    <a:srgbClr val="000000"/>
                  </a:outerShdw>
                </a:effectLst>
                <a:latin typeface="Times New Roman" pitchFamily="18" charset="0"/>
                <a:cs typeface="Arial" charset="0"/>
              </a:rPr>
              <a:t>e</a:t>
            </a:r>
            <a:r>
              <a:rPr lang="en-US" sz="2000" b="1" dirty="0">
                <a:solidFill>
                  <a:srgbClr val="FFFFFF"/>
                </a:solidFill>
                <a:effectLst>
                  <a:outerShdw blurRad="38100" dist="38100" dir="2700000" algn="tl">
                    <a:srgbClr val="000000"/>
                  </a:outerShdw>
                </a:effectLst>
                <a:latin typeface="Times New Roman" pitchFamily="18" charset="0"/>
                <a:cs typeface="Arial" charset="0"/>
              </a:rPr>
              <a:t>PRIME</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and</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funded by NATO.</a:t>
            </a:r>
          </a:p>
        </p:txBody>
      </p:sp>
      <p:pic>
        <p:nvPicPr>
          <p:cNvPr id="13" name="Picture 12"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0" name="Picture 9"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1" name="Picture 10"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0000">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742932" indent="-285744">
              <a:defRPr>
                <a:solidFill>
                  <a:schemeClr val="tx1"/>
                </a:solidFill>
                <a:latin typeface="Times New Roman" panose="02020603050405020304" pitchFamily="18" charset="0"/>
              </a:defRPr>
            </a:lvl2pPr>
            <a:lvl3pPr marL="1142971" indent="-228594">
              <a:defRPr>
                <a:solidFill>
                  <a:schemeClr val="tx1"/>
                </a:solidFill>
                <a:latin typeface="Times New Roman" panose="02020603050405020304" pitchFamily="18" charset="0"/>
              </a:defRPr>
            </a:lvl3pPr>
            <a:lvl4pPr marL="1600160" indent="-228594">
              <a:defRPr>
                <a:solidFill>
                  <a:schemeClr val="tx1"/>
                </a:solidFill>
                <a:latin typeface="Times New Roman" panose="02020603050405020304" pitchFamily="18" charset="0"/>
              </a:defRPr>
            </a:lvl4pPr>
            <a:lvl5pPr marL="2057349" indent="-228594">
              <a:defRPr>
                <a:solidFill>
                  <a:schemeClr val="tx1"/>
                </a:solidFill>
                <a:latin typeface="Times New Roman" panose="02020603050405020304" pitchFamily="18" charset="0"/>
              </a:defRPr>
            </a:lvl5pPr>
            <a:lvl6pPr marL="2514537" indent="-228594" eaLnBrk="0" fontAlgn="base" hangingPunct="0">
              <a:spcBef>
                <a:spcPct val="0"/>
              </a:spcBef>
              <a:spcAft>
                <a:spcPct val="0"/>
              </a:spcAft>
              <a:defRPr>
                <a:solidFill>
                  <a:schemeClr val="tx1"/>
                </a:solidFill>
                <a:latin typeface="Times New Roman" panose="02020603050405020304" pitchFamily="18" charset="0"/>
              </a:defRPr>
            </a:lvl6pPr>
            <a:lvl7pPr marL="2971726" indent="-228594" eaLnBrk="0" fontAlgn="base" hangingPunct="0">
              <a:spcBef>
                <a:spcPct val="0"/>
              </a:spcBef>
              <a:spcAft>
                <a:spcPct val="0"/>
              </a:spcAft>
              <a:defRPr>
                <a:solidFill>
                  <a:schemeClr val="tx1"/>
                </a:solidFill>
                <a:latin typeface="Times New Roman" panose="02020603050405020304" pitchFamily="18" charset="0"/>
              </a:defRPr>
            </a:lvl7pPr>
            <a:lvl8pPr marL="3428914" indent="-228594" eaLnBrk="0" fontAlgn="base" hangingPunct="0">
              <a:spcBef>
                <a:spcPct val="0"/>
              </a:spcBef>
              <a:spcAft>
                <a:spcPct val="0"/>
              </a:spcAft>
              <a:defRPr>
                <a:solidFill>
                  <a:schemeClr val="tx1"/>
                </a:solidFill>
                <a:latin typeface="Times New Roman" panose="02020603050405020304" pitchFamily="18" charset="0"/>
              </a:defRPr>
            </a:lvl8pPr>
            <a:lvl9pPr marL="3886103" indent="-228594" eaLnBrk="0" fontAlgn="base" hangingPunct="0">
              <a:spcBef>
                <a:spcPct val="0"/>
              </a:spcBef>
              <a:spcAft>
                <a:spcPct val="0"/>
              </a:spcAft>
              <a:defRPr>
                <a:solidFill>
                  <a:schemeClr val="tx1"/>
                </a:solidFill>
                <a:latin typeface="Times New Roman" panose="02020603050405020304" pitchFamily="18" charset="0"/>
              </a:defRPr>
            </a:lvl9pPr>
          </a:lstStyle>
          <a:p>
            <a:pPr>
              <a:defRPr/>
            </a:pPr>
            <a:fld id="{A1E0C3E2-30C7-4BAC-9BCA-FACE92B9E886}" type="slidenum">
              <a:rPr lang="en-US" altLang="ro-RO">
                <a:solidFill>
                  <a:srgbClr val="FFFFFF"/>
                </a:solidFill>
              </a:rPr>
              <a:pPr>
                <a:defRPr/>
              </a:pPr>
              <a:t>35</a:t>
            </a:fld>
            <a:endParaRPr lang="en-US" altLang="ro-RO">
              <a:solidFill>
                <a:srgbClr val="FFFFFF"/>
              </a:solidFill>
            </a:endParaRPr>
          </a:p>
        </p:txBody>
      </p:sp>
      <p:sp>
        <p:nvSpPr>
          <p:cNvPr id="190468" name="Rectangle 4"/>
          <p:cNvSpPr>
            <a:spLocks noChangeArrowheads="1"/>
          </p:cNvSpPr>
          <p:nvPr/>
        </p:nvSpPr>
        <p:spPr bwMode="auto">
          <a:xfrm>
            <a:off x="2566990" y="342900"/>
            <a:ext cx="6840537" cy="920767"/>
          </a:xfrm>
          <a:prstGeom prst="rect">
            <a:avLst/>
          </a:prstGeom>
          <a:noFill/>
          <a:ln w="12700">
            <a:noFill/>
            <a:miter lim="800000"/>
            <a:headEnd/>
            <a:tailEnd/>
          </a:ln>
          <a:effectLst/>
        </p:spPr>
        <p:txBody>
          <a:bodyPr lIns="90488" tIns="44451" rIns="90488" bIns="44451">
            <a:spAutoFit/>
          </a:bodyPr>
          <a:lstStyle/>
          <a:p>
            <a:pPr algn="ctr">
              <a:defRPr/>
            </a:pPr>
            <a:r>
              <a:rPr lang="en-US" altLang="ro-RO" sz="3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ALUMNI</a:t>
            </a:r>
            <a:endParaRPr lang="ro-RO" altLang="ro-RO" sz="3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ctr">
              <a:defRPr/>
            </a:pPr>
            <a:r>
              <a:rPr lang="en-US" altLang="ro-RO" sz="2200" b="1" dirty="0" smtClean="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r>
              <a:rPr lang="ro-RO" altLang="ro-RO" sz="2200" b="1" dirty="0" smtClean="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June </a:t>
            </a:r>
            <a:r>
              <a:rPr lang="en-US" altLang="ro-RO" sz="2200" b="1" dirty="0" smtClean="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2026)</a:t>
            </a:r>
            <a:endParaRPr lang="en-US" altLang="ro-RO"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15" name="Text Box 5"/>
          <p:cNvSpPr txBox="1">
            <a:spLocks noChangeArrowheads="1"/>
          </p:cNvSpPr>
          <p:nvPr/>
        </p:nvSpPr>
        <p:spPr bwMode="auto">
          <a:xfrm>
            <a:off x="659396" y="6046977"/>
            <a:ext cx="10934521" cy="582213"/>
          </a:xfrm>
          <a:prstGeom prst="rect">
            <a:avLst/>
          </a:prstGeom>
          <a:noFill/>
          <a:ln w="12700" algn="ctr">
            <a:noFill/>
            <a:miter lim="800000"/>
            <a:headEnd/>
            <a:tailEnd/>
          </a:ln>
          <a:effectLst/>
        </p:spPr>
        <p:txBody>
          <a:bodyPr wrap="square" lIns="90488" tIns="44451" rIns="90488" bIns="44451">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50000"/>
              </a:spcBef>
              <a:buClrTx/>
              <a:buSzTx/>
              <a:buNone/>
              <a:defRPr/>
            </a:pPr>
            <a:r>
              <a:rPr lang="ro-RO" altLang="ro-RO" b="1" dirty="0">
                <a:solidFill>
                  <a:srgbClr val="FFFF00"/>
                </a:solidFill>
                <a:effectLst>
                  <a:outerShdw blurRad="38100" dist="38100" dir="2700000" algn="tl">
                    <a:srgbClr val="000000"/>
                  </a:outerShdw>
                </a:effectLst>
                <a:latin typeface="Times New Roman" panose="02020603050405020304" pitchFamily="18" charset="0"/>
                <a:cs typeface="Arial" charset="0"/>
              </a:rPr>
              <a:t>TOTAL</a:t>
            </a:r>
            <a:r>
              <a:rPr lang="ro-RO" altLang="ro-RO" sz="2800" b="1" dirty="0">
                <a:solidFill>
                  <a:srgbClr val="FFFF00"/>
                </a:solidFill>
                <a:effectLst>
                  <a:outerShdw blurRad="38100" dist="38100" dir="2700000" algn="tl">
                    <a:srgbClr val="000000"/>
                  </a:outerShdw>
                </a:effectLst>
                <a:latin typeface="Times New Roman" panose="02020603050405020304" pitchFamily="18" charset="0"/>
                <a:cs typeface="Arial" charset="0"/>
              </a:rPr>
              <a:t> </a:t>
            </a:r>
            <a:r>
              <a:rPr lang="ro-RO" altLang="ro-RO" b="1" dirty="0">
                <a:solidFill>
                  <a:srgbClr val="FFFF00"/>
                </a:solidFill>
                <a:effectLst>
                  <a:outerShdw blurRad="38100" dist="38100" dir="2700000" algn="tl">
                    <a:srgbClr val="000000"/>
                  </a:outerShdw>
                </a:effectLst>
                <a:latin typeface="Times New Roman" panose="02020603050405020304" pitchFamily="18" charset="0"/>
                <a:cs typeface="Arial" charset="0"/>
              </a:rPr>
              <a:t>–</a:t>
            </a:r>
            <a:r>
              <a:rPr lang="en-US" altLang="ro-RO" b="1" dirty="0" smtClean="0">
                <a:solidFill>
                  <a:srgbClr val="FFFF00"/>
                </a:solidFill>
                <a:effectLst>
                  <a:outerShdw blurRad="38100" dist="38100" dir="2700000" algn="tl">
                    <a:srgbClr val="000000"/>
                  </a:outerShdw>
                </a:effectLst>
                <a:latin typeface="Times New Roman" panose="02020603050405020304" pitchFamily="18" charset="0"/>
              </a:rPr>
              <a:t>39</a:t>
            </a:r>
            <a:r>
              <a:rPr lang="ro-RO" altLang="ro-RO" b="1" dirty="0" smtClean="0">
                <a:solidFill>
                  <a:srgbClr val="FFFF00"/>
                </a:solidFill>
                <a:effectLst>
                  <a:outerShdw blurRad="38100" dist="38100" dir="2700000" algn="tl">
                    <a:srgbClr val="000000"/>
                  </a:outerShdw>
                </a:effectLst>
                <a:latin typeface="Times New Roman" panose="02020603050405020304" pitchFamily="18" charset="0"/>
              </a:rPr>
              <a:t>87</a:t>
            </a:r>
            <a:r>
              <a:rPr lang="en-US" altLang="ro-RO" b="1" dirty="0" smtClean="0">
                <a:solidFill>
                  <a:srgbClr val="FFFF00"/>
                </a:solidFill>
                <a:effectLst>
                  <a:outerShdw blurRad="38100" dist="38100" dir="2700000" algn="tl">
                    <a:srgbClr val="000000"/>
                  </a:outerShdw>
                </a:effectLst>
                <a:latin typeface="Times New Roman" panose="02020603050405020304" pitchFamily="18" charset="0"/>
              </a:rPr>
              <a:t> </a:t>
            </a:r>
            <a:r>
              <a:rPr lang="ro-RO" altLang="ro-RO" b="1" dirty="0">
                <a:solidFill>
                  <a:srgbClr val="FFFF00"/>
                </a:solidFill>
                <a:effectLst>
                  <a:outerShdw blurRad="38100" dist="38100" dir="2700000" algn="tl">
                    <a:srgbClr val="000000"/>
                  </a:outerShdw>
                </a:effectLst>
                <a:latin typeface="Times New Roman" panose="02020603050405020304" pitchFamily="18" charset="0"/>
              </a:rPr>
              <a:t>GRADUATES out of </a:t>
            </a:r>
            <a:r>
              <a:rPr lang="ro-RO" altLang="ro-RO" b="1" dirty="0" err="1">
                <a:solidFill>
                  <a:srgbClr val="FFFF00"/>
                </a:solidFill>
                <a:effectLst>
                  <a:outerShdw blurRad="38100" dist="38100" dir="2700000" algn="tl">
                    <a:srgbClr val="000000"/>
                  </a:outerShdw>
                </a:effectLst>
                <a:latin typeface="Times New Roman" panose="02020603050405020304" pitchFamily="18" charset="0"/>
              </a:rPr>
              <a:t>which</a:t>
            </a:r>
            <a:r>
              <a:rPr lang="ro-RO" altLang="ro-RO" b="1" dirty="0">
                <a:solidFill>
                  <a:srgbClr val="FFFF00"/>
                </a:solidFill>
                <a:effectLst>
                  <a:outerShdw blurRad="38100" dist="38100" dir="2700000" algn="tl">
                    <a:srgbClr val="000000"/>
                  </a:outerShdw>
                </a:effectLst>
                <a:latin typeface="Times New Roman" panose="02020603050405020304" pitchFamily="18" charset="0"/>
              </a:rPr>
              <a:t> </a:t>
            </a:r>
            <a:r>
              <a:rPr lang="en-US" altLang="ro-RO" b="1" dirty="0" smtClean="0">
                <a:solidFill>
                  <a:srgbClr val="FFFF00"/>
                </a:solidFill>
                <a:effectLst>
                  <a:outerShdw blurRad="38100" dist="38100" dir="2700000" algn="tl">
                    <a:srgbClr val="000000"/>
                  </a:outerShdw>
                </a:effectLst>
                <a:latin typeface="Times New Roman" panose="02020603050405020304" pitchFamily="18" charset="0"/>
              </a:rPr>
              <a:t>10</a:t>
            </a:r>
            <a:r>
              <a:rPr lang="ro-RO" altLang="ro-RO" b="1" dirty="0" smtClean="0">
                <a:solidFill>
                  <a:srgbClr val="FFFF00"/>
                </a:solidFill>
                <a:effectLst>
                  <a:outerShdw blurRad="38100" dist="38100" dir="2700000" algn="tl">
                    <a:srgbClr val="000000"/>
                  </a:outerShdw>
                </a:effectLst>
                <a:latin typeface="Times New Roman" panose="02020603050405020304" pitchFamily="18" charset="0"/>
              </a:rPr>
              <a:t>27</a:t>
            </a:r>
            <a:r>
              <a:rPr lang="en-US" altLang="ro-RO" b="1" dirty="0" smtClean="0">
                <a:solidFill>
                  <a:srgbClr val="FFFF00"/>
                </a:solidFill>
                <a:effectLst>
                  <a:outerShdw blurRad="38100" dist="38100" dir="2700000" algn="tl">
                    <a:srgbClr val="000000"/>
                  </a:outerShdw>
                </a:effectLst>
                <a:latin typeface="Times New Roman" panose="02020603050405020304" pitchFamily="18" charset="0"/>
              </a:rPr>
              <a:t> international</a:t>
            </a:r>
            <a:endParaRPr lang="en-US" altLang="ro-RO" b="1" dirty="0">
              <a:solidFill>
                <a:srgbClr val="FFFF00"/>
              </a:solidFill>
              <a:effectLst>
                <a:outerShdw blurRad="38100" dist="38100" dir="2700000" algn="tl">
                  <a:srgbClr val="000000"/>
                </a:outerShdw>
              </a:effectLst>
              <a:latin typeface="Times New Roman" panose="02020603050405020304" pitchFamily="18" charset="0"/>
              <a:cs typeface="Arial" charset="0"/>
            </a:endParaRPr>
          </a:p>
        </p:txBody>
      </p:sp>
      <p:pic>
        <p:nvPicPr>
          <p:cNvPr id="16" name="Picture 15" descr="stema cu coroana.png"/>
          <p:cNvPicPr>
            <a:picLocks noChangeAspect="1"/>
          </p:cNvPicPr>
          <p:nvPr/>
        </p:nvPicPr>
        <p:blipFill>
          <a:blip r:embed="rId3" cstate="print"/>
          <a:srcRect/>
          <a:stretch>
            <a:fillRect/>
          </a:stretch>
        </p:blipFill>
        <p:spPr bwMode="auto">
          <a:xfrm>
            <a:off x="227349" y="1"/>
            <a:ext cx="1081007" cy="1254388"/>
          </a:xfrm>
          <a:prstGeom prst="rect">
            <a:avLst/>
          </a:prstGeom>
          <a:noFill/>
          <a:ln>
            <a:noFill/>
          </a:ln>
          <a:effectLst>
            <a:glow rad="38100">
              <a:schemeClr val="tx1">
                <a:alpha val="97000"/>
              </a:schemeClr>
            </a:glow>
          </a:effectLst>
        </p:spPr>
      </p:pic>
      <p:grpSp>
        <p:nvGrpSpPr>
          <p:cNvPr id="3" name="Group 2"/>
          <p:cNvGrpSpPr/>
          <p:nvPr/>
        </p:nvGrpSpPr>
        <p:grpSpPr>
          <a:xfrm>
            <a:off x="10972779" y="2536845"/>
            <a:ext cx="1495117" cy="1720248"/>
            <a:chOff x="10545891" y="4318482"/>
            <a:chExt cx="1495117" cy="1720248"/>
          </a:xfrm>
        </p:grpSpPr>
        <p:grpSp>
          <p:nvGrpSpPr>
            <p:cNvPr id="18" name="Group 17"/>
            <p:cNvGrpSpPr/>
            <p:nvPr/>
          </p:nvGrpSpPr>
          <p:grpSpPr>
            <a:xfrm>
              <a:off x="10545891" y="5300066"/>
              <a:ext cx="1495117" cy="738664"/>
              <a:chOff x="11097247" y="4321066"/>
              <a:chExt cx="1341444" cy="970839"/>
            </a:xfrm>
          </p:grpSpPr>
          <p:sp>
            <p:nvSpPr>
              <p:cNvPr id="19" name="TextBox 18"/>
              <p:cNvSpPr txBox="1"/>
              <p:nvPr/>
            </p:nvSpPr>
            <p:spPr>
              <a:xfrm>
                <a:off x="11097247" y="4321066"/>
                <a:ext cx="1341444" cy="970839"/>
              </a:xfrm>
              <a:prstGeom prst="rect">
                <a:avLst/>
              </a:prstGeom>
              <a:noFill/>
              <a:ln>
                <a:noFill/>
              </a:ln>
            </p:spPr>
            <p:txBody>
              <a:bodyPr wrap="square" rtlCol="0">
                <a:spAutoFit/>
              </a:bodyPr>
              <a:lstStyle/>
              <a:p>
                <a:r>
                  <a:rPr lang="ro-RO" sz="1400" dirty="0">
                    <a:latin typeface="Times New Roman" panose="02020603050405020304" pitchFamily="18" charset="0"/>
                    <a:cs typeface="Times New Roman" panose="02020603050405020304" pitchFamily="18" charset="0"/>
                  </a:rPr>
                  <a:t>         Foreign</a:t>
                </a:r>
              </a:p>
              <a:p>
                <a:r>
                  <a:rPr lang="ro-RO" sz="1400" dirty="0">
                    <a:latin typeface="Times New Roman" panose="02020603050405020304" pitchFamily="18" charset="0"/>
                    <a:cs typeface="Times New Roman" panose="02020603050405020304" pitchFamily="18" charset="0"/>
                  </a:rPr>
                  <a:t>         </a:t>
                </a:r>
                <a:r>
                  <a:rPr lang="ro-RO" sz="1400" dirty="0" err="1">
                    <a:latin typeface="Times New Roman" panose="02020603050405020304" pitchFamily="18" charset="0"/>
                    <a:cs typeface="Times New Roman" panose="02020603050405020304" pitchFamily="18" charset="0"/>
                  </a:rPr>
                  <a:t>graduates</a:t>
                </a:r>
                <a:endParaRPr lang="ro-RO" sz="1400" dirty="0">
                  <a:latin typeface="Times New Roman" panose="02020603050405020304" pitchFamily="18" charset="0"/>
                  <a:cs typeface="Times New Roman" panose="02020603050405020304" pitchFamily="18" charset="0"/>
                </a:endParaRPr>
              </a:p>
            </p:txBody>
          </p:sp>
          <p:cxnSp>
            <p:nvCxnSpPr>
              <p:cNvPr id="20" name="Straight Connector 19"/>
              <p:cNvCxnSpPr/>
              <p:nvPr/>
            </p:nvCxnSpPr>
            <p:spPr bwMode="auto">
              <a:xfrm>
                <a:off x="11122772" y="4534716"/>
                <a:ext cx="315323" cy="57"/>
              </a:xfrm>
              <a:prstGeom prst="line">
                <a:avLst/>
              </a:prstGeom>
              <a:gradFill rotWithShape="0">
                <a:gsLst>
                  <a:gs pos="0">
                    <a:schemeClr val="accent1"/>
                  </a:gs>
                  <a:gs pos="100000">
                    <a:schemeClr val="bg1"/>
                  </a:gs>
                </a:gsLst>
                <a:lin ang="0" scaled="1"/>
              </a:gradFill>
              <a:ln w="38100" cap="flat" cmpd="sng" algn="ctr">
                <a:solidFill>
                  <a:srgbClr val="FF0000"/>
                </a:solidFill>
                <a:prstDash val="solid"/>
                <a:round/>
                <a:headEnd type="none" w="med" len="med"/>
                <a:tailEnd type="none" w="med" len="med"/>
              </a:ln>
              <a:effectLst/>
            </p:spPr>
          </p:cxnSp>
        </p:grpSp>
        <p:sp>
          <p:nvSpPr>
            <p:cNvPr id="21" name="TextBox 20"/>
            <p:cNvSpPr txBox="1"/>
            <p:nvPr/>
          </p:nvSpPr>
          <p:spPr>
            <a:xfrm>
              <a:off x="10577345" y="4318482"/>
              <a:ext cx="1183384" cy="523220"/>
            </a:xfrm>
            <a:prstGeom prst="rect">
              <a:avLst/>
            </a:prstGeom>
            <a:noFill/>
            <a:ln>
              <a:noFill/>
            </a:ln>
          </p:spPr>
          <p:txBody>
            <a:bodyPr wrap="square" rtlCol="0">
              <a:spAutoFit/>
            </a:bodyPr>
            <a:lstStyle/>
            <a:p>
              <a:r>
                <a:rPr lang="ro-RO" sz="1400" dirty="0">
                  <a:latin typeface="Times New Roman" panose="02020603050405020304" pitchFamily="18" charset="0"/>
                  <a:cs typeface="Times New Roman" panose="02020603050405020304" pitchFamily="18" charset="0"/>
                </a:rPr>
                <a:t>       Total</a:t>
              </a:r>
            </a:p>
            <a:p>
              <a:r>
                <a:rPr lang="ro-RO" sz="1400" dirty="0">
                  <a:latin typeface="Times New Roman" panose="02020603050405020304" pitchFamily="18" charset="0"/>
                  <a:cs typeface="Times New Roman" panose="02020603050405020304" pitchFamily="18" charset="0"/>
                </a:rPr>
                <a:t>       </a:t>
              </a:r>
              <a:r>
                <a:rPr lang="ro-RO" sz="1400" dirty="0" err="1">
                  <a:latin typeface="Times New Roman" panose="02020603050405020304" pitchFamily="18" charset="0"/>
                  <a:cs typeface="Times New Roman" panose="02020603050405020304" pitchFamily="18" charset="0"/>
                </a:rPr>
                <a:t>graduates</a:t>
              </a:r>
              <a:endParaRPr lang="ro-RO" sz="1400" dirty="0">
                <a:latin typeface="Times New Roman" panose="02020603050405020304" pitchFamily="18" charset="0"/>
                <a:cs typeface="Times New Roman" panose="02020603050405020304" pitchFamily="18" charset="0"/>
              </a:endParaRPr>
            </a:p>
          </p:txBody>
        </p:sp>
        <p:cxnSp>
          <p:nvCxnSpPr>
            <p:cNvPr id="23" name="Straight Connector 22"/>
            <p:cNvCxnSpPr/>
            <p:nvPr/>
          </p:nvCxnSpPr>
          <p:spPr bwMode="auto">
            <a:xfrm>
              <a:off x="10561128" y="4467524"/>
              <a:ext cx="315323" cy="55"/>
            </a:xfrm>
            <a:prstGeom prst="line">
              <a:avLst/>
            </a:prstGeom>
            <a:gradFill rotWithShape="0">
              <a:gsLst>
                <a:gs pos="0">
                  <a:schemeClr val="accent1"/>
                </a:gs>
                <a:gs pos="100000">
                  <a:schemeClr val="bg1"/>
                </a:gs>
              </a:gsLst>
              <a:lin ang="0" scaled="1"/>
            </a:gradFill>
            <a:ln w="38100" cap="flat" cmpd="sng" algn="ctr">
              <a:solidFill>
                <a:srgbClr val="FFFF00"/>
              </a:solidFill>
              <a:prstDash val="solid"/>
              <a:round/>
              <a:headEnd type="none" w="med" len="med"/>
              <a:tailEnd type="none" w="med" len="med"/>
            </a:ln>
            <a:effectLst/>
          </p:spPr>
        </p:cxnSp>
      </p:grpSp>
      <p:graphicFrame>
        <p:nvGraphicFramePr>
          <p:cNvPr id="24" name="Chart 23"/>
          <p:cNvGraphicFramePr>
            <a:graphicFrameLocks/>
          </p:cNvGraphicFramePr>
          <p:nvPr>
            <p:extLst>
              <p:ext uri="{D42A27DB-BD31-4B8C-83A1-F6EECF244321}">
                <p14:modId xmlns:p14="http://schemas.microsoft.com/office/powerpoint/2010/main" val="3593906545"/>
              </p:ext>
            </p:extLst>
          </p:nvPr>
        </p:nvGraphicFramePr>
        <p:xfrm>
          <a:off x="530618" y="679258"/>
          <a:ext cx="10457398" cy="5489575"/>
        </p:xfrm>
        <a:graphic>
          <a:graphicData uri="http://schemas.openxmlformats.org/drawingml/2006/chart">
            <c:chart xmlns:c="http://schemas.openxmlformats.org/drawingml/2006/chart" xmlns:r="http://schemas.openxmlformats.org/officeDocument/2006/relationships" r:id="rId4"/>
          </a:graphicData>
        </a:graphic>
      </p:graphicFrame>
      <p:pic>
        <p:nvPicPr>
          <p:cNvPr id="17" name="Picture 16"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22" name="Picture 21"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3377447398"/>
      </p:ext>
    </p:extLst>
  </p:cSld>
  <p:clrMapOvr>
    <a:masterClrMapping/>
  </p:clrMapOvr>
  <mc:AlternateContent xmlns:mc="http://schemas.openxmlformats.org/markup-compatibility/2006" xmlns:p14="http://schemas.microsoft.com/office/powerpoint/2010/main">
    <mc:Choice Requires="p14">
      <p:transition spd="slow" p14:dur="2250">
        <p:wipe dir="d"/>
      </p:transition>
    </mc:Choice>
    <mc:Fallback xmlns="">
      <p:transition spd="slow">
        <p:wipe dir="d"/>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9517C7D8-143E-44AD-B05A-E2A543CFB7D6}" type="slidenum">
              <a:rPr lang="en-US" altLang="ro-RO" smtClean="0"/>
              <a:pPr>
                <a:defRPr/>
              </a:pPr>
              <a:t>36</a:t>
            </a:fld>
            <a:endParaRPr lang="en-US" altLang="ro-RO"/>
          </a:p>
        </p:txBody>
      </p:sp>
      <p:sp>
        <p:nvSpPr>
          <p:cNvPr id="104450" name="Rectangle 2"/>
          <p:cNvSpPr>
            <a:spLocks noChangeArrowheads="1"/>
          </p:cNvSpPr>
          <p:nvPr/>
        </p:nvSpPr>
        <p:spPr bwMode="auto">
          <a:xfrm>
            <a:off x="3392489" y="581025"/>
            <a:ext cx="7127875" cy="459100"/>
          </a:xfrm>
          <a:prstGeom prst="rect">
            <a:avLst/>
          </a:prstGeom>
          <a:noFill/>
          <a:ln w="12700">
            <a:noFill/>
            <a:miter lim="800000"/>
            <a:headEnd/>
            <a:tailEnd/>
          </a:ln>
          <a:effectLst/>
        </p:spPr>
        <p:txBody>
          <a:bodyPr lIns="90488" tIns="44450" rIns="90488" bIns="44450">
            <a:spAutoFit/>
          </a:bodyPr>
          <a:lstStyle/>
          <a:p>
            <a:pPr algn="ctr">
              <a:defRPr/>
            </a:pPr>
            <a:endParaRPr lang="ro-RO" sz="2400" b="1">
              <a:solidFill>
                <a:srgbClr val="FFFF99"/>
              </a:solidFill>
              <a:effectLst>
                <a:outerShdw blurRad="38100" dist="38100" dir="2700000" algn="tl">
                  <a:srgbClr val="000000"/>
                </a:outerShdw>
              </a:effectLst>
              <a:cs typeface="Arial" charset="0"/>
            </a:endParaRPr>
          </a:p>
        </p:txBody>
      </p:sp>
      <p:sp>
        <p:nvSpPr>
          <p:cNvPr id="104451" name="Rectangle 3"/>
          <p:cNvSpPr>
            <a:spLocks noChangeArrowheads="1"/>
          </p:cNvSpPr>
          <p:nvPr/>
        </p:nvSpPr>
        <p:spPr bwMode="auto">
          <a:xfrm>
            <a:off x="1667508" y="537307"/>
            <a:ext cx="8284587" cy="1013098"/>
          </a:xfrm>
          <a:prstGeom prst="rect">
            <a:avLst/>
          </a:prstGeom>
          <a:noFill/>
          <a:ln w="12700">
            <a:noFill/>
            <a:miter lim="800000"/>
            <a:headEnd/>
            <a:tailEnd/>
          </a:ln>
          <a:effectLst/>
        </p:spPr>
        <p:txBody>
          <a:bodyPr wrap="square" lIns="90488" tIns="44450" rIns="90488" bIns="44450">
            <a:spAutoFit/>
          </a:bodyPr>
          <a:lstStyle/>
          <a:p>
            <a:pPr algn="ctr">
              <a:defRPr/>
            </a:pPr>
            <a:r>
              <a:rPr lang="ro-RO" sz="30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GRADUATES’ PROFESSIONAL BACKGROUND </a:t>
            </a:r>
          </a:p>
        </p:txBody>
      </p:sp>
      <p:pic>
        <p:nvPicPr>
          <p:cNvPr id="130" name="Picture 129" descr="stema cu coroana.png"/>
          <p:cNvPicPr>
            <a:picLocks noChangeAspect="1"/>
          </p:cNvPicPr>
          <p:nvPr/>
        </p:nvPicPr>
        <p:blipFill>
          <a:blip r:embed="rId2" cstate="print"/>
          <a:srcRect/>
          <a:stretch>
            <a:fillRect/>
          </a:stretch>
        </p:blipFill>
        <p:spPr bwMode="auto">
          <a:xfrm>
            <a:off x="221313" y="95250"/>
            <a:ext cx="1081006" cy="1254388"/>
          </a:xfrm>
          <a:prstGeom prst="rect">
            <a:avLst/>
          </a:prstGeom>
          <a:noFill/>
          <a:ln>
            <a:noFill/>
          </a:ln>
          <a:effectLst>
            <a:glow rad="38100">
              <a:schemeClr val="tx1">
                <a:alpha val="97000"/>
              </a:schemeClr>
            </a:glow>
          </a:effectLst>
        </p:spPr>
      </p:pic>
      <p:sp>
        <p:nvSpPr>
          <p:cNvPr id="128" name="Rectangle 145"/>
          <p:cNvSpPr>
            <a:spLocks noChangeArrowheads="1"/>
          </p:cNvSpPr>
          <p:nvPr/>
        </p:nvSpPr>
        <p:spPr bwMode="auto">
          <a:xfrm>
            <a:off x="2178227" y="2540072"/>
            <a:ext cx="138113" cy="162923"/>
          </a:xfrm>
          <a:prstGeom prst="rect">
            <a:avLst/>
          </a:prstGeom>
          <a:gradFill>
            <a:gsLst>
              <a:gs pos="0">
                <a:srgbClr val="FFC000"/>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129" name="Rectangle 144"/>
          <p:cNvSpPr>
            <a:spLocks noChangeArrowheads="1"/>
          </p:cNvSpPr>
          <p:nvPr/>
        </p:nvSpPr>
        <p:spPr bwMode="auto">
          <a:xfrm>
            <a:off x="2400301" y="2501951"/>
            <a:ext cx="116859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ro-RO" altLang="ro-RO" sz="1700" b="1" dirty="0">
                <a:solidFill>
                  <a:srgbClr val="FFFFFF"/>
                </a:solidFill>
                <a:latin typeface="Times New Roman" panose="02020603050405020304" pitchFamily="18" charset="0"/>
              </a:rPr>
              <a:t>Civil Society</a:t>
            </a:r>
            <a:endParaRPr lang="en-US" altLang="ro-RO" sz="1800" dirty="0">
              <a:latin typeface="Times New Roman" panose="02020603050405020304" pitchFamily="18" charset="0"/>
            </a:endParaRPr>
          </a:p>
        </p:txBody>
      </p:sp>
      <p:sp>
        <p:nvSpPr>
          <p:cNvPr id="123" name="AutoShape 27"/>
          <p:cNvSpPr>
            <a:spLocks noChangeArrowheads="1"/>
          </p:cNvSpPr>
          <p:nvPr/>
        </p:nvSpPr>
        <p:spPr bwMode="auto">
          <a:xfrm>
            <a:off x="10063920" y="5481228"/>
            <a:ext cx="1066800" cy="133348"/>
          </a:xfrm>
          <a:prstGeom prst="can">
            <a:avLst>
              <a:gd name="adj" fmla="val 25000"/>
            </a:avLst>
          </a:prstGeom>
          <a:gradFill>
            <a:gsLst>
              <a:gs pos="0">
                <a:srgbClr val="FFC000"/>
              </a:gs>
              <a:gs pos="100000">
                <a:srgbClr val="002850"/>
              </a:gs>
            </a:gsLst>
            <a:lin ang="5400000" scaled="1"/>
          </a:gradFill>
          <a:ln w="9525">
            <a:solidFill>
              <a:schemeClr val="tx1"/>
            </a:solidFill>
            <a:round/>
            <a:headEnd/>
            <a:tailEnd/>
          </a:ln>
          <a:effectLst/>
        </p:spPr>
        <p:txBody>
          <a:bodyPr wrap="none" anchor="ctr"/>
          <a:lstStyle/>
          <a:p>
            <a:pPr>
              <a:defRPr/>
            </a:pPr>
            <a:endParaRPr lang="en-US">
              <a:latin typeface="Verdana" pitchFamily="34" charset="0"/>
              <a:cs typeface="Arial" charset="0"/>
            </a:endParaRPr>
          </a:p>
        </p:txBody>
      </p:sp>
      <p:grpSp>
        <p:nvGrpSpPr>
          <p:cNvPr id="6" name="Group 5"/>
          <p:cNvGrpSpPr/>
          <p:nvPr/>
        </p:nvGrpSpPr>
        <p:grpSpPr>
          <a:xfrm>
            <a:off x="1476375" y="1457325"/>
            <a:ext cx="10451656" cy="4611688"/>
            <a:chOff x="1476375" y="1457325"/>
            <a:chExt cx="10451656" cy="4611688"/>
          </a:xfrm>
        </p:grpSpPr>
        <p:grpSp>
          <p:nvGrpSpPr>
            <p:cNvPr id="36870" name="Group 177"/>
            <p:cNvGrpSpPr>
              <a:grpSpLocks/>
            </p:cNvGrpSpPr>
            <p:nvPr/>
          </p:nvGrpSpPr>
          <p:grpSpPr bwMode="auto">
            <a:xfrm>
              <a:off x="7794751" y="1952836"/>
              <a:ext cx="4133280" cy="3690937"/>
              <a:chOff x="3945" y="1593"/>
              <a:chExt cx="2898" cy="2325"/>
            </a:xfrm>
          </p:grpSpPr>
          <p:grpSp>
            <p:nvGrpSpPr>
              <p:cNvPr id="36917" name="Group 176"/>
              <p:cNvGrpSpPr>
                <a:grpSpLocks/>
              </p:cNvGrpSpPr>
              <p:nvPr/>
            </p:nvGrpSpPr>
            <p:grpSpPr bwMode="auto">
              <a:xfrm>
                <a:off x="3945" y="1593"/>
                <a:ext cx="2898" cy="2325"/>
                <a:chOff x="3945" y="1747"/>
                <a:chExt cx="2898" cy="2325"/>
              </a:xfrm>
            </p:grpSpPr>
            <p:sp>
              <p:nvSpPr>
                <p:cNvPr id="126" name="Text Box 146"/>
                <p:cNvSpPr txBox="1">
                  <a:spLocks noChangeArrowheads="1"/>
                </p:cNvSpPr>
                <p:nvPr/>
              </p:nvSpPr>
              <p:spPr bwMode="auto">
                <a:xfrm>
                  <a:off x="3945" y="1747"/>
                  <a:ext cx="2898" cy="291"/>
                </a:xfrm>
                <a:prstGeom prst="rect">
                  <a:avLst/>
                </a:prstGeom>
                <a:noFill/>
                <a:ln w="9525">
                  <a:noFill/>
                  <a:miter lim="800000"/>
                  <a:headEnd/>
                  <a:tailEnd/>
                </a:ln>
                <a:effectLst/>
              </p:spPr>
              <p:txBody>
                <a:bodyPr wrap="square">
                  <a:spAutoFit/>
                </a:bodyPr>
                <a:lstStyle/>
                <a:p>
                  <a:pPr>
                    <a:defRPr/>
                  </a:pP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Mo</a:t>
                  </a: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N</a:t>
                  </a: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a:t>
                  </a: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N</a:t>
                  </a: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DSP</a:t>
                  </a: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ON</a:t>
                  </a: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a:t>
                  </a: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 </a:t>
                  </a:r>
                  <a:r>
                    <a:rPr lang="en-US"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Civilians </a:t>
                  </a:r>
                </a:p>
              </p:txBody>
            </p:sp>
            <p:sp>
              <p:nvSpPr>
                <p:cNvPr id="127" name="AutoShape 27"/>
                <p:cNvSpPr>
                  <a:spLocks noChangeArrowheads="1"/>
                </p:cNvSpPr>
                <p:nvPr/>
              </p:nvSpPr>
              <p:spPr bwMode="auto">
                <a:xfrm>
                  <a:off x="4804" y="3930"/>
                  <a:ext cx="672" cy="135"/>
                </a:xfrm>
                <a:prstGeom prst="can">
                  <a:avLst>
                    <a:gd name="adj" fmla="val 25000"/>
                  </a:avLst>
                </a:prstGeom>
                <a:gradFill>
                  <a:gsLst>
                    <a:gs pos="50000">
                      <a:srgbClr val="00B050"/>
                    </a:gs>
                    <a:gs pos="100000">
                      <a:srgbClr val="002850"/>
                    </a:gs>
                  </a:gsLst>
                  <a:lin ang="5400000" scaled="1"/>
                </a:gradFill>
                <a:ln w="9525">
                  <a:solidFill>
                    <a:schemeClr val="tx1"/>
                  </a:solidFill>
                  <a:round/>
                  <a:headEnd/>
                  <a:tailEnd/>
                </a:ln>
                <a:effectLst>
                  <a:reflection stA="50000" endA="295" endPos="0" dir="5400000" sy="-100000" algn="bl" rotWithShape="0"/>
                </a:effectLst>
              </p:spPr>
              <p:txBody>
                <a:bodyPr wrap="none" anchor="ctr"/>
                <a:lstStyle/>
                <a:p>
                  <a:pPr>
                    <a:defRPr/>
                  </a:pPr>
                  <a:endParaRPr lang="en-US">
                    <a:latin typeface="Verdana" pitchFamily="34" charset="0"/>
                    <a:cs typeface="Arial" charset="0"/>
                  </a:endParaRPr>
                </a:p>
              </p:txBody>
            </p:sp>
            <p:sp>
              <p:nvSpPr>
                <p:cNvPr id="36922" name="AutoShape 26"/>
                <p:cNvSpPr>
                  <a:spLocks noChangeArrowheads="1"/>
                </p:cNvSpPr>
                <p:nvPr/>
              </p:nvSpPr>
              <p:spPr bwMode="auto">
                <a:xfrm>
                  <a:off x="3977" y="3090"/>
                  <a:ext cx="767" cy="982"/>
                </a:xfrm>
                <a:prstGeom prst="can">
                  <a:avLst>
                    <a:gd name="adj" fmla="val 36533"/>
                  </a:avLst>
                </a:prstGeom>
                <a:gradFill rotWithShape="0">
                  <a:gsLst>
                    <a:gs pos="0">
                      <a:srgbClr val="F8A9B8"/>
                    </a:gs>
                    <a:gs pos="50000">
                      <a:srgbClr val="EE244A"/>
                    </a:gs>
                    <a:gs pos="100000">
                      <a:srgbClr val="F8A9B8"/>
                    </a:gs>
                  </a:gsLst>
                  <a:lin ang="0" scaled="1"/>
                </a:gradFill>
                <a:ln w="9525">
                  <a:solidFill>
                    <a:schemeClr val="tx1"/>
                  </a:solidFill>
                  <a:round/>
                  <a:headEnd/>
                  <a:tailEnd/>
                </a:ln>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en-US" altLang="ro-RO" sz="1800"/>
                    <a:t>                 </a:t>
                  </a:r>
                </a:p>
              </p:txBody>
            </p:sp>
            <p:sp>
              <p:nvSpPr>
                <p:cNvPr id="36954" name="Freeform 123"/>
                <p:cNvSpPr>
                  <a:spLocks/>
                </p:cNvSpPr>
                <p:nvPr/>
              </p:nvSpPr>
              <p:spPr bwMode="auto">
                <a:xfrm flipH="1">
                  <a:off x="4211" y="2465"/>
                  <a:ext cx="1" cy="1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0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solidFill>
                  <a:srgbClr val="603000"/>
                </a:solidFill>
                <a:ln w="12700" cap="rnd">
                  <a:solidFill>
                    <a:schemeClr val="bg2"/>
                  </a:solidFill>
                  <a:round/>
                  <a:headEnd/>
                  <a:tailEnd/>
                </a:ln>
              </p:spPr>
              <p:txBody>
                <a:bodyPr/>
                <a:lstStyle/>
                <a:p>
                  <a:endParaRPr lang="en-US"/>
                </a:p>
              </p:txBody>
            </p:sp>
            <p:sp>
              <p:nvSpPr>
                <p:cNvPr id="131" name="Rectangle 149"/>
                <p:cNvSpPr>
                  <a:spLocks noChangeArrowheads="1"/>
                </p:cNvSpPr>
                <p:nvPr/>
              </p:nvSpPr>
              <p:spPr bwMode="auto">
                <a:xfrm>
                  <a:off x="3966" y="3498"/>
                  <a:ext cx="778" cy="309"/>
                </a:xfrm>
                <a:prstGeom prst="rect">
                  <a:avLst/>
                </a:prstGeom>
                <a:noFill/>
                <a:ln w="12700">
                  <a:noFill/>
                  <a:miter lim="800000"/>
                  <a:headEnd/>
                  <a:tailEnd/>
                </a:ln>
                <a:effectLst/>
              </p:spPr>
              <p:txBody>
                <a:bodyPr lIns="90488" tIns="44450" rIns="90488" bIns="44450">
                  <a:spAutoFit/>
                </a:bodyPr>
                <a:lstStyle/>
                <a:p>
                  <a:pPr algn="ctr">
                    <a:defRPr/>
                  </a:pPr>
                  <a:r>
                    <a:rPr lang="ro-RO" sz="2600" b="1" dirty="0">
                      <a:solidFill>
                        <a:srgbClr val="FEFA46"/>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88,5</a:t>
                  </a:r>
                  <a:r>
                    <a:rPr lang="en-US" sz="2600" b="1" dirty="0">
                      <a:solidFill>
                        <a:srgbClr val="FEFA46"/>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grpSp>
          <p:sp>
            <p:nvSpPr>
              <p:cNvPr id="125" name="Rectangle 150"/>
              <p:cNvSpPr>
                <a:spLocks noChangeArrowheads="1"/>
              </p:cNvSpPr>
              <p:nvPr/>
            </p:nvSpPr>
            <p:spPr bwMode="auto">
              <a:xfrm>
                <a:off x="4775" y="3521"/>
                <a:ext cx="781" cy="306"/>
              </a:xfrm>
              <a:prstGeom prst="rect">
                <a:avLst/>
              </a:prstGeom>
              <a:noFill/>
              <a:ln w="12700">
                <a:noFill/>
                <a:miter lim="800000"/>
                <a:headEnd/>
                <a:tailEnd/>
              </a:ln>
              <a:effectLst>
                <a:outerShdw algn="ctr" rotWithShape="0">
                  <a:schemeClr val="tx2"/>
                </a:outerShdw>
              </a:effectLst>
            </p:spPr>
            <p:txBody>
              <a:bodyPr lIns="90488" tIns="44450" rIns="90488" bIns="44450">
                <a:spAutoFit/>
              </a:bodyPr>
              <a:lstStyle/>
              <a:p>
                <a:pPr algn="ctr">
                  <a:defRPr/>
                </a:pPr>
                <a:r>
                  <a:rPr lang="ro-RO" sz="2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8,5</a:t>
                </a:r>
                <a:r>
                  <a:rPr lang="en-US" sz="2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p>
            </p:txBody>
          </p:sp>
        </p:grpSp>
        <p:grpSp>
          <p:nvGrpSpPr>
            <p:cNvPr id="36871" name="Group 175"/>
            <p:cNvGrpSpPr>
              <a:grpSpLocks/>
            </p:cNvGrpSpPr>
            <p:nvPr/>
          </p:nvGrpSpPr>
          <p:grpSpPr bwMode="auto">
            <a:xfrm>
              <a:off x="1476375" y="1457325"/>
              <a:ext cx="6732588" cy="4611688"/>
              <a:chOff x="-30" y="918"/>
              <a:chExt cx="4241" cy="2406"/>
            </a:xfrm>
          </p:grpSpPr>
          <p:grpSp>
            <p:nvGrpSpPr>
              <p:cNvPr id="36876" name="Group 168"/>
              <p:cNvGrpSpPr>
                <a:grpSpLocks/>
              </p:cNvGrpSpPr>
              <p:nvPr/>
            </p:nvGrpSpPr>
            <p:grpSpPr bwMode="auto">
              <a:xfrm>
                <a:off x="-30" y="918"/>
                <a:ext cx="4241" cy="2406"/>
                <a:chOff x="-30" y="918"/>
                <a:chExt cx="4241" cy="2406"/>
              </a:xfrm>
            </p:grpSpPr>
            <p:sp>
              <p:nvSpPr>
                <p:cNvPr id="36886" name="AutoShape 106"/>
                <p:cNvSpPr>
                  <a:spLocks noChangeAspect="1" noChangeArrowheads="1" noTextEdit="1"/>
                </p:cNvSpPr>
                <p:nvPr/>
              </p:nvSpPr>
              <p:spPr bwMode="auto">
                <a:xfrm>
                  <a:off x="-30" y="918"/>
                  <a:ext cx="4241" cy="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6887" name="Freeform 108"/>
                <p:cNvSpPr>
                  <a:spLocks/>
                </p:cNvSpPr>
                <p:nvPr/>
              </p:nvSpPr>
              <p:spPr bwMode="auto">
                <a:xfrm>
                  <a:off x="414" y="3036"/>
                  <a:ext cx="3511" cy="84"/>
                </a:xfrm>
                <a:custGeom>
                  <a:avLst/>
                  <a:gdLst>
                    <a:gd name="T0" fmla="*/ 0 w 3511"/>
                    <a:gd name="T1" fmla="*/ 84 h 84"/>
                    <a:gd name="T2" fmla="*/ 92 w 3511"/>
                    <a:gd name="T3" fmla="*/ 0 h 84"/>
                    <a:gd name="T4" fmla="*/ 3511 w 3511"/>
                    <a:gd name="T5" fmla="*/ 0 h 84"/>
                    <a:gd name="T6" fmla="*/ 3419 w 3511"/>
                    <a:gd name="T7" fmla="*/ 84 h 84"/>
                    <a:gd name="T8" fmla="*/ 0 w 3511"/>
                    <a:gd name="T9" fmla="*/ 84 h 84"/>
                    <a:gd name="T10" fmla="*/ 0 60000 65536"/>
                    <a:gd name="T11" fmla="*/ 0 60000 65536"/>
                    <a:gd name="T12" fmla="*/ 0 60000 65536"/>
                    <a:gd name="T13" fmla="*/ 0 60000 65536"/>
                    <a:gd name="T14" fmla="*/ 0 60000 65536"/>
                    <a:gd name="T15" fmla="*/ 0 w 3511"/>
                    <a:gd name="T16" fmla="*/ 0 h 84"/>
                    <a:gd name="T17" fmla="*/ 3511 w 3511"/>
                    <a:gd name="T18" fmla="*/ 84 h 84"/>
                  </a:gdLst>
                  <a:ahLst/>
                  <a:cxnLst>
                    <a:cxn ang="T10">
                      <a:pos x="T0" y="T1"/>
                    </a:cxn>
                    <a:cxn ang="T11">
                      <a:pos x="T2" y="T3"/>
                    </a:cxn>
                    <a:cxn ang="T12">
                      <a:pos x="T4" y="T5"/>
                    </a:cxn>
                    <a:cxn ang="T13">
                      <a:pos x="T6" y="T7"/>
                    </a:cxn>
                    <a:cxn ang="T14">
                      <a:pos x="T8" y="T9"/>
                    </a:cxn>
                  </a:cxnLst>
                  <a:rect l="T15" t="T16" r="T17" b="T18"/>
                  <a:pathLst>
                    <a:path w="3511" h="84">
                      <a:moveTo>
                        <a:pt x="0" y="84"/>
                      </a:moveTo>
                      <a:lnTo>
                        <a:pt x="92" y="0"/>
                      </a:lnTo>
                      <a:lnTo>
                        <a:pt x="3511" y="0"/>
                      </a:lnTo>
                      <a:lnTo>
                        <a:pt x="3419" y="84"/>
                      </a:lnTo>
                      <a:lnTo>
                        <a:pt x="0" y="84"/>
                      </a:lnTo>
                      <a:close/>
                    </a:path>
                  </a:pathLst>
                </a:custGeom>
                <a:solidFill>
                  <a:srgbClr val="003B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88" name="Freeform 109"/>
                <p:cNvSpPr>
                  <a:spLocks/>
                </p:cNvSpPr>
                <p:nvPr/>
              </p:nvSpPr>
              <p:spPr bwMode="auto">
                <a:xfrm>
                  <a:off x="414" y="1838"/>
                  <a:ext cx="92" cy="1282"/>
                </a:xfrm>
                <a:custGeom>
                  <a:avLst/>
                  <a:gdLst>
                    <a:gd name="T0" fmla="*/ 0 w 92"/>
                    <a:gd name="T1" fmla="*/ 1282 h 1282"/>
                    <a:gd name="T2" fmla="*/ 0 w 92"/>
                    <a:gd name="T3" fmla="*/ 84 h 1282"/>
                    <a:gd name="T4" fmla="*/ 92 w 92"/>
                    <a:gd name="T5" fmla="*/ 0 h 1282"/>
                    <a:gd name="T6" fmla="*/ 92 w 92"/>
                    <a:gd name="T7" fmla="*/ 1198 h 1282"/>
                    <a:gd name="T8" fmla="*/ 0 w 92"/>
                    <a:gd name="T9" fmla="*/ 1282 h 1282"/>
                    <a:gd name="T10" fmla="*/ 0 60000 65536"/>
                    <a:gd name="T11" fmla="*/ 0 60000 65536"/>
                    <a:gd name="T12" fmla="*/ 0 60000 65536"/>
                    <a:gd name="T13" fmla="*/ 0 60000 65536"/>
                    <a:gd name="T14" fmla="*/ 0 60000 65536"/>
                    <a:gd name="T15" fmla="*/ 0 w 92"/>
                    <a:gd name="T16" fmla="*/ 0 h 1282"/>
                    <a:gd name="T17" fmla="*/ 92 w 92"/>
                    <a:gd name="T18" fmla="*/ 1282 h 1282"/>
                  </a:gdLst>
                  <a:ahLst/>
                  <a:cxnLst>
                    <a:cxn ang="T10">
                      <a:pos x="T0" y="T1"/>
                    </a:cxn>
                    <a:cxn ang="T11">
                      <a:pos x="T2" y="T3"/>
                    </a:cxn>
                    <a:cxn ang="T12">
                      <a:pos x="T4" y="T5"/>
                    </a:cxn>
                    <a:cxn ang="T13">
                      <a:pos x="T6" y="T7"/>
                    </a:cxn>
                    <a:cxn ang="T14">
                      <a:pos x="T8" y="T9"/>
                    </a:cxn>
                  </a:cxnLst>
                  <a:rect l="T15" t="T16" r="T17" b="T18"/>
                  <a:pathLst>
                    <a:path w="92" h="1282">
                      <a:moveTo>
                        <a:pt x="0" y="1282"/>
                      </a:moveTo>
                      <a:lnTo>
                        <a:pt x="0" y="84"/>
                      </a:lnTo>
                      <a:lnTo>
                        <a:pt x="92" y="0"/>
                      </a:lnTo>
                      <a:lnTo>
                        <a:pt x="92" y="1198"/>
                      </a:lnTo>
                      <a:lnTo>
                        <a:pt x="0" y="1282"/>
                      </a:ln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89" name="Rectangle 110"/>
                <p:cNvSpPr>
                  <a:spLocks noChangeArrowheads="1"/>
                </p:cNvSpPr>
                <p:nvPr/>
              </p:nvSpPr>
              <p:spPr bwMode="auto">
                <a:xfrm>
                  <a:off x="506" y="1838"/>
                  <a:ext cx="3419" cy="119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890" name="Freeform 111"/>
                <p:cNvSpPr>
                  <a:spLocks/>
                </p:cNvSpPr>
                <p:nvPr/>
              </p:nvSpPr>
              <p:spPr bwMode="auto">
                <a:xfrm>
                  <a:off x="414" y="3036"/>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1" name="Freeform 112"/>
                <p:cNvSpPr>
                  <a:spLocks/>
                </p:cNvSpPr>
                <p:nvPr/>
              </p:nvSpPr>
              <p:spPr bwMode="auto">
                <a:xfrm>
                  <a:off x="414" y="2737"/>
                  <a:ext cx="3511" cy="85"/>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2" name="Freeform 113"/>
                <p:cNvSpPr>
                  <a:spLocks/>
                </p:cNvSpPr>
                <p:nvPr/>
              </p:nvSpPr>
              <p:spPr bwMode="auto">
                <a:xfrm>
                  <a:off x="414" y="2434"/>
                  <a:ext cx="3511" cy="90"/>
                </a:xfrm>
                <a:custGeom>
                  <a:avLst/>
                  <a:gdLst>
                    <a:gd name="T0" fmla="*/ 0 w 688"/>
                    <a:gd name="T1" fmla="*/ 2147483646 h 18"/>
                    <a:gd name="T2" fmla="*/ 2147483646 w 688"/>
                    <a:gd name="T3" fmla="*/ 0 h 18"/>
                    <a:gd name="T4" fmla="*/ 2147483646 w 688"/>
                    <a:gd name="T5" fmla="*/ 0 h 18"/>
                    <a:gd name="T6" fmla="*/ 0 60000 65536"/>
                    <a:gd name="T7" fmla="*/ 0 60000 65536"/>
                    <a:gd name="T8" fmla="*/ 0 60000 65536"/>
                    <a:gd name="T9" fmla="*/ 0 w 688"/>
                    <a:gd name="T10" fmla="*/ 0 h 18"/>
                    <a:gd name="T11" fmla="*/ 688 w 688"/>
                    <a:gd name="T12" fmla="*/ 18 h 18"/>
                  </a:gdLst>
                  <a:ahLst/>
                  <a:cxnLst>
                    <a:cxn ang="T6">
                      <a:pos x="T0" y="T1"/>
                    </a:cxn>
                    <a:cxn ang="T7">
                      <a:pos x="T2" y="T3"/>
                    </a:cxn>
                    <a:cxn ang="T8">
                      <a:pos x="T4" y="T5"/>
                    </a:cxn>
                  </a:cxnLst>
                  <a:rect l="T9" t="T10" r="T11" b="T12"/>
                  <a:pathLst>
                    <a:path w="688" h="18">
                      <a:moveTo>
                        <a:pt x="0" y="18"/>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3" name="Freeform 114"/>
                <p:cNvSpPr>
                  <a:spLocks/>
                </p:cNvSpPr>
                <p:nvPr/>
              </p:nvSpPr>
              <p:spPr bwMode="auto">
                <a:xfrm>
                  <a:off x="414" y="2136"/>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4" name="Freeform 115"/>
                <p:cNvSpPr>
                  <a:spLocks/>
                </p:cNvSpPr>
                <p:nvPr/>
              </p:nvSpPr>
              <p:spPr bwMode="auto">
                <a:xfrm>
                  <a:off x="414" y="1838"/>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5" name="Freeform 116"/>
                <p:cNvSpPr>
                  <a:spLocks/>
                </p:cNvSpPr>
                <p:nvPr/>
              </p:nvSpPr>
              <p:spPr bwMode="auto">
                <a:xfrm>
                  <a:off x="414" y="3036"/>
                  <a:ext cx="3511" cy="84"/>
                </a:xfrm>
                <a:custGeom>
                  <a:avLst/>
                  <a:gdLst>
                    <a:gd name="T0" fmla="*/ 3511 w 3511"/>
                    <a:gd name="T1" fmla="*/ 0 h 84"/>
                    <a:gd name="T2" fmla="*/ 3419 w 3511"/>
                    <a:gd name="T3" fmla="*/ 84 h 84"/>
                    <a:gd name="T4" fmla="*/ 0 w 3511"/>
                    <a:gd name="T5" fmla="*/ 84 h 84"/>
                    <a:gd name="T6" fmla="*/ 92 w 3511"/>
                    <a:gd name="T7" fmla="*/ 0 h 84"/>
                    <a:gd name="T8" fmla="*/ 3511 w 3511"/>
                    <a:gd name="T9" fmla="*/ 0 h 84"/>
                    <a:gd name="T10" fmla="*/ 0 60000 65536"/>
                    <a:gd name="T11" fmla="*/ 0 60000 65536"/>
                    <a:gd name="T12" fmla="*/ 0 60000 65536"/>
                    <a:gd name="T13" fmla="*/ 0 60000 65536"/>
                    <a:gd name="T14" fmla="*/ 0 60000 65536"/>
                    <a:gd name="T15" fmla="*/ 0 w 3511"/>
                    <a:gd name="T16" fmla="*/ 0 h 84"/>
                    <a:gd name="T17" fmla="*/ 3511 w 3511"/>
                    <a:gd name="T18" fmla="*/ 84 h 84"/>
                  </a:gdLst>
                  <a:ahLst/>
                  <a:cxnLst>
                    <a:cxn ang="T10">
                      <a:pos x="T0" y="T1"/>
                    </a:cxn>
                    <a:cxn ang="T11">
                      <a:pos x="T2" y="T3"/>
                    </a:cxn>
                    <a:cxn ang="T12">
                      <a:pos x="T4" y="T5"/>
                    </a:cxn>
                    <a:cxn ang="T13">
                      <a:pos x="T6" y="T7"/>
                    </a:cxn>
                    <a:cxn ang="T14">
                      <a:pos x="T8" y="T9"/>
                    </a:cxn>
                  </a:cxnLst>
                  <a:rect l="T15" t="T16" r="T17" b="T18"/>
                  <a:pathLst>
                    <a:path w="3511" h="84">
                      <a:moveTo>
                        <a:pt x="3511" y="0"/>
                      </a:moveTo>
                      <a:lnTo>
                        <a:pt x="3419" y="84"/>
                      </a:lnTo>
                      <a:lnTo>
                        <a:pt x="0" y="84"/>
                      </a:lnTo>
                      <a:lnTo>
                        <a:pt x="92" y="0"/>
                      </a:lnTo>
                      <a:lnTo>
                        <a:pt x="3511" y="0"/>
                      </a:lnTo>
                      <a:close/>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6" name="Freeform 117"/>
                <p:cNvSpPr>
                  <a:spLocks/>
                </p:cNvSpPr>
                <p:nvPr/>
              </p:nvSpPr>
              <p:spPr bwMode="auto">
                <a:xfrm>
                  <a:off x="414" y="1838"/>
                  <a:ext cx="92" cy="1282"/>
                </a:xfrm>
                <a:custGeom>
                  <a:avLst/>
                  <a:gdLst>
                    <a:gd name="T0" fmla="*/ 0 w 92"/>
                    <a:gd name="T1" fmla="*/ 1282 h 1282"/>
                    <a:gd name="T2" fmla="*/ 0 w 92"/>
                    <a:gd name="T3" fmla="*/ 84 h 1282"/>
                    <a:gd name="T4" fmla="*/ 92 w 92"/>
                    <a:gd name="T5" fmla="*/ 0 h 1282"/>
                    <a:gd name="T6" fmla="*/ 92 w 92"/>
                    <a:gd name="T7" fmla="*/ 1198 h 1282"/>
                    <a:gd name="T8" fmla="*/ 0 w 92"/>
                    <a:gd name="T9" fmla="*/ 1282 h 1282"/>
                    <a:gd name="T10" fmla="*/ 0 60000 65536"/>
                    <a:gd name="T11" fmla="*/ 0 60000 65536"/>
                    <a:gd name="T12" fmla="*/ 0 60000 65536"/>
                    <a:gd name="T13" fmla="*/ 0 60000 65536"/>
                    <a:gd name="T14" fmla="*/ 0 60000 65536"/>
                    <a:gd name="T15" fmla="*/ 0 w 92"/>
                    <a:gd name="T16" fmla="*/ 0 h 1282"/>
                    <a:gd name="T17" fmla="*/ 92 w 92"/>
                    <a:gd name="T18" fmla="*/ 1282 h 1282"/>
                  </a:gdLst>
                  <a:ahLst/>
                  <a:cxnLst>
                    <a:cxn ang="T10">
                      <a:pos x="T0" y="T1"/>
                    </a:cxn>
                    <a:cxn ang="T11">
                      <a:pos x="T2" y="T3"/>
                    </a:cxn>
                    <a:cxn ang="T12">
                      <a:pos x="T4" y="T5"/>
                    </a:cxn>
                    <a:cxn ang="T13">
                      <a:pos x="T6" y="T7"/>
                    </a:cxn>
                    <a:cxn ang="T14">
                      <a:pos x="T8" y="T9"/>
                    </a:cxn>
                  </a:cxnLst>
                  <a:rect l="T15" t="T16" r="T17" b="T18"/>
                  <a:pathLst>
                    <a:path w="92" h="1282">
                      <a:moveTo>
                        <a:pt x="0" y="1282"/>
                      </a:moveTo>
                      <a:lnTo>
                        <a:pt x="0" y="84"/>
                      </a:lnTo>
                      <a:lnTo>
                        <a:pt x="92" y="0"/>
                      </a:lnTo>
                      <a:lnTo>
                        <a:pt x="92" y="1198"/>
                      </a:lnTo>
                      <a:lnTo>
                        <a:pt x="0" y="1282"/>
                      </a:lnTo>
                      <a:close/>
                    </a:path>
                  </a:pathLst>
                </a:custGeom>
                <a:noFill/>
                <a:ln w="7938">
                  <a:solidFill>
                    <a:srgbClr val="808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97" name="Line 131"/>
                <p:cNvSpPr>
                  <a:spLocks noChangeShapeType="1"/>
                </p:cNvSpPr>
                <p:nvPr/>
              </p:nvSpPr>
              <p:spPr bwMode="auto">
                <a:xfrm flipV="1">
                  <a:off x="414" y="1922"/>
                  <a:ext cx="0" cy="1198"/>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8" name="Line 132"/>
                <p:cNvSpPr>
                  <a:spLocks noChangeShapeType="1"/>
                </p:cNvSpPr>
                <p:nvPr/>
              </p:nvSpPr>
              <p:spPr bwMode="auto">
                <a:xfrm flipH="1">
                  <a:off x="394" y="3120"/>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9" name="Line 133"/>
                <p:cNvSpPr>
                  <a:spLocks noChangeShapeType="1"/>
                </p:cNvSpPr>
                <p:nvPr/>
              </p:nvSpPr>
              <p:spPr bwMode="auto">
                <a:xfrm flipH="1">
                  <a:off x="394" y="2822"/>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0" name="Line 134"/>
                <p:cNvSpPr>
                  <a:spLocks noChangeShapeType="1"/>
                </p:cNvSpPr>
                <p:nvPr/>
              </p:nvSpPr>
              <p:spPr bwMode="auto">
                <a:xfrm flipH="1">
                  <a:off x="394" y="2524"/>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1" name="Line 135"/>
                <p:cNvSpPr>
                  <a:spLocks noChangeShapeType="1"/>
                </p:cNvSpPr>
                <p:nvPr/>
              </p:nvSpPr>
              <p:spPr bwMode="auto">
                <a:xfrm flipH="1">
                  <a:off x="394" y="2220"/>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2" name="Line 136"/>
                <p:cNvSpPr>
                  <a:spLocks noChangeShapeType="1"/>
                </p:cNvSpPr>
                <p:nvPr/>
              </p:nvSpPr>
              <p:spPr bwMode="auto">
                <a:xfrm flipH="1">
                  <a:off x="394" y="1922"/>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03" name="Rectangle 137"/>
                <p:cNvSpPr>
                  <a:spLocks noChangeArrowheads="1"/>
                </p:cNvSpPr>
                <p:nvPr/>
              </p:nvSpPr>
              <p:spPr bwMode="auto">
                <a:xfrm>
                  <a:off x="297" y="3046"/>
                  <a:ext cx="7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0</a:t>
                  </a:r>
                  <a:endParaRPr lang="en-US" altLang="ro-RO" sz="1800">
                    <a:latin typeface="Times New Roman" panose="02020603050405020304" pitchFamily="18" charset="0"/>
                  </a:endParaRPr>
                </a:p>
              </p:txBody>
            </p:sp>
            <p:sp>
              <p:nvSpPr>
                <p:cNvPr id="36904" name="Rectangle 138"/>
                <p:cNvSpPr>
                  <a:spLocks noChangeArrowheads="1"/>
                </p:cNvSpPr>
                <p:nvPr/>
              </p:nvSpPr>
              <p:spPr bwMode="auto">
                <a:xfrm>
                  <a:off x="220" y="2747"/>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20</a:t>
                  </a:r>
                  <a:endParaRPr lang="en-US" altLang="ro-RO" sz="1800">
                    <a:latin typeface="Times New Roman" panose="02020603050405020304" pitchFamily="18" charset="0"/>
                  </a:endParaRPr>
                </a:p>
              </p:txBody>
            </p:sp>
            <p:sp>
              <p:nvSpPr>
                <p:cNvPr id="36905" name="Rectangle 139"/>
                <p:cNvSpPr>
                  <a:spLocks noChangeArrowheads="1"/>
                </p:cNvSpPr>
                <p:nvPr/>
              </p:nvSpPr>
              <p:spPr bwMode="auto">
                <a:xfrm>
                  <a:off x="220" y="2449"/>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40</a:t>
                  </a:r>
                  <a:endParaRPr lang="en-US" altLang="ro-RO" sz="1800">
                    <a:latin typeface="Times New Roman" panose="02020603050405020304" pitchFamily="18" charset="0"/>
                  </a:endParaRPr>
                </a:p>
              </p:txBody>
            </p:sp>
            <p:sp>
              <p:nvSpPr>
                <p:cNvPr id="36906" name="Rectangle 140"/>
                <p:cNvSpPr>
                  <a:spLocks noChangeArrowheads="1"/>
                </p:cNvSpPr>
                <p:nvPr/>
              </p:nvSpPr>
              <p:spPr bwMode="auto">
                <a:xfrm>
                  <a:off x="220" y="2146"/>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60</a:t>
                  </a:r>
                  <a:endParaRPr lang="en-US" altLang="ro-RO" sz="1800">
                    <a:latin typeface="Times New Roman" panose="02020603050405020304" pitchFamily="18" charset="0"/>
                  </a:endParaRPr>
                </a:p>
              </p:txBody>
            </p:sp>
            <p:sp>
              <p:nvSpPr>
                <p:cNvPr id="36907" name="Rectangle 141"/>
                <p:cNvSpPr>
                  <a:spLocks noChangeArrowheads="1"/>
                </p:cNvSpPr>
                <p:nvPr/>
              </p:nvSpPr>
              <p:spPr bwMode="auto">
                <a:xfrm>
                  <a:off x="220" y="1848"/>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80</a:t>
                  </a:r>
                  <a:endParaRPr lang="en-US" altLang="ro-RO" sz="1800">
                    <a:latin typeface="Times New Roman" panose="02020603050405020304" pitchFamily="18" charset="0"/>
                  </a:endParaRPr>
                </a:p>
              </p:txBody>
            </p:sp>
            <p:sp>
              <p:nvSpPr>
                <p:cNvPr id="36908" name="Rectangle 142"/>
                <p:cNvSpPr>
                  <a:spLocks noChangeArrowheads="1"/>
                </p:cNvSpPr>
                <p:nvPr/>
              </p:nvSpPr>
              <p:spPr bwMode="auto">
                <a:xfrm>
                  <a:off x="373" y="958"/>
                  <a:ext cx="3425" cy="785"/>
                </a:xfrm>
                <a:prstGeom prst="rect">
                  <a:avLst/>
                </a:pr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909" name="Rectangle 143"/>
                <p:cNvSpPr>
                  <a:spLocks noChangeArrowheads="1"/>
                </p:cNvSpPr>
                <p:nvPr/>
              </p:nvSpPr>
              <p:spPr bwMode="auto">
                <a:xfrm>
                  <a:off x="414" y="1022"/>
                  <a:ext cx="87" cy="85"/>
                </a:xfrm>
                <a:prstGeom prst="rect">
                  <a:avLst/>
                </a:prstGeom>
                <a:gradFill>
                  <a:gsLst>
                    <a:gs pos="60000">
                      <a:srgbClr val="D66C85"/>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910" name="Rectangle 144"/>
                <p:cNvSpPr>
                  <a:spLocks noChangeArrowheads="1"/>
                </p:cNvSpPr>
                <p:nvPr/>
              </p:nvSpPr>
              <p:spPr bwMode="auto">
                <a:xfrm>
                  <a:off x="542" y="988"/>
                  <a:ext cx="263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None/>
                  </a:pPr>
                  <a:r>
                    <a:rPr lang="en-US" altLang="ro-RO" sz="1700" b="1" dirty="0">
                      <a:solidFill>
                        <a:srgbClr val="FFFFFF"/>
                      </a:solidFill>
                      <a:latin typeface="Times New Roman" panose="02020603050405020304" pitchFamily="18" charset="0"/>
                      <a:cs typeface="Arial" panose="020B0604020202020204" pitchFamily="34" charset="0"/>
                    </a:rPr>
                    <a:t>Ministry of  National Defense </a:t>
                  </a:r>
                  <a:r>
                    <a:rPr lang="ro-RO" altLang="ro-RO" sz="1700" b="1" dirty="0">
                      <a:solidFill>
                        <a:srgbClr val="FFFFFF"/>
                      </a:solidFill>
                      <a:latin typeface="Times New Roman" panose="02020603050405020304" pitchFamily="18" charset="0"/>
                    </a:rPr>
                    <a:t>(M</a:t>
                  </a:r>
                  <a:r>
                    <a:rPr lang="en-US" altLang="ro-RO" sz="1700" b="1" dirty="0" err="1">
                      <a:solidFill>
                        <a:srgbClr val="FFFFFF"/>
                      </a:solidFill>
                      <a:latin typeface="Times New Roman" panose="02020603050405020304" pitchFamily="18" charset="0"/>
                    </a:rPr>
                    <a:t>oND</a:t>
                  </a:r>
                  <a:r>
                    <a:rPr lang="ro-RO" altLang="ro-RO" sz="1700" b="1" dirty="0">
                      <a:solidFill>
                        <a:srgbClr val="FFFFFF"/>
                      </a:solidFill>
                      <a:latin typeface="Times New Roman" panose="02020603050405020304" pitchFamily="18" charset="0"/>
                    </a:rPr>
                    <a:t>)</a:t>
                  </a:r>
                  <a:endParaRPr lang="en-US" altLang="ro-RO" sz="1800" dirty="0">
                    <a:latin typeface="Times New Roman" panose="02020603050405020304" pitchFamily="18" charset="0"/>
                  </a:endParaRPr>
                </a:p>
              </p:txBody>
            </p:sp>
            <p:sp>
              <p:nvSpPr>
                <p:cNvPr id="36911" name="Rectangle 145"/>
                <p:cNvSpPr>
                  <a:spLocks noChangeArrowheads="1"/>
                </p:cNvSpPr>
                <p:nvPr/>
              </p:nvSpPr>
              <p:spPr bwMode="auto">
                <a:xfrm>
                  <a:off x="414" y="1216"/>
                  <a:ext cx="87" cy="85"/>
                </a:xfrm>
                <a:prstGeom prst="rect">
                  <a:avLst/>
                </a:prstGeom>
                <a:gradFill>
                  <a:gsLst>
                    <a:gs pos="0">
                      <a:srgbClr val="00B050"/>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912" name="Rectangle 146"/>
                <p:cNvSpPr>
                  <a:spLocks noChangeArrowheads="1"/>
                </p:cNvSpPr>
                <p:nvPr/>
              </p:nvSpPr>
              <p:spPr bwMode="auto">
                <a:xfrm>
                  <a:off x="542" y="1182"/>
                  <a:ext cx="2831"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dirty="0">
                      <a:solidFill>
                        <a:srgbClr val="FFFFFF"/>
                      </a:solidFill>
                      <a:latin typeface="Times New Roman" panose="02020603050405020304" pitchFamily="18" charset="0"/>
                    </a:rPr>
                    <a:t>Structures from the National Defense System</a:t>
                  </a:r>
                  <a:r>
                    <a:rPr lang="ro-RO" altLang="ro-RO" sz="1700" b="1" dirty="0">
                      <a:solidFill>
                        <a:srgbClr val="FFFFFF"/>
                      </a:solidFill>
                      <a:latin typeface="Times New Roman" panose="02020603050405020304" pitchFamily="18" charset="0"/>
                    </a:rPr>
                    <a:t>,</a:t>
                  </a:r>
                </a:p>
                <a:p>
                  <a:pPr>
                    <a:spcBef>
                      <a:spcPct val="0"/>
                    </a:spcBef>
                    <a:buClrTx/>
                    <a:buSzTx/>
                    <a:buFontTx/>
                    <a:buNone/>
                  </a:pPr>
                  <a:r>
                    <a:rPr lang="en-US" altLang="ro-RO" sz="1600" b="1" dirty="0">
                      <a:solidFill>
                        <a:srgbClr val="FFFFFF"/>
                      </a:solidFill>
                      <a:latin typeface="Times New Roman" panose="02020603050405020304" pitchFamily="18" charset="0"/>
                    </a:rPr>
                    <a:t>Public </a:t>
                  </a:r>
                  <a:r>
                    <a:rPr lang="en-US" altLang="ro-RO" sz="1700" b="1" dirty="0">
                      <a:solidFill>
                        <a:srgbClr val="FFFFFF"/>
                      </a:solidFill>
                      <a:latin typeface="Times New Roman" panose="02020603050405020304" pitchFamily="18" charset="0"/>
                    </a:rPr>
                    <a:t>Order and National Security (NDSPONS)</a:t>
                  </a:r>
                  <a:endParaRPr lang="en-US" altLang="ro-RO" sz="1800" dirty="0">
                    <a:latin typeface="Times New Roman" panose="02020603050405020304" pitchFamily="18" charset="0"/>
                  </a:endParaRPr>
                </a:p>
              </p:txBody>
            </p:sp>
          </p:grpSp>
          <p:grpSp>
            <p:nvGrpSpPr>
              <p:cNvPr id="36877" name="Group 174"/>
              <p:cNvGrpSpPr>
                <a:grpSpLocks/>
              </p:cNvGrpSpPr>
              <p:nvPr/>
            </p:nvGrpSpPr>
            <p:grpSpPr bwMode="auto">
              <a:xfrm>
                <a:off x="501" y="2010"/>
                <a:ext cx="1906" cy="1120"/>
                <a:chOff x="501" y="2010"/>
                <a:chExt cx="1906" cy="1120"/>
              </a:xfrm>
            </p:grpSpPr>
            <p:sp>
              <p:nvSpPr>
                <p:cNvPr id="36878" name="Rectangle 165"/>
                <p:cNvSpPr>
                  <a:spLocks noChangeArrowheads="1"/>
                </p:cNvSpPr>
                <p:nvPr/>
              </p:nvSpPr>
              <p:spPr bwMode="auto">
                <a:xfrm>
                  <a:off x="501" y="2010"/>
                  <a:ext cx="641" cy="1114"/>
                </a:xfrm>
                <a:prstGeom prst="rect">
                  <a:avLst/>
                </a:prstGeom>
                <a:gradFill>
                  <a:gsLst>
                    <a:gs pos="0">
                      <a:srgbClr val="F8A9B8"/>
                    </a:gs>
                    <a:gs pos="50000">
                      <a:srgbClr val="EE244A"/>
                    </a:gs>
                    <a:gs pos="100000">
                      <a:srgbClr val="F8A9B8"/>
                    </a:gs>
                  </a:gsLst>
                  <a:lin ang="0" scaled="1"/>
                </a:gradFill>
                <a:ln w="9525">
                  <a:miter lim="800000"/>
                  <a:headEnd/>
                  <a:tailEnd/>
                </a:ln>
                <a:scene3d>
                  <a:camera prst="legacyObliqueTopRight"/>
                  <a:lightRig rig="legacyFlat3" dir="b"/>
                </a:scene3d>
                <a:sp3d extrusionH="430200" contourW="12700" prstMaterial="legacyMatte">
                  <a:bevelT w="13500" h="13500" prst="angle"/>
                  <a:bevelB w="13500" h="13500" prst="angle"/>
                  <a:extrusionClr>
                    <a:srgbClr val="FF7C80"/>
                  </a:extrusionClr>
                  <a:contourClr>
                    <a:srgbClr val="CC7688"/>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879" name="Rectangle 171"/>
                <p:cNvSpPr>
                  <a:spLocks noChangeArrowheads="1"/>
                </p:cNvSpPr>
                <p:nvPr/>
              </p:nvSpPr>
              <p:spPr bwMode="auto">
                <a:xfrm>
                  <a:off x="1125" y="2934"/>
                  <a:ext cx="641" cy="193"/>
                </a:xfrm>
                <a:prstGeom prst="rect">
                  <a:avLst/>
                </a:prstGeom>
                <a:gradFill>
                  <a:gsLst>
                    <a:gs pos="22000">
                      <a:srgbClr val="00B050"/>
                    </a:gs>
                    <a:gs pos="100000">
                      <a:srgbClr val="002850"/>
                    </a:gs>
                  </a:gsLst>
                  <a:lin ang="5400000" scaled="1"/>
                </a:gradFill>
                <a:ln w="9525">
                  <a:miter lim="800000"/>
                  <a:headEnd/>
                  <a:tailEnd/>
                </a:ln>
                <a:scene3d>
                  <a:camera prst="legacyObliqueTopRight"/>
                  <a:lightRig rig="legacyFlat3" dir="b"/>
                </a:scene3d>
                <a:sp3d extrusionH="430200" contourW="12700" prstMaterial="legacyMatte">
                  <a:bevelT w="13500" h="13500" prst="angle"/>
                  <a:bevelB w="13500" h="13500" prst="angle"/>
                  <a:extrusionClr>
                    <a:srgbClr val="00B050"/>
                  </a:extrusionClr>
                  <a:contourClr>
                    <a:srgbClr val="00B050"/>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36880" name="Rectangle 172"/>
                <p:cNvSpPr>
                  <a:spLocks noChangeArrowheads="1"/>
                </p:cNvSpPr>
                <p:nvPr/>
              </p:nvSpPr>
              <p:spPr bwMode="auto">
                <a:xfrm>
                  <a:off x="1766" y="3047"/>
                  <a:ext cx="641" cy="83"/>
                </a:xfrm>
                <a:prstGeom prst="rect">
                  <a:avLst/>
                </a:prstGeom>
                <a:gradFill>
                  <a:gsLst>
                    <a:gs pos="0">
                      <a:srgbClr val="FFC000"/>
                    </a:gs>
                    <a:gs pos="100000">
                      <a:srgbClr val="002850"/>
                    </a:gs>
                  </a:gsLst>
                  <a:lin ang="5400000" scaled="1"/>
                </a:gradFill>
                <a:ln w="9525">
                  <a:solidFill>
                    <a:srgbClr val="FFC000"/>
                  </a:solidFill>
                  <a:miter lim="800000"/>
                  <a:headEnd/>
                  <a:tailEnd/>
                </a:ln>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208" name="Rectangle 149"/>
                <p:cNvSpPr>
                  <a:spLocks noChangeArrowheads="1"/>
                </p:cNvSpPr>
                <p:nvPr/>
              </p:nvSpPr>
              <p:spPr bwMode="auto">
                <a:xfrm>
                  <a:off x="521" y="2092"/>
                  <a:ext cx="628" cy="223"/>
                </a:xfrm>
                <a:prstGeom prst="rect">
                  <a:avLst/>
                </a:prstGeom>
                <a:noFill/>
                <a:ln w="12700">
                  <a:noFill/>
                  <a:miter lim="800000"/>
                  <a:headEnd/>
                  <a:tailEnd/>
                </a:ln>
                <a:effectLst/>
              </p:spPr>
              <p:txBody>
                <a:bodyPr wrap="square" lIns="90488" tIns="44450" rIns="90488" bIns="44450">
                  <a:spAutoFit/>
                </a:bodyPr>
                <a:lstStyle/>
                <a:p>
                  <a:pPr algn="ctr">
                    <a:defRPr/>
                  </a:pPr>
                  <a:r>
                    <a:rPr lang="ro-RO"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88,5</a:t>
                  </a:r>
                  <a:r>
                    <a:rPr lang="en-US"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sp>
              <p:nvSpPr>
                <p:cNvPr id="209" name="Rectangle 149"/>
                <p:cNvSpPr>
                  <a:spLocks noChangeArrowheads="1"/>
                </p:cNvSpPr>
                <p:nvPr/>
              </p:nvSpPr>
              <p:spPr bwMode="auto">
                <a:xfrm>
                  <a:off x="1215" y="2607"/>
                  <a:ext cx="629" cy="223"/>
                </a:xfrm>
                <a:prstGeom prst="rect">
                  <a:avLst/>
                </a:prstGeom>
                <a:noFill/>
                <a:ln w="12700">
                  <a:noFill/>
                  <a:miter lim="800000"/>
                  <a:headEnd/>
                  <a:tailEnd/>
                </a:ln>
                <a:effectLst/>
              </p:spPr>
              <p:txBody>
                <a:bodyPr lIns="90488" tIns="44450" rIns="90488" bIns="44450">
                  <a:spAutoFit/>
                </a:bodyPr>
                <a:lstStyle/>
                <a:p>
                  <a:pPr algn="ctr">
                    <a:defRPr/>
                  </a:pPr>
                  <a:r>
                    <a:rPr lang="ro-RO"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8,5</a:t>
                  </a:r>
                  <a:r>
                    <a:rPr lang="en-US" sz="2200" b="1" dirty="0">
                      <a:solidFill>
                        <a:srgbClr val="FFFF00"/>
                      </a:solidFill>
                      <a:effectLst>
                        <a:outerShdw blurRad="38100" dist="38100" dir="2700000" algn="tl">
                          <a:srgbClr val="000000"/>
                        </a:outerShdw>
                      </a:effectLst>
                      <a:cs typeface="Arial" charset="0"/>
                    </a:rPr>
                    <a:t>%  </a:t>
                  </a:r>
                </a:p>
              </p:txBody>
            </p:sp>
            <p:sp>
              <p:nvSpPr>
                <p:cNvPr id="211" name="Rectangle 149"/>
                <p:cNvSpPr>
                  <a:spLocks noChangeArrowheads="1"/>
                </p:cNvSpPr>
                <p:nvPr/>
              </p:nvSpPr>
              <p:spPr bwMode="auto">
                <a:xfrm>
                  <a:off x="1859" y="2738"/>
                  <a:ext cx="542" cy="223"/>
                </a:xfrm>
                <a:prstGeom prst="rect">
                  <a:avLst/>
                </a:prstGeom>
                <a:noFill/>
                <a:ln w="12700">
                  <a:noFill/>
                  <a:miter lim="800000"/>
                  <a:headEnd/>
                  <a:tailEnd/>
                </a:ln>
                <a:effectLst/>
              </p:spPr>
              <p:txBody>
                <a:bodyPr wrap="square" lIns="90488" tIns="44450" rIns="90488" bIns="44450">
                  <a:spAutoFit/>
                </a:bodyPr>
                <a:lstStyle/>
                <a:p>
                  <a:pPr algn="ctr">
                    <a:defRPr/>
                  </a:pPr>
                  <a:r>
                    <a:rPr lang="ro-RO"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r>
                    <a:rPr lang="en-US" sz="22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gr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1026" y="3316089"/>
              <a:ext cx="727972" cy="96919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8781" y="4185084"/>
              <a:ext cx="885651" cy="885651"/>
            </a:xfrm>
            <a:prstGeom prst="rect">
              <a:avLst/>
            </a:prstGeom>
          </p:spPr>
        </p:pic>
      </p:grpSp>
      <p:grpSp>
        <p:nvGrpSpPr>
          <p:cNvPr id="7" name="Group 6"/>
          <p:cNvGrpSpPr/>
          <p:nvPr/>
        </p:nvGrpSpPr>
        <p:grpSpPr>
          <a:xfrm>
            <a:off x="9959145" y="3933056"/>
            <a:ext cx="1213411" cy="1637903"/>
            <a:chOff x="9959145" y="3933056"/>
            <a:chExt cx="1213411" cy="1637903"/>
          </a:xfrm>
        </p:grpSpPr>
        <p:sp>
          <p:nvSpPr>
            <p:cNvPr id="124" name="Rectangle 150"/>
            <p:cNvSpPr>
              <a:spLocks noChangeArrowheads="1"/>
            </p:cNvSpPr>
            <p:nvPr/>
          </p:nvSpPr>
          <p:spPr bwMode="auto">
            <a:xfrm>
              <a:off x="9977073" y="5085184"/>
              <a:ext cx="1113903" cy="485775"/>
            </a:xfrm>
            <a:prstGeom prst="rect">
              <a:avLst/>
            </a:prstGeom>
            <a:noFill/>
            <a:ln w="12700">
              <a:noFill/>
              <a:miter lim="800000"/>
              <a:headEnd/>
              <a:tailEnd/>
            </a:ln>
            <a:effectLst>
              <a:outerShdw algn="ctr" rotWithShape="0">
                <a:schemeClr val="tx2"/>
              </a:outerShdw>
            </a:effectLst>
          </p:spPr>
          <p:txBody>
            <a:bodyPr lIns="90488" tIns="44450" rIns="90488" bIns="44450">
              <a:spAutoFit/>
            </a:bodyPr>
            <a:lstStyle/>
            <a:p>
              <a:pPr algn="ctr">
                <a:defRPr/>
              </a:pPr>
              <a:r>
                <a:rPr lang="ro-RO" sz="2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3</a:t>
              </a:r>
              <a:r>
                <a:rPr lang="en-US" sz="2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02558" y="3933056"/>
              <a:ext cx="969998" cy="1385708"/>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59145" y="4329100"/>
              <a:ext cx="817375" cy="878180"/>
            </a:xfrm>
            <a:prstGeom prst="rect">
              <a:avLst/>
            </a:prstGeom>
          </p:spPr>
        </p:pic>
      </p:grpSp>
      <p:pic>
        <p:nvPicPr>
          <p:cNvPr id="63" name="Picture 62" descr="Bitmap in Graphic1"/>
          <p:cNvPicPr>
            <a:picLocks noChangeAspect="1" noChangeArrowheads="1"/>
          </p:cNvPicPr>
          <p:nvPr/>
        </p:nvPicPr>
        <p:blipFill>
          <a:blip r:embed="rId7" cstate="print"/>
          <a:srcRect/>
          <a:stretch>
            <a:fillRect/>
          </a:stretch>
        </p:blipFill>
        <p:spPr bwMode="auto">
          <a:xfrm>
            <a:off x="10056440" y="84625"/>
            <a:ext cx="978447" cy="935595"/>
          </a:xfrm>
          <a:prstGeom prst="rect">
            <a:avLst/>
          </a:prstGeom>
          <a:noFill/>
          <a:ln>
            <a:noFill/>
          </a:ln>
          <a:effectLst/>
        </p:spPr>
      </p:pic>
      <p:pic>
        <p:nvPicPr>
          <p:cNvPr id="64" name="Picture 63" descr="NATO ACCREDITATION – International Special Training Cente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2157254907"/>
      </p:ext>
    </p:extLst>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Chart 46"/>
          <p:cNvGraphicFramePr/>
          <p:nvPr>
            <p:extLst>
              <p:ext uri="{D42A27DB-BD31-4B8C-83A1-F6EECF244321}">
                <p14:modId xmlns:p14="http://schemas.microsoft.com/office/powerpoint/2010/main" val="2392248780"/>
              </p:ext>
            </p:extLst>
          </p:nvPr>
        </p:nvGraphicFramePr>
        <p:xfrm>
          <a:off x="143698" y="-178274"/>
          <a:ext cx="11619290" cy="6824650"/>
        </p:xfrm>
        <a:graphic>
          <a:graphicData uri="http://schemas.openxmlformats.org/drawingml/2006/chart">
            <c:chart xmlns:c="http://schemas.openxmlformats.org/drawingml/2006/chart" xmlns:r="http://schemas.openxmlformats.org/officeDocument/2006/relationships" r:id="rId3"/>
          </a:graphicData>
        </a:graphic>
      </p:graphicFrame>
      <p:pic>
        <p:nvPicPr>
          <p:cNvPr id="53" name="Picture 162" descr="Drapelul Armenie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27997" y="3950977"/>
            <a:ext cx="672010"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4" name="Picture 157" descr="az.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26087" y="4385859"/>
            <a:ext cx="679269"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 name="Picture 163" descr="Flag_of_Bosnia_and_Herzegovina.svg.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29826" y="4815827"/>
            <a:ext cx="672010"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6" name="Picture 150" descr="ge.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28744" y="5239446"/>
            <a:ext cx="672737"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 name="Picture 154"/>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31149" y="5672220"/>
            <a:ext cx="679267"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8" name="Picture 178" descr="md.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39967" y="4377974"/>
            <a:ext cx="679701" cy="38404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9" name="Picture 156" descr="fyr.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469253" y="1793634"/>
            <a:ext cx="673348"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0" name="Picture 143" descr="serbia.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639967" y="4816745"/>
            <a:ext cx="679629"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 name="Picture 145" descr="http://upload.wikimedia.org/wikipedia/commons/thumb/4/49/Flag_of_Ukraine.svg/125px-Flag_of_Ukraine.svg.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647682" y="5672748"/>
            <a:ext cx="677815"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3" name="Rectangle 62"/>
          <p:cNvSpPr/>
          <p:nvPr/>
        </p:nvSpPr>
        <p:spPr>
          <a:xfrm>
            <a:off x="9948428" y="4342162"/>
            <a:ext cx="600000" cy="400110"/>
          </a:xfrm>
          <a:prstGeom prst="rect">
            <a:avLst/>
          </a:prstGeom>
        </p:spPr>
        <p:txBody>
          <a:bodyPr wrap="square">
            <a:spAutoFit/>
          </a:bodyPr>
          <a:lstStyle/>
          <a:p>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ro-R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4" name="Rectangle 63"/>
          <p:cNvSpPr/>
          <p:nvPr/>
        </p:nvSpPr>
        <p:spPr>
          <a:xfrm>
            <a:off x="9946831" y="4783778"/>
            <a:ext cx="468051" cy="400110"/>
          </a:xfrm>
          <a:prstGeom prst="rect">
            <a:avLst/>
          </a:prstGeom>
        </p:spPr>
        <p:txBody>
          <a:bodyPr wrap="square">
            <a:spAutoFit/>
          </a:bodyPr>
          <a:lstStyle/>
          <a:p>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23</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5" name="Rectangle 64"/>
          <p:cNvSpPr/>
          <p:nvPr/>
        </p:nvSpPr>
        <p:spPr>
          <a:xfrm>
            <a:off x="9957859" y="5220132"/>
            <a:ext cx="658915"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17</a:t>
            </a:r>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66" name="Rectangle 65"/>
          <p:cNvSpPr/>
          <p:nvPr/>
        </p:nvSpPr>
        <p:spPr>
          <a:xfrm>
            <a:off x="11319668" y="3913422"/>
            <a:ext cx="447287"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sp>
        <p:nvSpPr>
          <p:cNvPr id="67" name="Rectangle 66"/>
          <p:cNvSpPr/>
          <p:nvPr/>
        </p:nvSpPr>
        <p:spPr>
          <a:xfrm>
            <a:off x="11319595" y="4361755"/>
            <a:ext cx="597089"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11</a:t>
            </a:r>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68" name="Rectangle 67"/>
          <p:cNvSpPr/>
          <p:nvPr/>
        </p:nvSpPr>
        <p:spPr>
          <a:xfrm>
            <a:off x="10128721" y="1792841"/>
            <a:ext cx="475805"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5</a:t>
            </a:r>
            <a:endParaRPr lang="ro-RO" sz="2000" dirty="0">
              <a:latin typeface="Times New Roman" panose="02020603050405020304" pitchFamily="18" charset="0"/>
              <a:cs typeface="Times New Roman" panose="02020603050405020304" pitchFamily="18" charset="0"/>
            </a:endParaRPr>
          </a:p>
        </p:txBody>
      </p:sp>
      <p:sp>
        <p:nvSpPr>
          <p:cNvPr id="69" name="Rectangle 68"/>
          <p:cNvSpPr/>
          <p:nvPr/>
        </p:nvSpPr>
        <p:spPr>
          <a:xfrm>
            <a:off x="11316826" y="4803683"/>
            <a:ext cx="477519"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26</a:t>
            </a:r>
            <a:endParaRPr lang="ro-RO" sz="2000" dirty="0">
              <a:latin typeface="Times New Roman" panose="02020603050405020304" pitchFamily="18" charset="0"/>
              <a:cs typeface="Times New Roman" panose="02020603050405020304" pitchFamily="18" charset="0"/>
            </a:endParaRPr>
          </a:p>
        </p:txBody>
      </p:sp>
      <p:sp>
        <p:nvSpPr>
          <p:cNvPr id="70" name="Rectangle 69"/>
          <p:cNvSpPr/>
          <p:nvPr/>
        </p:nvSpPr>
        <p:spPr>
          <a:xfrm>
            <a:off x="11329948" y="5656052"/>
            <a:ext cx="586737" cy="400110"/>
          </a:xfrm>
          <a:prstGeom prst="rect">
            <a:avLst/>
          </a:prstGeom>
        </p:spPr>
        <p:txBody>
          <a:bodyPr wrap="square">
            <a:spAutoFit/>
          </a:bodyPr>
          <a:lstStyle/>
          <a:p>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a:t>
            </a:r>
            <a:r>
              <a:rPr lang="ro-R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1" name="Picture 164" descr="https://upload.wikimedia.org/wikipedia/commons/thumb/7/77/Flag_of_Algeria.svg/188px-Flag_of_Algeria.svg.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8051" y="5086303"/>
            <a:ext cx="679269"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2" name="Rectangle 71"/>
          <p:cNvSpPr/>
          <p:nvPr/>
        </p:nvSpPr>
        <p:spPr>
          <a:xfrm>
            <a:off x="1416268" y="5071271"/>
            <a:ext cx="495984"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15</a:t>
            </a:r>
            <a:endParaRPr lang="ro-RO" sz="2000" dirty="0">
              <a:latin typeface="Times New Roman" panose="02020603050405020304" pitchFamily="18" charset="0"/>
              <a:cs typeface="Times New Roman" panose="02020603050405020304" pitchFamily="18" charset="0"/>
            </a:endParaRPr>
          </a:p>
        </p:txBody>
      </p:sp>
      <p:pic>
        <p:nvPicPr>
          <p:cNvPr id="73" name="Picture 172" descr="Drapelul Egiptului"/>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38052" y="5511318"/>
            <a:ext cx="672738"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5" name="Rectangle 74"/>
          <p:cNvSpPr/>
          <p:nvPr/>
        </p:nvSpPr>
        <p:spPr>
          <a:xfrm>
            <a:off x="1409053" y="5484452"/>
            <a:ext cx="456210"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endParaRPr lang="ro-RO" sz="2000" dirty="0">
              <a:latin typeface="Times New Roman" panose="02020603050405020304" pitchFamily="18" charset="0"/>
              <a:cs typeface="Times New Roman" panose="02020603050405020304" pitchFamily="18" charset="0"/>
            </a:endParaRPr>
          </a:p>
        </p:txBody>
      </p:sp>
      <p:pic>
        <p:nvPicPr>
          <p:cNvPr id="76" name="Picture 151" descr="jo.gi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2228" y="5925277"/>
            <a:ext cx="679267"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7" name="Rectangle 76"/>
          <p:cNvSpPr/>
          <p:nvPr/>
        </p:nvSpPr>
        <p:spPr>
          <a:xfrm>
            <a:off x="2668354" y="5479680"/>
            <a:ext cx="615795" cy="400110"/>
          </a:xfrm>
          <a:prstGeom prst="rect">
            <a:avLst/>
          </a:prstGeom>
        </p:spPr>
        <p:txBody>
          <a:bodyPr wrap="square">
            <a:spAutoFit/>
          </a:bodyPr>
          <a:lstStyle/>
          <a:p>
            <a:r>
              <a:rPr lang="ro-R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8" name="Picture 177" descr="Flag_of_Morocco.svg.pn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958722" y="5518350"/>
            <a:ext cx="679626"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9" name="Rectangle 78"/>
          <p:cNvSpPr/>
          <p:nvPr/>
        </p:nvSpPr>
        <p:spPr>
          <a:xfrm>
            <a:off x="1422116" y="5904183"/>
            <a:ext cx="510535" cy="400110"/>
          </a:xfrm>
          <a:prstGeom prst="rect">
            <a:avLst/>
          </a:prstGeom>
        </p:spPr>
        <p:txBody>
          <a:bodyPr wrap="square">
            <a:spAutoFit/>
          </a:bodyPr>
          <a:lstStyle/>
          <a:p>
            <a:r>
              <a:rPr lang="ro-R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69</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1" name="Rectangle 80"/>
          <p:cNvSpPr/>
          <p:nvPr/>
        </p:nvSpPr>
        <p:spPr>
          <a:xfrm>
            <a:off x="2668354" y="5094674"/>
            <a:ext cx="424971" cy="400110"/>
          </a:xfrm>
          <a:prstGeom prst="rect">
            <a:avLst/>
          </a:prstGeom>
        </p:spPr>
        <p:txBody>
          <a:bodyPr wrap="square">
            <a:spAutoFit/>
          </a:bodyPr>
          <a:lstStyle/>
          <a:p>
            <a:r>
              <a:rPr lang="en-US"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2" name="Imagine 2"/>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956155" y="5931972"/>
            <a:ext cx="676369"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3" name="Rectangle 82"/>
          <p:cNvSpPr/>
          <p:nvPr/>
        </p:nvSpPr>
        <p:spPr>
          <a:xfrm>
            <a:off x="2629776" y="5909215"/>
            <a:ext cx="802568"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157</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84" name="Picture 173"/>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66032" y="3092962"/>
            <a:ext cx="674940" cy="38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Rectangle 84"/>
          <p:cNvSpPr/>
          <p:nvPr/>
        </p:nvSpPr>
        <p:spPr>
          <a:xfrm>
            <a:off x="1209095" y="3071099"/>
            <a:ext cx="400109"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7</a:t>
            </a:r>
            <a:endParaRPr lang="ro-RO" sz="2000" dirty="0">
              <a:latin typeface="Times New Roman" panose="02020603050405020304" pitchFamily="18" charset="0"/>
              <a:cs typeface="Times New Roman" panose="02020603050405020304" pitchFamily="18" charset="0"/>
            </a:endParaRPr>
          </a:p>
        </p:txBody>
      </p:sp>
      <p:pic>
        <p:nvPicPr>
          <p:cNvPr id="86" name="Picture 146" descr="Drapelul Emiratelor Arabe Unite"/>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66032" y="3596695"/>
            <a:ext cx="674939" cy="38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Rectangle 86"/>
          <p:cNvSpPr/>
          <p:nvPr/>
        </p:nvSpPr>
        <p:spPr>
          <a:xfrm>
            <a:off x="1202564" y="3572854"/>
            <a:ext cx="573121"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a:t>
            </a:r>
            <a:endParaRPr lang="ro-RO" sz="2000" dirty="0">
              <a:latin typeface="Times New Roman" panose="02020603050405020304" pitchFamily="18" charset="0"/>
              <a:cs typeface="Times New Roman" panose="02020603050405020304" pitchFamily="18" charset="0"/>
            </a:endParaRPr>
          </a:p>
        </p:txBody>
      </p:sp>
      <p:pic>
        <p:nvPicPr>
          <p:cNvPr id="88" name="Picture 155"/>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75922" y="3096463"/>
            <a:ext cx="677422" cy="380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Rectangle 88"/>
          <p:cNvSpPr/>
          <p:nvPr/>
        </p:nvSpPr>
        <p:spPr>
          <a:xfrm>
            <a:off x="2265390" y="3073620"/>
            <a:ext cx="380956"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4</a:t>
            </a:r>
            <a:endParaRPr lang="ro-RO" sz="2000" dirty="0">
              <a:latin typeface="Times New Roman" panose="02020603050405020304" pitchFamily="18" charset="0"/>
              <a:cs typeface="Times New Roman" panose="02020603050405020304" pitchFamily="18" charset="0"/>
            </a:endParaRPr>
          </a:p>
        </p:txBody>
      </p:sp>
      <p:pic>
        <p:nvPicPr>
          <p:cNvPr id="90" name="Picture 147" descr="125px-Flag_of_Qatar.svg.png"/>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596337" y="3596696"/>
            <a:ext cx="676600" cy="38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Rectangle 90"/>
          <p:cNvSpPr/>
          <p:nvPr/>
        </p:nvSpPr>
        <p:spPr>
          <a:xfrm>
            <a:off x="2279519" y="3571001"/>
            <a:ext cx="441697"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92" name="Picture 91" descr="Fișier:Flag of Mongolia.svg"/>
          <p:cNvPicPr>
            <a:picLocks noChangeAspect="1" noChangeArrowheads="1"/>
          </p:cNvPicPr>
          <p:nvPr/>
        </p:nvPicPr>
        <p:blipFill>
          <a:blip r:embed="rId22" cstate="print"/>
          <a:srcRect/>
          <a:stretch>
            <a:fillRect/>
          </a:stretch>
        </p:blipFill>
        <p:spPr bwMode="auto">
          <a:xfrm>
            <a:off x="3373470" y="1668464"/>
            <a:ext cx="677290" cy="384048"/>
          </a:xfrm>
          <a:prstGeom prst="rect">
            <a:avLst/>
          </a:prstGeom>
          <a:noFill/>
          <a:ln w="9525">
            <a:solidFill>
              <a:schemeClr val="tx1"/>
            </a:solidFill>
            <a:miter lim="800000"/>
            <a:headEnd/>
            <a:tailEnd/>
          </a:ln>
        </p:spPr>
      </p:pic>
      <p:sp>
        <p:nvSpPr>
          <p:cNvPr id="93" name="Rectangle 92"/>
          <p:cNvSpPr/>
          <p:nvPr/>
        </p:nvSpPr>
        <p:spPr>
          <a:xfrm>
            <a:off x="2855640" y="2111799"/>
            <a:ext cx="481023" cy="400110"/>
          </a:xfrm>
          <a:prstGeom prst="rect">
            <a:avLst/>
          </a:prstGeom>
        </p:spPr>
        <p:txBody>
          <a:bodyPr wrap="square">
            <a:spAutoFit/>
          </a:bodyPr>
          <a:lstStyle/>
          <a:p>
            <a:r>
              <a:rPr lang="ro-RO" sz="2000" b="1" dirty="0" smtClean="0">
                <a:latin typeface="Times New Roman" panose="02020603050405020304" pitchFamily="18" charset="0"/>
                <a:cs typeface="Times New Roman" panose="02020603050405020304" pitchFamily="18" charset="0"/>
              </a:rPr>
              <a:t>1</a:t>
            </a:r>
            <a:r>
              <a:rPr lang="en-US" sz="2000" b="1" dirty="0" smtClean="0">
                <a:latin typeface="Times New Roman" panose="02020603050405020304" pitchFamily="18" charset="0"/>
                <a:cs typeface="Times New Roman" panose="02020603050405020304" pitchFamily="18" charset="0"/>
              </a:rPr>
              <a:t>8</a:t>
            </a:r>
            <a:endParaRPr lang="ro-RO" sz="2000" b="1" dirty="0">
              <a:latin typeface="Times New Roman" panose="02020603050405020304" pitchFamily="18" charset="0"/>
              <a:cs typeface="Times New Roman" panose="02020603050405020304" pitchFamily="18" charset="0"/>
            </a:endParaRPr>
          </a:p>
        </p:txBody>
      </p:sp>
      <p:pic>
        <p:nvPicPr>
          <p:cNvPr id="94" name="Picture 144" descr="http://upload.wikimedia.org/wikipedia/commons/thumb/3/32/Flag_of_Pakistan.svg/125px-Flag_of_Pakistan.svg.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370549" y="2119687"/>
            <a:ext cx="680454"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5" name="Rectangle 94"/>
          <p:cNvSpPr/>
          <p:nvPr/>
        </p:nvSpPr>
        <p:spPr>
          <a:xfrm>
            <a:off x="4056998" y="2104005"/>
            <a:ext cx="443777"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7</a:t>
            </a:r>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96" name="Picture 158" descr="al.gif"/>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300692" y="1360290"/>
            <a:ext cx="672075" cy="3843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7" name="Rectangle 96"/>
          <p:cNvSpPr/>
          <p:nvPr/>
        </p:nvSpPr>
        <p:spPr>
          <a:xfrm>
            <a:off x="7972767" y="1366114"/>
            <a:ext cx="377393"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4</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98" name="Picture 159" descr="be.gif"/>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300338" y="1779575"/>
            <a:ext cx="672075" cy="3804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9" name="Rectangle 98"/>
          <p:cNvSpPr/>
          <p:nvPr/>
        </p:nvSpPr>
        <p:spPr>
          <a:xfrm>
            <a:off x="7968208" y="1781387"/>
            <a:ext cx="376210"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pic>
        <p:nvPicPr>
          <p:cNvPr id="100" name="Picture 161"/>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299596" y="2196111"/>
            <a:ext cx="676643"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1" name="Rectangle 100"/>
          <p:cNvSpPr/>
          <p:nvPr/>
        </p:nvSpPr>
        <p:spPr>
          <a:xfrm>
            <a:off x="7968208" y="2166479"/>
            <a:ext cx="430748"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4</a:t>
            </a:r>
            <a:endParaRPr lang="ro-RO" sz="2000" dirty="0">
              <a:latin typeface="Times New Roman" panose="02020603050405020304" pitchFamily="18" charset="0"/>
              <a:cs typeface="Times New Roman" panose="02020603050405020304" pitchFamily="18" charset="0"/>
            </a:endParaRPr>
          </a:p>
        </p:txBody>
      </p:sp>
      <p:pic>
        <p:nvPicPr>
          <p:cNvPr id="102" name="Picture 160" descr="cr.gif"/>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297210" y="2615582"/>
            <a:ext cx="672076" cy="38746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3" name="Rectangle 102"/>
          <p:cNvSpPr/>
          <p:nvPr/>
        </p:nvSpPr>
        <p:spPr>
          <a:xfrm>
            <a:off x="10137824" y="2580667"/>
            <a:ext cx="382063"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endParaRPr lang="ro-RO" sz="2000" dirty="0">
              <a:latin typeface="Times New Roman" panose="02020603050405020304" pitchFamily="18" charset="0"/>
              <a:cs typeface="Times New Roman" panose="02020603050405020304" pitchFamily="18" charset="0"/>
            </a:endParaRPr>
          </a:p>
        </p:txBody>
      </p:sp>
      <p:pic>
        <p:nvPicPr>
          <p:cNvPr id="104" name="Picture 45" descr="Flag of Greece"/>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8352052" y="2619799"/>
            <a:ext cx="672076" cy="3862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5" name="Rectangle 104"/>
          <p:cNvSpPr/>
          <p:nvPr/>
        </p:nvSpPr>
        <p:spPr>
          <a:xfrm>
            <a:off x="9083032" y="2579865"/>
            <a:ext cx="397712"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pic>
        <p:nvPicPr>
          <p:cNvPr id="106" name="Picture 175" descr="http://www.sidro.ro/250-large/drapel-steag-fanion-muntenegru.jpg"/>
          <p:cNvPicPr>
            <a:picLocks noChangeAspect="1" noChangeArrowheads="1"/>
          </p:cNvPicPr>
          <p:nvPr/>
        </p:nvPicPr>
        <p:blipFill>
          <a:blip r:embed="rId29" r:link="rId30" cstate="print">
            <a:clrChange>
              <a:clrFrom>
                <a:srgbClr val="C3D1D6"/>
              </a:clrFrom>
              <a:clrTo>
                <a:srgbClr val="C3D1D6">
                  <a:alpha val="0"/>
                </a:srgbClr>
              </a:clrTo>
            </a:clrChange>
            <a:extLst>
              <a:ext uri="{28A0092B-C50C-407E-A947-70E740481C1C}">
                <a14:useLocalDpi xmlns:a14="http://schemas.microsoft.com/office/drawing/2010/main" val="0"/>
              </a:ext>
            </a:extLst>
          </a:blip>
          <a:srcRect t="22728" b="25175"/>
          <a:stretch>
            <a:fillRect/>
          </a:stretch>
        </p:blipFill>
        <p:spPr bwMode="auto">
          <a:xfrm>
            <a:off x="9467064" y="2187595"/>
            <a:ext cx="677291"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7" name="Rectangle 106"/>
          <p:cNvSpPr/>
          <p:nvPr/>
        </p:nvSpPr>
        <p:spPr>
          <a:xfrm>
            <a:off x="10130246" y="2184029"/>
            <a:ext cx="476815"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9</a:t>
            </a:r>
            <a:endParaRPr lang="ro-RO" sz="2000" dirty="0">
              <a:latin typeface="Times New Roman" panose="02020603050405020304" pitchFamily="18" charset="0"/>
              <a:cs typeface="Times New Roman" panose="02020603050405020304" pitchFamily="18" charset="0"/>
            </a:endParaRPr>
          </a:p>
        </p:txBody>
      </p:sp>
      <p:pic>
        <p:nvPicPr>
          <p:cNvPr id="108" name="Picture 168" descr="Drapelul Norvegiei"/>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9466768" y="2612978"/>
            <a:ext cx="675833"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9" name="Rectangle 108"/>
          <p:cNvSpPr/>
          <p:nvPr/>
        </p:nvSpPr>
        <p:spPr>
          <a:xfrm>
            <a:off x="7966488" y="2596842"/>
            <a:ext cx="397764"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4</a:t>
            </a:r>
            <a:endParaRPr lang="ro-RO" sz="2000" dirty="0">
              <a:latin typeface="Times New Roman" panose="02020603050405020304" pitchFamily="18" charset="0"/>
              <a:cs typeface="Times New Roman" panose="02020603050405020304" pitchFamily="18" charset="0"/>
            </a:endParaRPr>
          </a:p>
        </p:txBody>
      </p:sp>
      <p:pic>
        <p:nvPicPr>
          <p:cNvPr id="110" name="Picture 142" descr="slovakia.gif"/>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10580913" y="1361068"/>
            <a:ext cx="679270"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1" name="Rectangle 110"/>
          <p:cNvSpPr/>
          <p:nvPr/>
        </p:nvSpPr>
        <p:spPr>
          <a:xfrm>
            <a:off x="9054859" y="1356983"/>
            <a:ext cx="423001"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112" name="Picture 149"/>
          <p:cNvPicPr>
            <a:picLocks noChangeAspect="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0580668" y="2613696"/>
            <a:ext cx="679269"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3" name="Rectangle 112"/>
          <p:cNvSpPr/>
          <p:nvPr/>
        </p:nvSpPr>
        <p:spPr>
          <a:xfrm>
            <a:off x="11260595" y="2577966"/>
            <a:ext cx="409494"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2</a:t>
            </a:r>
            <a:endParaRPr lang="ro-RO" sz="2000" dirty="0">
              <a:latin typeface="Times New Roman" panose="02020603050405020304" pitchFamily="18" charset="0"/>
              <a:cs typeface="Times New Roman" panose="02020603050405020304" pitchFamily="18" charset="0"/>
            </a:endParaRPr>
          </a:p>
        </p:txBody>
      </p:sp>
      <p:pic>
        <p:nvPicPr>
          <p:cNvPr id="114" name="Picture 141" descr="tr.gif"/>
          <p:cNvPicPr>
            <a:picLocks noChangeAspect="1" noChangeArrowheads="1"/>
          </p:cNvPicPr>
          <p:nvPr/>
        </p:nvPicPr>
        <p:blipFill>
          <a:blip r:embed="rId34" cstate="print">
            <a:extLst>
              <a:ext uri="{28A0092B-C50C-407E-A947-70E740481C1C}">
                <a14:useLocalDpi xmlns:a14="http://schemas.microsoft.com/office/drawing/2010/main" val="0"/>
              </a:ext>
            </a:extLst>
          </a:blip>
          <a:srcRect t="11093" r="22957"/>
          <a:stretch>
            <a:fillRect/>
          </a:stretch>
        </p:blipFill>
        <p:spPr bwMode="auto">
          <a:xfrm>
            <a:off x="10580060" y="1779575"/>
            <a:ext cx="674702"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5" name="Picture 152" descr="hu.gif"/>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0580913" y="2196134"/>
            <a:ext cx="675488" cy="3840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6" name="Rectangle 115"/>
          <p:cNvSpPr/>
          <p:nvPr/>
        </p:nvSpPr>
        <p:spPr>
          <a:xfrm>
            <a:off x="11258063" y="1763899"/>
            <a:ext cx="399919"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5</a:t>
            </a:r>
            <a:endParaRPr lang="ro-RO" sz="2000" dirty="0">
              <a:latin typeface="Times New Roman" panose="02020603050405020304" pitchFamily="18" charset="0"/>
              <a:cs typeface="Times New Roman" panose="02020603050405020304" pitchFamily="18" charset="0"/>
            </a:endParaRPr>
          </a:p>
        </p:txBody>
      </p:sp>
      <p:sp>
        <p:nvSpPr>
          <p:cNvPr id="117" name="Rectangle 116"/>
          <p:cNvSpPr/>
          <p:nvPr/>
        </p:nvSpPr>
        <p:spPr>
          <a:xfrm>
            <a:off x="11267514" y="2175391"/>
            <a:ext cx="386755"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9</a:t>
            </a:r>
            <a:endParaRPr lang="ro-RO" sz="2000" dirty="0">
              <a:latin typeface="Times New Roman" panose="02020603050405020304" pitchFamily="18" charset="0"/>
              <a:cs typeface="Times New Roman" panose="02020603050405020304" pitchFamily="18" charset="0"/>
            </a:endParaRPr>
          </a:p>
        </p:txBody>
      </p:sp>
      <p:sp>
        <p:nvSpPr>
          <p:cNvPr id="74" name="Rectangle 73"/>
          <p:cNvSpPr/>
          <p:nvPr/>
        </p:nvSpPr>
        <p:spPr>
          <a:xfrm>
            <a:off x="11258719" y="1364456"/>
            <a:ext cx="399919"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sp>
        <p:nvSpPr>
          <p:cNvPr id="124" name="Rectangle 123"/>
          <p:cNvSpPr>
            <a:spLocks noChangeArrowheads="1"/>
          </p:cNvSpPr>
          <p:nvPr/>
        </p:nvSpPr>
        <p:spPr bwMode="auto">
          <a:xfrm>
            <a:off x="3175949" y="48006"/>
            <a:ext cx="5721203" cy="1104577"/>
          </a:xfrm>
          <a:prstGeom prst="rect">
            <a:avLst/>
          </a:prstGeom>
          <a:noFill/>
          <a:ln w="12700" algn="ctr">
            <a:noFill/>
            <a:miter lim="800000"/>
            <a:headEnd/>
            <a:tailEnd/>
          </a:ln>
          <a:effectLst/>
        </p:spPr>
        <p:txBody>
          <a:bodyPr wrap="square" lIns="120651" tIns="59267" rIns="120651" bIns="59267">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defRPr/>
            </a:pPr>
            <a:r>
              <a:rPr lang="en-US" altLang="ro-RO" sz="3200" b="1" dirty="0" smtClean="0">
                <a:solidFill>
                  <a:srgbClr val="FFFF00"/>
                </a:solidFill>
                <a:effectLst>
                  <a:outerShdw blurRad="38100" dist="38100" dir="2700000" algn="tl">
                    <a:srgbClr val="000000"/>
                  </a:outerShdw>
                </a:effectLst>
              </a:rPr>
              <a:t>10</a:t>
            </a:r>
            <a:r>
              <a:rPr lang="ro-RO" altLang="ro-RO" sz="3200" b="1" dirty="0" smtClean="0">
                <a:solidFill>
                  <a:srgbClr val="FFFF00"/>
                </a:solidFill>
                <a:effectLst>
                  <a:outerShdw blurRad="38100" dist="38100" dir="2700000" algn="tl">
                    <a:srgbClr val="000000"/>
                  </a:outerShdw>
                </a:effectLst>
              </a:rPr>
              <a:t>27</a:t>
            </a:r>
            <a:r>
              <a:rPr lang="en-US" altLang="ro-RO" sz="3200" b="1" dirty="0" smtClean="0">
                <a:solidFill>
                  <a:srgbClr val="FFFF00"/>
                </a:solidFill>
                <a:effectLst>
                  <a:outerShdw blurRad="38100" dist="38100" dir="2700000" algn="tl">
                    <a:srgbClr val="000000"/>
                  </a:outerShdw>
                </a:effectLst>
              </a:rPr>
              <a:t> </a:t>
            </a:r>
            <a:r>
              <a:rPr lang="ro-RO" altLang="ro-RO" sz="3200" b="1" dirty="0" smtClean="0">
                <a:solidFill>
                  <a:srgbClr val="FFFF00"/>
                </a:solidFill>
                <a:effectLst>
                  <a:outerShdw blurRad="38100" dist="38100" dir="2700000" algn="tl">
                    <a:srgbClr val="000000"/>
                  </a:outerShdw>
                </a:effectLst>
              </a:rPr>
              <a:t>FOREIGN </a:t>
            </a:r>
            <a:r>
              <a:rPr lang="ro-RO" altLang="ro-RO" sz="3200" b="1" dirty="0">
                <a:solidFill>
                  <a:srgbClr val="FFFF00"/>
                </a:solidFill>
                <a:effectLst>
                  <a:outerShdw blurRad="38100" dist="38100" dir="2700000" algn="tl">
                    <a:srgbClr val="000000"/>
                  </a:outerShdw>
                </a:effectLst>
              </a:rPr>
              <a:t>GRADUATES from </a:t>
            </a:r>
            <a:r>
              <a:rPr lang="en-US" altLang="ro-RO" sz="3200" b="1" dirty="0" smtClean="0">
                <a:solidFill>
                  <a:srgbClr val="FFFF00"/>
                </a:solidFill>
                <a:effectLst>
                  <a:outerShdw blurRad="38100" dist="38100" dir="2700000" algn="tl">
                    <a:srgbClr val="000000"/>
                  </a:outerShdw>
                </a:effectLst>
              </a:rPr>
              <a:t>42</a:t>
            </a:r>
            <a:r>
              <a:rPr lang="ro-RO" altLang="ro-RO" sz="3200" b="1" dirty="0" smtClean="0">
                <a:solidFill>
                  <a:srgbClr val="FFFF00"/>
                </a:solidFill>
                <a:effectLst>
                  <a:outerShdw blurRad="38100" dist="38100" dir="2700000" algn="tl">
                    <a:srgbClr val="000000"/>
                  </a:outerShdw>
                </a:effectLst>
              </a:rPr>
              <a:t> </a:t>
            </a:r>
            <a:r>
              <a:rPr lang="ro-RO" altLang="ro-RO" sz="3200" b="1" dirty="0">
                <a:solidFill>
                  <a:srgbClr val="FFFF00"/>
                </a:solidFill>
                <a:effectLst>
                  <a:outerShdw blurRad="38100" dist="38100" dir="2700000" algn="tl">
                    <a:srgbClr val="000000"/>
                  </a:outerShdw>
                </a:effectLst>
              </a:rPr>
              <a:t>countries</a:t>
            </a:r>
            <a:endParaRPr lang="en-US" altLang="ro-RO" sz="3200" b="1" dirty="0">
              <a:solidFill>
                <a:srgbClr val="C00000"/>
              </a:solidFill>
              <a:effectLst>
                <a:outerShdw blurRad="38100" dist="38100" dir="2700000" algn="tl">
                  <a:srgbClr val="000000"/>
                </a:outerShdw>
              </a:effectLst>
            </a:endParaRPr>
          </a:p>
        </p:txBody>
      </p:sp>
      <p:pic>
        <p:nvPicPr>
          <p:cNvPr id="121" name="Picture 120" descr="stema cu coroana.png"/>
          <p:cNvPicPr>
            <a:picLocks noChangeAspect="1"/>
          </p:cNvPicPr>
          <p:nvPr/>
        </p:nvPicPr>
        <p:blipFill>
          <a:blip r:embed="rId36"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18" name="Rectangle 117"/>
          <p:cNvSpPr/>
          <p:nvPr/>
        </p:nvSpPr>
        <p:spPr>
          <a:xfrm>
            <a:off x="2880840" y="1637084"/>
            <a:ext cx="459124"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119" name="Rectangle 118"/>
          <p:cNvSpPr/>
          <p:nvPr/>
        </p:nvSpPr>
        <p:spPr>
          <a:xfrm>
            <a:off x="4071600" y="1640284"/>
            <a:ext cx="348765"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9</a:t>
            </a:r>
            <a:endParaRPr lang="ro-RO" sz="2000" dirty="0">
              <a:latin typeface="Times New Roman" panose="02020603050405020304" pitchFamily="18" charset="0"/>
              <a:cs typeface="Times New Roman" panose="02020603050405020304" pitchFamily="18" charset="0"/>
            </a:endParaRPr>
          </a:p>
        </p:txBody>
      </p:sp>
      <p:pic>
        <p:nvPicPr>
          <p:cNvPr id="120" name="Picture 119" descr="Drapelul Estoniei"/>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8353226" y="1783277"/>
            <a:ext cx="677210" cy="384048"/>
          </a:xfrm>
          <a:prstGeom prst="rect">
            <a:avLst/>
          </a:prstGeom>
          <a:noFill/>
          <a:ln>
            <a:solidFill>
              <a:schemeClr val="tx1"/>
            </a:solidFill>
          </a:ln>
        </p:spPr>
      </p:pic>
      <p:sp>
        <p:nvSpPr>
          <p:cNvPr id="126" name="Rectangle 125"/>
          <p:cNvSpPr/>
          <p:nvPr/>
        </p:nvSpPr>
        <p:spPr>
          <a:xfrm>
            <a:off x="9070892" y="1805185"/>
            <a:ext cx="399625" cy="400110"/>
          </a:xfrm>
          <a:prstGeom prst="rect">
            <a:avLst/>
          </a:prstGeom>
        </p:spPr>
        <p:txBody>
          <a:bodyPr wrap="square">
            <a:spAutoFit/>
          </a:bodyPr>
          <a:lstStyle/>
          <a:p>
            <a:r>
              <a:rPr lang="en-US"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endPar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127" name="Picture 126" descr="Drapel[*]​"/>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9939079" y="6106788"/>
            <a:ext cx="686367" cy="384048"/>
          </a:xfrm>
          <a:prstGeom prst="rect">
            <a:avLst/>
          </a:prstGeom>
          <a:noFill/>
          <a:ln>
            <a:solidFill>
              <a:schemeClr val="tx1"/>
            </a:solidFill>
          </a:ln>
        </p:spPr>
      </p:pic>
      <p:sp>
        <p:nvSpPr>
          <p:cNvPr id="128" name="Rectangle 127"/>
          <p:cNvSpPr/>
          <p:nvPr/>
        </p:nvSpPr>
        <p:spPr>
          <a:xfrm>
            <a:off x="10672811" y="6100460"/>
            <a:ext cx="417865" cy="400110"/>
          </a:xfrm>
          <a:prstGeom prst="rect">
            <a:avLst/>
          </a:prstGeom>
        </p:spPr>
        <p:txBody>
          <a:bodyPr wrap="square">
            <a:spAutoFit/>
          </a:bodyPr>
          <a:lstStyle/>
          <a:p>
            <a:r>
              <a:rPr lang="ro-RO"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7</a:t>
            </a:r>
            <a:endParaRPr lang="ro-RO" sz="2000" dirty="0">
              <a:latin typeface="Times New Roman" panose="02020603050405020304" pitchFamily="18" charset="0"/>
              <a:cs typeface="Times New Roman" panose="02020603050405020304" pitchFamily="18" charset="0"/>
            </a:endParaRPr>
          </a:p>
        </p:txBody>
      </p:sp>
      <p:pic>
        <p:nvPicPr>
          <p:cNvPr id="129" name="Picture 128" descr="Drapelul Germaniei"/>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8352109" y="2199332"/>
            <a:ext cx="674328" cy="384048"/>
          </a:xfrm>
          <a:prstGeom prst="rect">
            <a:avLst/>
          </a:prstGeom>
          <a:noFill/>
          <a:ln>
            <a:solidFill>
              <a:schemeClr val="tx1"/>
            </a:solidFill>
          </a:ln>
        </p:spPr>
      </p:pic>
      <p:sp>
        <p:nvSpPr>
          <p:cNvPr id="130" name="Rectangle 129"/>
          <p:cNvSpPr/>
          <p:nvPr/>
        </p:nvSpPr>
        <p:spPr>
          <a:xfrm>
            <a:off x="9061390" y="2203042"/>
            <a:ext cx="404499"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sp>
        <p:nvSpPr>
          <p:cNvPr id="131" name="Rectangle 130"/>
          <p:cNvSpPr/>
          <p:nvPr/>
        </p:nvSpPr>
        <p:spPr>
          <a:xfrm>
            <a:off x="9973491" y="5631417"/>
            <a:ext cx="342565" cy="400110"/>
          </a:xfrm>
          <a:prstGeom prst="rect">
            <a:avLst/>
          </a:prstGeom>
        </p:spPr>
        <p:txBody>
          <a:bodyPr wrap="square">
            <a:spAutoFit/>
          </a:bodyPr>
          <a:lstStyle/>
          <a:p>
            <a:r>
              <a:rPr lang="ro-RO" sz="2000" b="1" dirty="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a:t>
            </a:r>
            <a:endParaRPr lang="ro-RO" sz="2000" dirty="0">
              <a:latin typeface="Times New Roman" panose="02020603050405020304" pitchFamily="18" charset="0"/>
              <a:cs typeface="Times New Roman" panose="02020603050405020304" pitchFamily="18" charset="0"/>
            </a:endParaRPr>
          </a:p>
        </p:txBody>
      </p:sp>
      <p:pic>
        <p:nvPicPr>
          <p:cNvPr id="132" name="Picture 131" descr="Drapelul Mauritaniei"/>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1966554" y="5094674"/>
            <a:ext cx="672308" cy="384048"/>
          </a:xfrm>
          <a:prstGeom prst="rect">
            <a:avLst/>
          </a:prstGeom>
          <a:noFill/>
          <a:ln>
            <a:solidFill>
              <a:schemeClr val="tx1"/>
            </a:solidFill>
          </a:ln>
        </p:spPr>
      </p:pic>
      <p:pic>
        <p:nvPicPr>
          <p:cNvPr id="133" name="Picture 132" descr="Drapel"/>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10646687" y="5247369"/>
            <a:ext cx="679701" cy="384048"/>
          </a:xfrm>
          <a:prstGeom prst="rect">
            <a:avLst/>
          </a:prstGeom>
          <a:noFill/>
          <a:ln>
            <a:solidFill>
              <a:schemeClr val="tx1"/>
            </a:solidFill>
          </a:ln>
        </p:spPr>
      </p:pic>
      <p:sp>
        <p:nvSpPr>
          <p:cNvPr id="134" name="Rectangle 133">
            <a:extLst>
              <a:ext uri="{FF2B5EF4-FFF2-40B4-BE49-F238E27FC236}">
                <a16:creationId xmlns:a16="http://schemas.microsoft.com/office/drawing/2014/main" xmlns="" id="{8D8F564C-34C7-4D50-B5CF-2F3B578C87BF}"/>
              </a:ext>
            </a:extLst>
          </p:cNvPr>
          <p:cNvSpPr/>
          <p:nvPr/>
        </p:nvSpPr>
        <p:spPr>
          <a:xfrm>
            <a:off x="9927586" y="3928663"/>
            <a:ext cx="472056" cy="400110"/>
          </a:xfrm>
          <a:prstGeom prst="rect">
            <a:avLst/>
          </a:prstGeom>
        </p:spPr>
        <p:txBody>
          <a:bodyPr wrap="square">
            <a:spAutoFit/>
          </a:bodyPr>
          <a:lstStyle/>
          <a:p>
            <a:r>
              <a:rPr lang="en-US"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ro-RO"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a:t>
            </a:r>
          </a:p>
        </p:txBody>
      </p:sp>
      <p:pic>
        <p:nvPicPr>
          <p:cNvPr id="135" name="Picture 134" descr="Drapelul Lituaniei"/>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9462540" y="1364510"/>
            <a:ext cx="679028" cy="384048"/>
          </a:xfrm>
          <a:prstGeom prst="rect">
            <a:avLst/>
          </a:prstGeom>
          <a:noFill/>
          <a:ln>
            <a:solidFill>
              <a:schemeClr val="tx1"/>
            </a:solidFill>
          </a:ln>
        </p:spPr>
      </p:pic>
      <p:pic>
        <p:nvPicPr>
          <p:cNvPr id="136" name="Picture 135" descr="Bitmap in Graphic1"/>
          <p:cNvPicPr>
            <a:picLocks noChangeAspect="1" noChangeArrowheads="1"/>
          </p:cNvPicPr>
          <p:nvPr/>
        </p:nvPicPr>
        <p:blipFill>
          <a:blip r:embed="rId43" cstate="print"/>
          <a:srcRect/>
          <a:stretch>
            <a:fillRect/>
          </a:stretch>
        </p:blipFill>
        <p:spPr bwMode="auto">
          <a:xfrm>
            <a:off x="10056440" y="84625"/>
            <a:ext cx="978447" cy="935595"/>
          </a:xfrm>
          <a:prstGeom prst="rect">
            <a:avLst/>
          </a:prstGeom>
          <a:noFill/>
          <a:ln>
            <a:noFill/>
          </a:ln>
          <a:effectLst/>
        </p:spPr>
      </p:pic>
      <p:pic>
        <p:nvPicPr>
          <p:cNvPr id="137" name="Picture 136" descr="NATO ACCREDITATION – International Special Training Center"/>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
        <p:nvSpPr>
          <p:cNvPr id="122" name="Rectangle 42"/>
          <p:cNvSpPr>
            <a:spLocks noGrp="1" noChangeArrowheads="1"/>
          </p:cNvSpPr>
          <p:nvPr>
            <p:ph type="sldNum" sz="quarter" idx="11"/>
          </p:nvPr>
        </p:nvSpPr>
        <p:spPr>
          <a:xfrm>
            <a:off x="9347200" y="6532564"/>
            <a:ext cx="2844800" cy="280987"/>
          </a:xfrm>
        </p:spPr>
        <p:txBody>
          <a:bodyPr/>
          <a:lstStyle>
            <a:lvl1pPr>
              <a:defRPr>
                <a:solidFill>
                  <a:schemeClr val="tx1"/>
                </a:solidFill>
                <a:latin typeface="Times New Roman" panose="02020603050405020304" pitchFamily="18" charset="0"/>
              </a:defRPr>
            </a:lvl1pPr>
            <a:lvl2pPr marL="742932" indent="-285744">
              <a:defRPr>
                <a:solidFill>
                  <a:schemeClr val="tx1"/>
                </a:solidFill>
                <a:latin typeface="Times New Roman" panose="02020603050405020304" pitchFamily="18" charset="0"/>
              </a:defRPr>
            </a:lvl2pPr>
            <a:lvl3pPr marL="1142971" indent="-228594">
              <a:defRPr>
                <a:solidFill>
                  <a:schemeClr val="tx1"/>
                </a:solidFill>
                <a:latin typeface="Times New Roman" panose="02020603050405020304" pitchFamily="18" charset="0"/>
              </a:defRPr>
            </a:lvl3pPr>
            <a:lvl4pPr marL="1600160" indent="-228594">
              <a:defRPr>
                <a:solidFill>
                  <a:schemeClr val="tx1"/>
                </a:solidFill>
                <a:latin typeface="Times New Roman" panose="02020603050405020304" pitchFamily="18" charset="0"/>
              </a:defRPr>
            </a:lvl4pPr>
            <a:lvl5pPr marL="2057349" indent="-228594">
              <a:defRPr>
                <a:solidFill>
                  <a:schemeClr val="tx1"/>
                </a:solidFill>
                <a:latin typeface="Times New Roman" panose="02020603050405020304" pitchFamily="18" charset="0"/>
              </a:defRPr>
            </a:lvl5pPr>
            <a:lvl6pPr marL="2514537" indent="-228594" eaLnBrk="0" fontAlgn="base" hangingPunct="0">
              <a:spcBef>
                <a:spcPct val="0"/>
              </a:spcBef>
              <a:spcAft>
                <a:spcPct val="0"/>
              </a:spcAft>
              <a:defRPr>
                <a:solidFill>
                  <a:schemeClr val="tx1"/>
                </a:solidFill>
                <a:latin typeface="Times New Roman" panose="02020603050405020304" pitchFamily="18" charset="0"/>
              </a:defRPr>
            </a:lvl6pPr>
            <a:lvl7pPr marL="2971726" indent="-228594" eaLnBrk="0" fontAlgn="base" hangingPunct="0">
              <a:spcBef>
                <a:spcPct val="0"/>
              </a:spcBef>
              <a:spcAft>
                <a:spcPct val="0"/>
              </a:spcAft>
              <a:defRPr>
                <a:solidFill>
                  <a:schemeClr val="tx1"/>
                </a:solidFill>
                <a:latin typeface="Times New Roman" panose="02020603050405020304" pitchFamily="18" charset="0"/>
              </a:defRPr>
            </a:lvl7pPr>
            <a:lvl8pPr marL="3428914" indent="-228594" eaLnBrk="0" fontAlgn="base" hangingPunct="0">
              <a:spcBef>
                <a:spcPct val="0"/>
              </a:spcBef>
              <a:spcAft>
                <a:spcPct val="0"/>
              </a:spcAft>
              <a:defRPr>
                <a:solidFill>
                  <a:schemeClr val="tx1"/>
                </a:solidFill>
                <a:latin typeface="Times New Roman" panose="02020603050405020304" pitchFamily="18" charset="0"/>
              </a:defRPr>
            </a:lvl8pPr>
            <a:lvl9pPr marL="3886103" indent="-228594" eaLnBrk="0" fontAlgn="base" hangingPunct="0">
              <a:spcBef>
                <a:spcPct val="0"/>
              </a:spcBef>
              <a:spcAft>
                <a:spcPct val="0"/>
              </a:spcAft>
              <a:defRPr>
                <a:solidFill>
                  <a:schemeClr val="tx1"/>
                </a:solidFill>
                <a:latin typeface="Times New Roman" panose="02020603050405020304" pitchFamily="18" charset="0"/>
              </a:defRPr>
            </a:lvl9pPr>
          </a:lstStyle>
          <a:p>
            <a:pPr>
              <a:defRPr/>
            </a:pPr>
            <a:r>
              <a:rPr lang="en-US" altLang="ro-RO" dirty="0" smtClean="0">
                <a:solidFill>
                  <a:srgbClr val="FFFFFF"/>
                </a:solidFill>
              </a:rPr>
              <a:t>37</a:t>
            </a:r>
            <a:endParaRPr lang="en-US" altLang="ro-RO" dirty="0">
              <a:solidFill>
                <a:srgbClr val="FFFFFF"/>
              </a:solidFill>
            </a:endParaRPr>
          </a:p>
        </p:txBody>
      </p:sp>
      <p:sp>
        <p:nvSpPr>
          <p:cNvPr id="123" name="Rectangle 122"/>
          <p:cNvSpPr/>
          <p:nvPr/>
        </p:nvSpPr>
        <p:spPr>
          <a:xfrm>
            <a:off x="11422433" y="5255942"/>
            <a:ext cx="342565" cy="400110"/>
          </a:xfrm>
          <a:prstGeom prst="rect">
            <a:avLst/>
          </a:prstGeom>
        </p:spPr>
        <p:txBody>
          <a:bodyPr wrap="square">
            <a:spAutoFit/>
          </a:bodyPr>
          <a:lstStyle/>
          <a:p>
            <a:r>
              <a:rPr lang="en-US" sz="2000" b="1" dirty="0" smtClean="0">
                <a:solidFill>
                  <a:srgbClr val="FFFF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4</a:t>
            </a: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6794462"/>
      </p:ext>
    </p:extLst>
  </p:cSld>
  <p:clrMapOvr>
    <a:masterClrMapping/>
  </p:clrMapOvr>
  <mc:AlternateContent xmlns:mc="http://schemas.openxmlformats.org/markup-compatibility/2006" xmlns:p14="http://schemas.microsoft.com/office/powerpoint/2010/main">
    <mc:Choice Requires="p14">
      <p:transition p14:dur="250">
        <p:wipe dir="d"/>
      </p:transition>
    </mc:Choice>
    <mc:Fallback xmlns="">
      <p:transition>
        <p:wipe dir="d"/>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4294967295"/>
          </p:nvPr>
        </p:nvSpPr>
        <p:spPr>
          <a:xfrm>
            <a:off x="9347200" y="6532564"/>
            <a:ext cx="2844800" cy="280987"/>
          </a:xfrm>
          <a:prstGeom prst="rect">
            <a:avLst/>
          </a:prstGeom>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AD5A119-6914-4BE6-9C5C-5EE7506EE92B}" type="slidenum">
              <a:rPr lang="en-US" altLang="ro-RO">
                <a:solidFill>
                  <a:srgbClr val="FFFFFF"/>
                </a:solidFill>
                <a:latin typeface="Times New Roman" panose="02020603050405020304" pitchFamily="18" charset="0"/>
              </a:rPr>
              <a:pPr/>
              <a:t>38</a:t>
            </a:fld>
            <a:endParaRPr lang="en-US" altLang="ro-RO">
              <a:solidFill>
                <a:srgbClr val="FFFFFF"/>
              </a:solidFill>
              <a:latin typeface="Times New Roman" panose="02020603050405020304" pitchFamily="18" charset="0"/>
            </a:endParaRPr>
          </a:p>
        </p:txBody>
      </p:sp>
      <p:sp>
        <p:nvSpPr>
          <p:cNvPr id="93186" name="Rectangle 2"/>
          <p:cNvSpPr>
            <a:spLocks noChangeArrowheads="1"/>
          </p:cNvSpPr>
          <p:nvPr/>
        </p:nvSpPr>
        <p:spPr bwMode="auto">
          <a:xfrm>
            <a:off x="2843213" y="370680"/>
            <a:ext cx="6475412" cy="582211"/>
          </a:xfrm>
          <a:prstGeom prst="rect">
            <a:avLst/>
          </a:prstGeom>
          <a:noFill/>
          <a:ln w="12700">
            <a:noFill/>
            <a:miter lim="800000"/>
            <a:headEnd/>
            <a:tailEnd/>
          </a:ln>
          <a:effectLst/>
        </p:spPr>
        <p:txBody>
          <a:bodyPr lIns="90488" tIns="44450" rIns="90488" bIns="44450">
            <a:spAutoFit/>
          </a:bodyPr>
          <a:lstStyle/>
          <a:p>
            <a:pPr algn="ctr">
              <a:defRPr/>
            </a:pPr>
            <a:r>
              <a:rPr lang="ro-RO" sz="3200" b="1" dirty="0">
                <a:solidFill>
                  <a:srgbClr val="FFFF00"/>
                </a:solidFill>
                <a:effectLst>
                  <a:outerShdw blurRad="38100" dist="38100" dir="2700000" algn="tl">
                    <a:srgbClr val="000000"/>
                  </a:outerShdw>
                </a:effectLst>
                <a:latin typeface="Times New Roman" pitchFamily="18" charset="0"/>
                <a:cs typeface="Arial" charset="0"/>
              </a:rPr>
              <a:t>RES</a:t>
            </a:r>
            <a:r>
              <a:rPr lang="en-US" sz="3200" b="1" dirty="0">
                <a:solidFill>
                  <a:srgbClr val="FFFF00"/>
                </a:solidFill>
                <a:effectLst>
                  <a:outerShdw blurRad="38100" dist="38100" dir="2700000" algn="tl">
                    <a:srgbClr val="000000"/>
                  </a:outerShdw>
                </a:effectLst>
                <a:latin typeface="Times New Roman" pitchFamily="18" charset="0"/>
                <a:cs typeface="Arial" charset="0"/>
              </a:rPr>
              <a:t>OURCES AND </a:t>
            </a:r>
            <a:r>
              <a:rPr lang="ro-RO" sz="3200" b="1" dirty="0">
                <a:solidFill>
                  <a:srgbClr val="FFFF00"/>
                </a:solidFill>
                <a:effectLst>
                  <a:outerShdw blurRad="38100" dist="38100" dir="2700000" algn="tl">
                    <a:srgbClr val="000000"/>
                  </a:outerShdw>
                </a:effectLst>
                <a:latin typeface="Times New Roman" pitchFamily="18" charset="0"/>
                <a:cs typeface="Arial" charset="0"/>
              </a:rPr>
              <a:t>FACILITI</a:t>
            </a:r>
            <a:r>
              <a:rPr lang="en-US" sz="3200" b="1" dirty="0">
                <a:solidFill>
                  <a:srgbClr val="FFFF00"/>
                </a:solidFill>
                <a:effectLst>
                  <a:outerShdw blurRad="38100" dist="38100" dir="2700000" algn="tl">
                    <a:srgbClr val="000000"/>
                  </a:outerShdw>
                </a:effectLst>
                <a:latin typeface="Times New Roman" pitchFamily="18" charset="0"/>
                <a:cs typeface="Arial" charset="0"/>
              </a:rPr>
              <a:t>ES</a:t>
            </a:r>
            <a:r>
              <a:rPr lang="ro-RO" sz="3200" b="1" dirty="0">
                <a:solidFill>
                  <a:srgbClr val="FFFF00"/>
                </a:solidFill>
                <a:effectLst>
                  <a:outerShdw blurRad="38100" dist="38100" dir="2700000" algn="tl">
                    <a:srgbClr val="000000"/>
                  </a:outerShdw>
                </a:effectLst>
                <a:latin typeface="Times New Roman" pitchFamily="18" charset="0"/>
                <a:cs typeface="Arial" charset="0"/>
              </a:rPr>
              <a:t> </a:t>
            </a:r>
            <a:endParaRPr lang="en-US" sz="3200" b="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93187" name="Text Box 3"/>
          <p:cNvSpPr txBox="1">
            <a:spLocks noChangeArrowheads="1"/>
          </p:cNvSpPr>
          <p:nvPr/>
        </p:nvSpPr>
        <p:spPr bwMode="auto">
          <a:xfrm>
            <a:off x="4100513" y="1154113"/>
            <a:ext cx="3960812" cy="3198812"/>
          </a:xfrm>
          <a:prstGeom prst="rect">
            <a:avLst/>
          </a:prstGeom>
          <a:noFill/>
          <a:ln w="12700" algn="ctr">
            <a:noFill/>
            <a:miter lim="800000"/>
            <a:headEnd/>
            <a:tailEnd/>
          </a:ln>
          <a:effectLst/>
        </p:spPr>
        <p:txBody>
          <a:bodyPr lIns="90488" tIns="44450" rIns="90488" bIns="44450">
            <a:spAutoFit/>
          </a:bodyPr>
          <a:lstStyle/>
          <a:p>
            <a:pPr algn="ctr">
              <a:defRPr/>
            </a:pPr>
            <a:r>
              <a:rPr lang="en-US" sz="2200" b="1" dirty="0">
                <a:solidFill>
                  <a:srgbClr val="FFFF00"/>
                </a:solidFill>
                <a:effectLst>
                  <a:outerShdw blurRad="38100" dist="38100" dir="2700000" algn="tl">
                    <a:srgbClr val="000000"/>
                  </a:outerShdw>
                </a:effectLst>
                <a:latin typeface="Times New Roman" pitchFamily="18" charset="0"/>
                <a:cs typeface="Arial" charset="0"/>
              </a:rPr>
              <a:t>EDUCATION</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•Auditorium</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a:solidFill>
                  <a:srgbClr val="FFFFFF"/>
                </a:solidFill>
                <a:effectLst>
                  <a:outerShdw blurRad="38100" dist="38100" dir="2700000" algn="tl">
                    <a:srgbClr val="000000"/>
                  </a:outerShdw>
                </a:effectLst>
                <a:latin typeface="Times New Roman" pitchFamily="18" charset="0"/>
                <a:cs typeface="Arial" charset="0"/>
              </a:rPr>
              <a:t>L</a:t>
            </a:r>
            <a:r>
              <a:rPr lang="en-US" sz="2000" b="1" dirty="0" err="1">
                <a:solidFill>
                  <a:srgbClr val="FFFFFF"/>
                </a:solidFill>
                <a:effectLst>
                  <a:outerShdw blurRad="38100" dist="38100" dir="2700000" algn="tl">
                    <a:srgbClr val="000000"/>
                  </a:outerShdw>
                </a:effectLst>
                <a:latin typeface="Times New Roman" pitchFamily="18" charset="0"/>
                <a:cs typeface="Arial" charset="0"/>
              </a:rPr>
              <a:t>ecture</a:t>
            </a:r>
            <a:r>
              <a:rPr lang="en-US" sz="2000" b="1" dirty="0">
                <a:solidFill>
                  <a:srgbClr val="FFFFFF"/>
                </a:solidFill>
                <a:effectLst>
                  <a:outerShdw blurRad="38100" dist="38100" dir="2700000" algn="tl">
                    <a:srgbClr val="000000"/>
                  </a:outerShdw>
                </a:effectLst>
                <a:latin typeface="Times New Roman" pitchFamily="18" charset="0"/>
                <a:cs typeface="Arial" charset="0"/>
              </a:rPr>
              <a:t> rooms</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 </a:t>
            </a:r>
            <a:r>
              <a:rPr lang="ro-RO" sz="2000" b="1" dirty="0">
                <a:solidFill>
                  <a:srgbClr val="FFFFFF"/>
                </a:solidFill>
                <a:effectLst>
                  <a:outerShdw blurRad="38100" dist="38100" dir="2700000" algn="tl">
                    <a:srgbClr val="000000"/>
                  </a:outerShdw>
                </a:effectLst>
                <a:latin typeface="Times New Roman" pitchFamily="18" charset="0"/>
                <a:cs typeface="Arial" charset="0"/>
              </a:rPr>
              <a:t>S</a:t>
            </a:r>
            <a:r>
              <a:rPr lang="en-US" sz="2000" b="1" dirty="0" err="1">
                <a:solidFill>
                  <a:srgbClr val="FFFFFF"/>
                </a:solidFill>
                <a:effectLst>
                  <a:outerShdw blurRad="38100" dist="38100" dir="2700000" algn="tl">
                    <a:srgbClr val="000000"/>
                  </a:outerShdw>
                </a:effectLst>
                <a:latin typeface="Times New Roman" pitchFamily="18" charset="0"/>
                <a:cs typeface="Arial" charset="0"/>
              </a:rPr>
              <a:t>yndicate</a:t>
            </a:r>
            <a:r>
              <a:rPr lang="en-US" sz="2000" b="1" dirty="0">
                <a:solidFill>
                  <a:srgbClr val="FFFFFF"/>
                </a:solidFill>
                <a:effectLst>
                  <a:outerShdw blurRad="38100" dist="38100" dir="2700000" algn="tl">
                    <a:srgbClr val="000000"/>
                  </a:outerShdw>
                </a:effectLst>
                <a:latin typeface="Times New Roman" pitchFamily="18" charset="0"/>
                <a:cs typeface="Arial" charset="0"/>
              </a:rPr>
              <a:t> rooms</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IT </a:t>
            </a:r>
            <a:r>
              <a:rPr lang="en-US" sz="2000" b="1" dirty="0" err="1">
                <a:solidFill>
                  <a:srgbClr val="FFFFFF"/>
                </a:solidFill>
                <a:effectLst>
                  <a:outerShdw blurRad="38100" dist="38100" dir="2700000" algn="tl">
                    <a:srgbClr val="000000"/>
                  </a:outerShdw>
                </a:effectLst>
                <a:latin typeface="Times New Roman" pitchFamily="18" charset="0"/>
                <a:cs typeface="Arial" charset="0"/>
              </a:rPr>
              <a:t>laboratori</a:t>
            </a:r>
            <a:r>
              <a:rPr lang="ro-RO" sz="2000" b="1" dirty="0" err="1">
                <a:solidFill>
                  <a:srgbClr val="FFFFFF"/>
                </a:solidFill>
                <a:effectLst>
                  <a:outerShdw blurRad="38100" dist="38100" dir="2700000" algn="tl">
                    <a:srgbClr val="000000"/>
                  </a:outerShdw>
                </a:effectLst>
                <a:latin typeface="Times New Roman" pitchFamily="18" charset="0"/>
                <a:cs typeface="Arial" charset="0"/>
              </a:rPr>
              <a:t>es</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 Internet - broadband </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connection</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a:solidFill>
                  <a:srgbClr val="FFFFFF"/>
                </a:solidFill>
                <a:effectLst>
                  <a:outerShdw blurRad="38100" dist="38100" dir="2700000" algn="tl">
                    <a:srgbClr val="000000"/>
                  </a:outerShdw>
                </a:effectLst>
                <a:latin typeface="Times New Roman" pitchFamily="18" charset="0"/>
                <a:cs typeface="Arial" charset="0"/>
              </a:rPr>
              <a:t>Intranet</a:t>
            </a:r>
            <a:r>
              <a:rPr lang="en-US" sz="2000" b="1" dirty="0">
                <a:solidFill>
                  <a:srgbClr val="FFFFFF"/>
                </a:solidFill>
                <a:effectLst>
                  <a:outerShdw blurRad="38100" dist="38100" dir="2700000" algn="tl">
                    <a:srgbClr val="000000"/>
                  </a:outerShdw>
                </a:effectLst>
                <a:latin typeface="Times New Roman" pitchFamily="18" charset="0"/>
                <a:cs typeface="Arial" charset="0"/>
              </a:rPr>
              <a:t> network</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a:solidFill>
                  <a:srgbClr val="FFFFFF"/>
                </a:solidFill>
                <a:effectLst>
                  <a:outerShdw blurRad="38100" dist="38100" dir="2700000" algn="tl">
                    <a:srgbClr val="000000"/>
                  </a:outerShdw>
                </a:effectLst>
                <a:latin typeface="Times New Roman" pitchFamily="18" charset="0"/>
                <a:cs typeface="Arial" charset="0"/>
              </a:rPr>
              <a:t>E</a:t>
            </a:r>
            <a:r>
              <a:rPr lang="en-US" sz="2000" b="1" dirty="0" err="1">
                <a:solidFill>
                  <a:srgbClr val="FFFFFF"/>
                </a:solidFill>
                <a:effectLst>
                  <a:outerShdw blurRad="38100" dist="38100" dir="2700000" algn="tl">
                    <a:srgbClr val="000000"/>
                  </a:outerShdw>
                </a:effectLst>
                <a:latin typeface="Times New Roman" pitchFamily="18" charset="0"/>
                <a:cs typeface="Arial" charset="0"/>
              </a:rPr>
              <a:t>diting</a:t>
            </a:r>
            <a:r>
              <a:rPr lang="en-US" sz="2000" b="1" dirty="0">
                <a:solidFill>
                  <a:srgbClr val="FFFFFF"/>
                </a:solidFill>
                <a:effectLst>
                  <a:outerShdw blurRad="38100" dist="38100" dir="2700000" algn="tl">
                    <a:srgbClr val="000000"/>
                  </a:outerShdw>
                </a:effectLst>
                <a:latin typeface="Times New Roman" pitchFamily="18" charset="0"/>
                <a:cs typeface="Arial" charset="0"/>
              </a:rPr>
              <a:t> facilities</a:t>
            </a:r>
          </a:p>
          <a:p>
            <a:pPr algn="ct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a:solidFill>
                  <a:srgbClr val="FFFFFF"/>
                </a:solidFill>
                <a:effectLst>
                  <a:outerShdw blurRad="38100" dist="38100" dir="2700000" algn="tl">
                    <a:srgbClr val="000000"/>
                  </a:outerShdw>
                </a:effectLst>
                <a:latin typeface="Times New Roman" pitchFamily="18" charset="0"/>
                <a:cs typeface="Arial" charset="0"/>
              </a:rPr>
              <a:t>L</a:t>
            </a:r>
            <a:r>
              <a:rPr lang="en-US" sz="2000" b="1" dirty="0" err="1">
                <a:solidFill>
                  <a:srgbClr val="FFFFFF"/>
                </a:solidFill>
                <a:effectLst>
                  <a:outerShdw blurRad="38100" dist="38100" dir="2700000" algn="tl">
                    <a:srgbClr val="000000"/>
                  </a:outerShdw>
                </a:effectLst>
                <a:latin typeface="Times New Roman" pitchFamily="18" charset="0"/>
                <a:cs typeface="Arial" charset="0"/>
              </a:rPr>
              <a:t>ibrary</a:t>
            </a:r>
            <a:r>
              <a:rPr lang="en-US" sz="2000" b="1" dirty="0">
                <a:solidFill>
                  <a:srgbClr val="FFFFFF"/>
                </a:solidFill>
                <a:effectLst>
                  <a:outerShdw blurRad="38100" dist="38100" dir="2700000" algn="tl">
                    <a:srgbClr val="000000"/>
                  </a:outerShdw>
                </a:effectLst>
                <a:latin typeface="Times New Roman" pitchFamily="18" charset="0"/>
                <a:cs typeface="Arial" charset="0"/>
              </a:rPr>
              <a:t> </a:t>
            </a:r>
            <a:endParaRPr lang="ro-RO" sz="2000" b="1" dirty="0">
              <a:solidFill>
                <a:srgbClr val="FFFFFF"/>
              </a:solidFill>
              <a:effectLst>
                <a:outerShdw blurRad="38100" dist="38100" dir="2700000" algn="tl">
                  <a:srgbClr val="000000"/>
                </a:outerShdw>
              </a:effectLst>
              <a:latin typeface="Times New Roman" pitchFamily="18" charset="0"/>
              <a:cs typeface="Arial" charset="0"/>
            </a:endParaRPr>
          </a:p>
        </p:txBody>
      </p:sp>
      <p:pic>
        <p:nvPicPr>
          <p:cNvPr id="16" name="Picture 2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136344" y="4645666"/>
            <a:ext cx="2389188" cy="1592792"/>
          </a:xfrm>
          <a:prstGeom prst="rect">
            <a:avLst/>
          </a:prstGeom>
          <a:effectLst>
            <a:glow rad="228600">
              <a:schemeClr val="accent4">
                <a:satMod val="175000"/>
                <a:alpha val="97000"/>
              </a:schemeClr>
            </a:glow>
          </a:effectLst>
        </p:spPr>
      </p:pic>
      <p:pic>
        <p:nvPicPr>
          <p:cNvPr id="17" name="Picture 1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784980" y="1937725"/>
            <a:ext cx="2775517" cy="1850918"/>
          </a:xfrm>
          <a:prstGeom prst="rect">
            <a:avLst/>
          </a:prstGeom>
          <a:effectLst>
            <a:glow rad="228600">
              <a:schemeClr val="accent4">
                <a:satMod val="175000"/>
                <a:alpha val="97000"/>
              </a:schemeClr>
            </a:glow>
          </a:effectLst>
        </p:spPr>
      </p:pic>
      <p:pic>
        <p:nvPicPr>
          <p:cNvPr id="18" name="Picture 2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779101" y="1997829"/>
            <a:ext cx="2778341" cy="1852387"/>
          </a:xfrm>
          <a:prstGeom prst="rect">
            <a:avLst/>
          </a:prstGeom>
          <a:effectLst>
            <a:glow rad="228600">
              <a:schemeClr val="accent4">
                <a:satMod val="175000"/>
                <a:alpha val="97000"/>
              </a:schemeClr>
            </a:glow>
          </a:effectLst>
        </p:spPr>
      </p:pic>
      <p:pic>
        <p:nvPicPr>
          <p:cNvPr id="23" name="Picture 22" descr="stema cu coroana.png"/>
          <p:cNvPicPr>
            <a:picLocks noChangeAspect="1"/>
          </p:cNvPicPr>
          <p:nvPr/>
        </p:nvPicPr>
        <p:blipFill>
          <a:blip r:embed="rId5" cstate="print"/>
          <a:srcRect/>
          <a:stretch>
            <a:fillRect/>
          </a:stretch>
        </p:blipFill>
        <p:spPr bwMode="auto">
          <a:xfrm>
            <a:off x="40944" y="69850"/>
            <a:ext cx="1081006" cy="1254388"/>
          </a:xfrm>
          <a:prstGeom prst="rect">
            <a:avLst/>
          </a:prstGeom>
          <a:noFill/>
          <a:ln>
            <a:noFill/>
          </a:ln>
          <a:effectLst>
            <a:glow rad="38100">
              <a:schemeClr val="tx1">
                <a:alpha val="97000"/>
              </a:schemeClr>
            </a:glow>
          </a:effectLst>
        </p:spPr>
      </p:pic>
      <p:pic>
        <p:nvPicPr>
          <p:cNvPr id="13" name="Picture 12" descr="Bitmap in Graphic1"/>
          <p:cNvPicPr>
            <a:picLocks noChangeAspect="1" noChangeArrowheads="1"/>
          </p:cNvPicPr>
          <p:nvPr/>
        </p:nvPicPr>
        <p:blipFill>
          <a:blip r:embed="rId6" cstate="print"/>
          <a:srcRect/>
          <a:stretch>
            <a:fillRect/>
          </a:stretch>
        </p:blipFill>
        <p:spPr bwMode="auto">
          <a:xfrm>
            <a:off x="10056440" y="84625"/>
            <a:ext cx="978447" cy="935595"/>
          </a:xfrm>
          <a:prstGeom prst="rect">
            <a:avLst/>
          </a:prstGeom>
          <a:noFill/>
          <a:ln>
            <a:noFill/>
          </a:ln>
          <a:effectLst/>
        </p:spPr>
      </p:pic>
      <p:pic>
        <p:nvPicPr>
          <p:cNvPr id="21" name="Picture 20" descr="NATO ACCREDITATION – International Special Training Cente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68271" y="4645666"/>
            <a:ext cx="2371192" cy="1580795"/>
          </a:xfrm>
          <a:prstGeom prst="rect">
            <a:avLst/>
          </a:prstGeom>
          <a:effectLst>
            <a:glow rad="304800">
              <a:schemeClr val="tx1">
                <a:alpha val="73000"/>
              </a:schemeClr>
            </a:glow>
          </a:effectLst>
        </p:spPr>
      </p:pic>
    </p:spTree>
    <p:extLst>
      <p:ext uri="{BB962C8B-B14F-4D97-AF65-F5344CB8AC3E}">
        <p14:creationId xmlns:p14="http://schemas.microsoft.com/office/powerpoint/2010/main" val="656557669"/>
      </p:ext>
    </p:extLst>
  </p:cSld>
  <p:clrMapOvr>
    <a:masterClrMapping/>
  </p:clrMapOvr>
  <mc:AlternateContent xmlns:mc="http://schemas.openxmlformats.org/markup-compatibility/2006" xmlns:p14="http://schemas.microsoft.com/office/powerpoint/2010/main">
    <mc:Choice Requires="p14">
      <p:transition p14:dur="10">
        <p:wipe dir="d"/>
      </p:transition>
    </mc:Choice>
    <mc:Fallback xmlns="">
      <p:transition>
        <p:wipe dir="d"/>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52E8844-2670-4D80-BB01-5D41B7B8256A}" type="slidenum">
              <a:rPr lang="en-US" altLang="ro-RO">
                <a:solidFill>
                  <a:srgbClr val="FFFFFF"/>
                </a:solidFill>
                <a:latin typeface="Times New Roman" panose="02020603050405020304" pitchFamily="18" charset="0"/>
              </a:rPr>
              <a:pPr/>
              <a:t>39</a:t>
            </a:fld>
            <a:endParaRPr lang="en-US" altLang="ro-RO">
              <a:solidFill>
                <a:srgbClr val="FFFFFF"/>
              </a:solidFill>
              <a:latin typeface="Times New Roman" panose="02020603050405020304" pitchFamily="18" charset="0"/>
            </a:endParaRPr>
          </a:p>
        </p:txBody>
      </p:sp>
      <p:pic>
        <p:nvPicPr>
          <p:cNvPr id="217092" name="Picture 12" descr="world-political-map"/>
          <p:cNvPicPr>
            <a:picLocks noChangeAspect="1" noChangeArrowheads="1"/>
          </p:cNvPicPr>
          <p:nvPr/>
        </p:nvPicPr>
        <p:blipFill>
          <a:blip r:embed="rId3" cstate="print">
            <a:clrChange>
              <a:clrFrom>
                <a:srgbClr val="84B4E4"/>
              </a:clrFrom>
              <a:clrTo>
                <a:srgbClr val="84B4E4">
                  <a:alpha val="0"/>
                </a:srgbClr>
              </a:clrTo>
            </a:clrChange>
            <a:lum bright="12000" contrast="-60000"/>
          </a:blip>
          <a:srcRect/>
          <a:stretch>
            <a:fillRect/>
          </a:stretch>
        </p:blipFill>
        <p:spPr bwMode="auto">
          <a:xfrm>
            <a:off x="1858964" y="1350963"/>
            <a:ext cx="8753475" cy="4691062"/>
          </a:xfrm>
          <a:prstGeom prst="rect">
            <a:avLst/>
          </a:prstGeom>
          <a:noFill/>
          <a:ln w="9525">
            <a:noFill/>
            <a:miter lim="800000"/>
            <a:headEnd/>
            <a:tailEnd/>
          </a:ln>
          <a:effectLst>
            <a:outerShdw sx="999" sy="999" algn="ctr" rotWithShape="0">
              <a:srgbClr val="000000">
                <a:alpha val="0"/>
              </a:srgbClr>
            </a:outerShdw>
          </a:effectLst>
        </p:spPr>
      </p:pic>
      <p:sp>
        <p:nvSpPr>
          <p:cNvPr id="205828" name="Rectangle 3"/>
          <p:cNvSpPr>
            <a:spLocks noChangeArrowheads="1"/>
          </p:cNvSpPr>
          <p:nvPr/>
        </p:nvSpPr>
        <p:spPr bwMode="auto">
          <a:xfrm>
            <a:off x="1543050" y="3159126"/>
            <a:ext cx="2147888" cy="379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ro-RO" altLang="ro-RO">
              <a:solidFill>
                <a:srgbClr val="FFFFFF"/>
              </a:solidFill>
              <a:cs typeface="Arial" panose="020B0604020202020204" pitchFamily="34" charset="0"/>
            </a:endParaRPr>
          </a:p>
        </p:txBody>
      </p:sp>
      <p:sp>
        <p:nvSpPr>
          <p:cNvPr id="96571" name="Rectangle 315"/>
          <p:cNvSpPr>
            <a:spLocks noChangeArrowheads="1"/>
          </p:cNvSpPr>
          <p:nvPr/>
        </p:nvSpPr>
        <p:spPr bwMode="auto">
          <a:xfrm>
            <a:off x="2927351" y="433389"/>
            <a:ext cx="6264275" cy="942975"/>
          </a:xfrm>
          <a:prstGeom prst="rect">
            <a:avLst/>
          </a:prstGeom>
          <a:noFill/>
          <a:ln w="12700">
            <a:noFill/>
            <a:miter lim="800000"/>
            <a:headEnd/>
            <a:tailEnd/>
          </a:ln>
          <a:effectLst/>
        </p:spPr>
        <p:txBody>
          <a:bodyPr lIns="90488" tIns="44450" rIns="90488" bIns="44450">
            <a:spAutoFit/>
          </a:bodyPr>
          <a:lstStyle/>
          <a:p>
            <a:pPr algn="ctr">
              <a:defRPr/>
            </a:pPr>
            <a:r>
              <a:rPr lang="ro-RO" sz="2800" b="1" dirty="0">
                <a:solidFill>
                  <a:srgbClr val="FFFF00"/>
                </a:solidFill>
                <a:effectLst>
                  <a:outerShdw blurRad="38100" dist="38100" dir="2700000" algn="tl">
                    <a:srgbClr val="000000"/>
                  </a:outerShdw>
                </a:effectLst>
                <a:latin typeface="Times New Roman" pitchFamily="18" charset="0"/>
                <a:cs typeface="Arial" charset="0"/>
              </a:rPr>
              <a:t>INTERNATIONAL </a:t>
            </a:r>
            <a:r>
              <a:rPr lang="en-US" sz="2800" b="1" dirty="0">
                <a:solidFill>
                  <a:srgbClr val="FFFF00"/>
                </a:solidFill>
                <a:effectLst>
                  <a:outerShdw blurRad="38100" dist="38100" dir="2700000" algn="tl">
                    <a:srgbClr val="000000"/>
                  </a:outerShdw>
                </a:effectLst>
                <a:latin typeface="Times New Roman" pitchFamily="18" charset="0"/>
                <a:cs typeface="Arial" charset="0"/>
              </a:rPr>
              <a:t>VISITS</a:t>
            </a:r>
          </a:p>
          <a:p>
            <a:pPr algn="ctr">
              <a:defRPr/>
            </a:pPr>
            <a:r>
              <a:rPr lang="en-US" sz="2800" b="1" dirty="0">
                <a:solidFill>
                  <a:srgbClr val="FFFF00"/>
                </a:solidFill>
                <a:effectLst>
                  <a:outerShdw blurRad="38100" dist="38100" dir="2700000" algn="tl">
                    <a:srgbClr val="000000"/>
                  </a:outerShdw>
                </a:effectLst>
                <a:latin typeface="Times New Roman" pitchFamily="18" charset="0"/>
                <a:cs typeface="Arial" charset="0"/>
              </a:rPr>
              <a:t>FROM 47</a:t>
            </a:r>
            <a:r>
              <a:rPr lang="ro-RO" sz="2800" b="1" dirty="0">
                <a:solidFill>
                  <a:srgbClr val="FFFF00"/>
                </a:solidFill>
                <a:effectLst>
                  <a:outerShdw blurRad="38100" dist="38100" dir="2700000" algn="tl">
                    <a:srgbClr val="000000"/>
                  </a:outerShdw>
                </a:effectLst>
                <a:latin typeface="Times New Roman" pitchFamily="18" charset="0"/>
                <a:cs typeface="Arial" charset="0"/>
              </a:rPr>
              <a:t> </a:t>
            </a:r>
            <a:r>
              <a:rPr lang="en-US" sz="2800" b="1" dirty="0">
                <a:solidFill>
                  <a:srgbClr val="FFFF00"/>
                </a:solidFill>
                <a:effectLst>
                  <a:outerShdw blurRad="38100" dist="38100" dir="2700000" algn="tl">
                    <a:srgbClr val="000000"/>
                  </a:outerShdw>
                </a:effectLst>
                <a:latin typeface="Times New Roman" pitchFamily="18" charset="0"/>
                <a:cs typeface="Arial" charset="0"/>
              </a:rPr>
              <a:t>COUNTRIES </a:t>
            </a:r>
            <a:r>
              <a:rPr lang="ro-RO" sz="2800" b="1" dirty="0">
                <a:solidFill>
                  <a:srgbClr val="FFFF00"/>
                </a:solidFill>
                <a:effectLst>
                  <a:outerShdw blurRad="38100" dist="38100" dir="2700000" algn="tl">
                    <a:srgbClr val="000000"/>
                  </a:outerShdw>
                </a:effectLst>
                <a:latin typeface="Times New Roman" pitchFamily="18" charset="0"/>
                <a:cs typeface="Arial" charset="0"/>
              </a:rPr>
              <a:t> </a:t>
            </a:r>
          </a:p>
        </p:txBody>
      </p:sp>
      <p:sp>
        <p:nvSpPr>
          <p:cNvPr id="96565" name="Text Box 309"/>
          <p:cNvSpPr txBox="1">
            <a:spLocks noChangeArrowheads="1"/>
          </p:cNvSpPr>
          <p:nvPr/>
        </p:nvSpPr>
        <p:spPr bwMode="auto">
          <a:xfrm>
            <a:off x="1898651" y="1741488"/>
            <a:ext cx="1820863" cy="4400550"/>
          </a:xfrm>
          <a:prstGeom prst="rect">
            <a:avLst/>
          </a:prstGeom>
          <a:noFill/>
          <a:ln w="9525">
            <a:noFill/>
            <a:miter lim="800000"/>
            <a:headEnd/>
            <a:tailEnd/>
          </a:ln>
          <a:effectLst/>
        </p:spPr>
        <p:txBody>
          <a:bodyPr>
            <a:spAutoFit/>
          </a:bodyPr>
          <a:lstStyle/>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Afghanistan</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Albania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Angola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Armenia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Austria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Azerbaijan</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Belgium</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Bosnia and Herzegovina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Bulgaria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Canada</a:t>
            </a:r>
          </a:p>
          <a:p>
            <a:pPr>
              <a:spcBef>
                <a:spcPct val="20000"/>
              </a:spcBef>
              <a:buFontTx/>
              <a:buChar char="-"/>
              <a:defRPr/>
            </a:pPr>
            <a:r>
              <a:rPr lang="it-IT" sz="2000" b="1" dirty="0">
                <a:solidFill>
                  <a:srgbClr val="FFFF00"/>
                </a:solidFill>
                <a:effectLst>
                  <a:outerShdw blurRad="38100" dist="38100" dir="2700000" algn="tl">
                    <a:srgbClr val="000000"/>
                  </a:outerShdw>
                </a:effectLst>
                <a:latin typeface="Times New Roman" pitchFamily="18" charset="0"/>
                <a:cs typeface="Arial" charset="0"/>
              </a:rPr>
              <a:t> China</a:t>
            </a:r>
          </a:p>
        </p:txBody>
      </p:sp>
      <p:sp>
        <p:nvSpPr>
          <p:cNvPr id="96567" name="Text Box 311"/>
          <p:cNvSpPr txBox="1">
            <a:spLocks noChangeArrowheads="1"/>
          </p:cNvSpPr>
          <p:nvPr/>
        </p:nvSpPr>
        <p:spPr bwMode="auto">
          <a:xfrm>
            <a:off x="4187826" y="1741488"/>
            <a:ext cx="2520242" cy="4462760"/>
          </a:xfrm>
          <a:prstGeom prst="rect">
            <a:avLst/>
          </a:prstGeom>
          <a:noFill/>
          <a:ln w="9525">
            <a:noFill/>
            <a:miter lim="800000"/>
            <a:headEnd/>
            <a:tailEnd/>
          </a:ln>
          <a:effectLst/>
        </p:spPr>
        <p:txBody>
          <a:bodyPr wrap="square">
            <a:spAutoFit/>
          </a:bodyPr>
          <a:lstStyle/>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Congo </a:t>
            </a:r>
            <a:r>
              <a:rPr lang="ro-RO" sz="2000" b="1" dirty="0">
                <a:solidFill>
                  <a:srgbClr val="FFFF00"/>
                </a:solidFill>
                <a:effectLst>
                  <a:outerShdw blurRad="38100" dist="38100" dir="2700000" algn="tl">
                    <a:srgbClr val="000000"/>
                  </a:outerShdw>
                </a:effectLst>
                <a:latin typeface="Times New Roman" pitchFamily="18" charset="0"/>
                <a:cs typeface="Arial" charset="0"/>
              </a:rPr>
              <a:t>(DRC)</a:t>
            </a:r>
            <a:r>
              <a:rPr lang="en-US" sz="2000" b="1" dirty="0">
                <a:solidFill>
                  <a:srgbClr val="FFFF00"/>
                </a:solidFill>
                <a:effectLst>
                  <a:outerShdw blurRad="38100" dist="38100" dir="2700000" algn="tl">
                    <a:srgbClr val="000000"/>
                  </a:outerShdw>
                </a:effectLst>
                <a:latin typeface="Times New Roman" pitchFamily="18" charset="0"/>
                <a:cs typeface="Arial" charset="0"/>
              </a:rPr>
              <a:t> </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Croatia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Czech Republic </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Denmark</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Egypt </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Finland</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France</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Georgia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Germany</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Greece</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Hungary</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India </a:t>
            </a:r>
          </a:p>
        </p:txBody>
      </p:sp>
      <p:sp>
        <p:nvSpPr>
          <p:cNvPr id="96568" name="Text Box 312"/>
          <p:cNvSpPr txBox="1">
            <a:spLocks noChangeArrowheads="1"/>
          </p:cNvSpPr>
          <p:nvPr/>
        </p:nvSpPr>
        <p:spPr bwMode="auto">
          <a:xfrm>
            <a:off x="8906449" y="1710532"/>
            <a:ext cx="1909762" cy="4093428"/>
          </a:xfrm>
          <a:prstGeom prst="rect">
            <a:avLst/>
          </a:prstGeom>
          <a:noFill/>
          <a:ln w="9525">
            <a:noFill/>
            <a:miter lim="800000"/>
            <a:headEnd/>
            <a:tailEnd/>
          </a:ln>
          <a:effectLst/>
        </p:spPr>
        <p:txBody>
          <a:bodyPr>
            <a:spAutoFit/>
          </a:bodyPr>
          <a:lstStyle/>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Saudi Arabia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Serbia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South Africa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Spain</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Sweden</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Switzerland</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Turkey</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UK</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Ukraine</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USA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Vietnam</a:t>
            </a:r>
          </a:p>
        </p:txBody>
      </p:sp>
      <p:sp>
        <p:nvSpPr>
          <p:cNvPr id="96569" name="Text Box 313"/>
          <p:cNvSpPr txBox="1">
            <a:spLocks noChangeArrowheads="1"/>
          </p:cNvSpPr>
          <p:nvPr/>
        </p:nvSpPr>
        <p:spPr bwMode="auto">
          <a:xfrm>
            <a:off x="6564312" y="1741488"/>
            <a:ext cx="2484015" cy="4462760"/>
          </a:xfrm>
          <a:prstGeom prst="rect">
            <a:avLst/>
          </a:prstGeom>
          <a:noFill/>
          <a:ln w="9525">
            <a:noFill/>
            <a:miter lim="800000"/>
            <a:headEnd/>
            <a:tailEnd/>
          </a:ln>
          <a:effectLst/>
        </p:spPr>
        <p:txBody>
          <a:bodyPr wrap="square">
            <a:spAutoFit/>
          </a:bodyPr>
          <a:lstStyle/>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Iraq</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Italy</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Jordan</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Kazakhstan</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Latvia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Lithuania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Luxembourg </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Moldova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Netherlands</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Times New Roman" pitchFamily="18" charset="0"/>
              </a:rPr>
              <a:t> North Macedonia</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Poland</a:t>
            </a:r>
          </a:p>
          <a:p>
            <a:pPr>
              <a:spcBef>
                <a:spcPct val="20000"/>
              </a:spcBef>
              <a:buFontTx/>
              <a:buChar char="-"/>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Portugal</a:t>
            </a:r>
          </a:p>
        </p:txBody>
      </p:sp>
      <p:pic>
        <p:nvPicPr>
          <p:cNvPr id="20" name="Picture 19" descr="stema cu coroana.png"/>
          <p:cNvPicPr>
            <a:picLocks noChangeAspect="1"/>
          </p:cNvPicPr>
          <p:nvPr/>
        </p:nvPicPr>
        <p:blipFill>
          <a:blip r:embed="rId4" cstate="print"/>
          <a:srcRect/>
          <a:stretch>
            <a:fillRect/>
          </a:stretch>
        </p:blipFill>
        <p:spPr bwMode="auto">
          <a:xfrm>
            <a:off x="40944" y="69850"/>
            <a:ext cx="1081006" cy="1254388"/>
          </a:xfrm>
          <a:prstGeom prst="rect">
            <a:avLst/>
          </a:prstGeom>
          <a:noFill/>
          <a:ln>
            <a:noFill/>
          </a:ln>
          <a:effectLst>
            <a:glow rad="38100">
              <a:schemeClr val="tx1">
                <a:alpha val="97000"/>
              </a:schemeClr>
            </a:glow>
          </a:effectLst>
        </p:spPr>
      </p:pic>
      <p:pic>
        <p:nvPicPr>
          <p:cNvPr id="14" name="Picture 13"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15" name="Picture 14"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3924576243"/>
      </p:ext>
    </p:extLst>
  </p:cSld>
  <p:clrMapOvr>
    <a:masterClrMapping/>
  </p:clrMapOvr>
  <p:transition advClick="0" advTm="10000">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65D276B9-087D-4C5D-AC68-099394EE4F79}" type="slidenum">
              <a:rPr lang="en-US" altLang="ro-RO" smtClean="0"/>
              <a:pPr/>
              <a:t>4</a:t>
            </a:fld>
            <a:endParaRPr lang="en-US" altLang="ro-RO"/>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4295800" y="6486963"/>
            <a:ext cx="7680853" cy="318100"/>
          </a:xfrm>
          <a:prstGeom prst="rect">
            <a:avLst/>
          </a:prstGeom>
          <a:noFill/>
        </p:spPr>
        <p:txBody>
          <a:bodyPr wrap="square" rtlCol="0">
            <a:spAutoFit/>
          </a:bodyPr>
          <a:lstStyle/>
          <a:p>
            <a:r>
              <a:rPr lang="ro-RO" sz="1467" dirty="0"/>
              <a:t>https://www.act.nato.int/our-work/partnership-training-and-education-centres/</a:t>
            </a:r>
          </a:p>
        </p:txBody>
      </p:sp>
      <p:sp>
        <p:nvSpPr>
          <p:cNvPr id="7" name="Rectangle 6"/>
          <p:cNvSpPr/>
          <p:nvPr/>
        </p:nvSpPr>
        <p:spPr bwMode="auto">
          <a:xfrm>
            <a:off x="6636060" y="4754419"/>
            <a:ext cx="2304256" cy="546789"/>
          </a:xfrm>
          <a:prstGeom prst="rect">
            <a:avLst/>
          </a:prstGeom>
          <a:noFill/>
          <a:ln w="12700" cap="flat" cmpd="sng" algn="ctr">
            <a:solidFill>
              <a:schemeClr val="tx1"/>
            </a:solidFill>
            <a:prstDash val="solid"/>
            <a:round/>
            <a:headEnd type="none" w="med" len="med"/>
            <a:tailEnd type="none" w="med" len="med"/>
          </a:ln>
          <a:effectLst/>
        </p:spPr>
        <p:txBody>
          <a:bodyPr vert="horz" wrap="square" lIns="90488" tIns="44451" rIns="90488" bIns="44451" numCol="1" rtlCol="0" anchor="t" anchorCtr="0" compatLnSpc="1">
            <a:prstTxWarp prst="textNoShape">
              <a:avLst/>
            </a:prstTxWarp>
            <a:spAutoFit/>
          </a:bodyPr>
          <a:lstStyle/>
          <a:p>
            <a:pPr defTabSz="914377"/>
            <a:endParaRPr lang="en-US"/>
          </a:p>
        </p:txBody>
      </p:sp>
      <p:sp>
        <p:nvSpPr>
          <p:cNvPr id="8" name="TextBox 7"/>
          <p:cNvSpPr txBox="1"/>
          <p:nvPr/>
        </p:nvSpPr>
        <p:spPr>
          <a:xfrm>
            <a:off x="94135" y="141893"/>
            <a:ext cx="5712635" cy="769634"/>
          </a:xfrm>
          <a:prstGeom prst="rect">
            <a:avLst/>
          </a:prstGeom>
          <a:ln/>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ro-RO" sz="1467" b="1" dirty="0" err="1">
                <a:solidFill>
                  <a:srgbClr val="FFFF00"/>
                </a:solidFill>
              </a:rPr>
              <a:t>Decision</a:t>
            </a:r>
            <a:r>
              <a:rPr lang="ro-RO" sz="1467" b="1" dirty="0">
                <a:solidFill>
                  <a:srgbClr val="FFFF00"/>
                </a:solidFill>
              </a:rPr>
              <a:t> of </a:t>
            </a:r>
            <a:r>
              <a:rPr lang="ro-RO" sz="1467" b="1" dirty="0" err="1">
                <a:solidFill>
                  <a:srgbClr val="FFFF00"/>
                </a:solidFill>
              </a:rPr>
              <a:t>the</a:t>
            </a:r>
            <a:r>
              <a:rPr lang="ro-RO" sz="1467" b="1" dirty="0">
                <a:solidFill>
                  <a:srgbClr val="FFFF00"/>
                </a:solidFill>
              </a:rPr>
              <a:t> </a:t>
            </a:r>
            <a:r>
              <a:rPr lang="en-US" sz="1467" b="1" dirty="0">
                <a:solidFill>
                  <a:srgbClr val="FFFF00"/>
                </a:solidFill>
              </a:rPr>
              <a:t>Politic</a:t>
            </a:r>
            <a:r>
              <a:rPr lang="ro-RO" sz="1467" b="1" dirty="0">
                <a:solidFill>
                  <a:srgbClr val="FFFF00"/>
                </a:solidFill>
              </a:rPr>
              <a:t>al</a:t>
            </a:r>
            <a:r>
              <a:rPr lang="en-US" sz="1467" b="1" dirty="0">
                <a:solidFill>
                  <a:srgbClr val="FFFF00"/>
                </a:solidFill>
              </a:rPr>
              <a:t>–</a:t>
            </a:r>
            <a:r>
              <a:rPr lang="en-US" sz="1467" b="1" dirty="0" err="1">
                <a:solidFill>
                  <a:srgbClr val="FFFF00"/>
                </a:solidFill>
              </a:rPr>
              <a:t>Militar</a:t>
            </a:r>
            <a:r>
              <a:rPr lang="ro-RO" sz="1467" b="1" dirty="0">
                <a:solidFill>
                  <a:srgbClr val="FFFF00"/>
                </a:solidFill>
              </a:rPr>
              <a:t>y </a:t>
            </a:r>
            <a:r>
              <a:rPr lang="ro-RO" sz="1467" b="1" dirty="0" err="1">
                <a:solidFill>
                  <a:srgbClr val="FFFF00"/>
                </a:solidFill>
              </a:rPr>
              <a:t>Steering</a:t>
            </a:r>
            <a:r>
              <a:rPr lang="ro-RO" sz="1467" b="1" dirty="0">
                <a:solidFill>
                  <a:srgbClr val="FFFF00"/>
                </a:solidFill>
              </a:rPr>
              <a:t> </a:t>
            </a:r>
            <a:r>
              <a:rPr lang="ro-RO" sz="1467" b="1" dirty="0" err="1">
                <a:solidFill>
                  <a:srgbClr val="FFFF00"/>
                </a:solidFill>
              </a:rPr>
              <a:t>Commitee</a:t>
            </a:r>
            <a:r>
              <a:rPr lang="ro-RO" sz="1467" b="1">
                <a:solidFill>
                  <a:srgbClr val="FFFF00"/>
                </a:solidFill>
              </a:rPr>
              <a:t> on Partner</a:t>
            </a:r>
            <a:r>
              <a:rPr lang="ro-RO" sz="1467" b="1" dirty="0">
                <a:solidFill>
                  <a:srgbClr val="FFFF00"/>
                </a:solidFill>
              </a:rPr>
              <a:t> for </a:t>
            </a:r>
            <a:r>
              <a:rPr lang="ro-RO" sz="1467" b="1" dirty="0" err="1">
                <a:solidFill>
                  <a:srgbClr val="FFFF00"/>
                </a:solidFill>
              </a:rPr>
              <a:t>Peace</a:t>
            </a:r>
            <a:endParaRPr lang="en-US" sz="1467" b="1" dirty="0">
              <a:solidFill>
                <a:srgbClr val="FFFF00"/>
              </a:solidFill>
            </a:endParaRPr>
          </a:p>
          <a:p>
            <a:pPr algn="ctr"/>
            <a:r>
              <a:rPr lang="ro-RO" sz="1467" dirty="0" err="1">
                <a:solidFill>
                  <a:srgbClr val="FFFF00"/>
                </a:solidFill>
              </a:rPr>
              <a:t>no</a:t>
            </a:r>
            <a:r>
              <a:rPr lang="en-US" sz="1467" dirty="0">
                <a:solidFill>
                  <a:srgbClr val="FFFF00"/>
                </a:solidFill>
              </a:rPr>
              <a:t>.</a:t>
            </a:r>
            <a:r>
              <a:rPr lang="ro-RO" sz="1467" dirty="0">
                <a:solidFill>
                  <a:srgbClr val="FFFF00"/>
                </a:solidFill>
              </a:rPr>
              <a:t>EAPC/PFP(PMSC)R(2007)0010 </a:t>
            </a:r>
            <a:r>
              <a:rPr lang="ro-RO" sz="1467" dirty="0" err="1">
                <a:solidFill>
                  <a:srgbClr val="FFFF00"/>
                </a:solidFill>
              </a:rPr>
              <a:t>from</a:t>
            </a:r>
            <a:r>
              <a:rPr lang="ro-RO" sz="1467" dirty="0">
                <a:solidFill>
                  <a:srgbClr val="FFFF00"/>
                </a:solidFill>
              </a:rPr>
              <a:t> 18.05.2007</a:t>
            </a:r>
            <a:endParaRPr lang="en-US" sz="1467" dirty="0">
              <a:solidFill>
                <a:srgbClr val="FFFF00"/>
              </a:solidFill>
            </a:endParaRPr>
          </a:p>
        </p:txBody>
      </p:sp>
      <p:cxnSp>
        <p:nvCxnSpPr>
          <p:cNvPr id="9" name="Straight Arrow Connector 8"/>
          <p:cNvCxnSpPr>
            <a:cxnSpLocks/>
          </p:cNvCxnSpPr>
          <p:nvPr/>
        </p:nvCxnSpPr>
        <p:spPr bwMode="auto">
          <a:xfrm>
            <a:off x="5051885" y="548680"/>
            <a:ext cx="2268251" cy="824574"/>
          </a:xfrm>
          <a:prstGeom prst="straightConnector1">
            <a:avLst/>
          </a:prstGeom>
          <a:gradFill rotWithShape="0">
            <a:gsLst>
              <a:gs pos="0">
                <a:schemeClr val="accent1"/>
              </a:gs>
              <a:gs pos="100000">
                <a:schemeClr val="bg1"/>
              </a:gs>
            </a:gsLst>
            <a:lin ang="0" scaled="1"/>
          </a:gradFill>
          <a:ln w="254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95089025"/>
      </p:ext>
    </p:extLst>
  </p:cSld>
  <p:clrMapOvr>
    <a:masterClrMapping/>
  </p:clrMapOvr>
  <p:transition advClick="0" advTm="10000">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22"/>
          <p:cNvSpPr>
            <a:spLocks noChangeArrowheads="1"/>
          </p:cNvSpPr>
          <p:nvPr/>
        </p:nvSpPr>
        <p:spPr bwMode="auto">
          <a:xfrm>
            <a:off x="2165353" y="274984"/>
            <a:ext cx="7597775" cy="1074655"/>
          </a:xfrm>
          <a:prstGeom prst="rect">
            <a:avLst/>
          </a:prstGeom>
          <a:noFill/>
          <a:ln w="12700">
            <a:noFill/>
            <a:miter lim="800000"/>
            <a:headEnd/>
            <a:tailEnd/>
          </a:ln>
          <a:effectLst/>
        </p:spPr>
        <p:txBody>
          <a:bodyPr lIns="90488" tIns="44451" rIns="90488" bIns="44451">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3200" b="1" dirty="0">
                <a:solidFill>
                  <a:srgbClr val="FFFF00"/>
                </a:solidFill>
                <a:effectLst>
                  <a:outerShdw blurRad="38100" dist="38100" dir="2700000" algn="tl">
                    <a:srgbClr val="000000"/>
                  </a:outerShdw>
                </a:effectLst>
              </a:rPr>
              <a:t>COLLABORATION WITH OTHER INSTITUTIONS</a:t>
            </a:r>
            <a:endParaRPr lang="en-US" altLang="ro-RO" sz="3200" b="1" dirty="0">
              <a:solidFill>
                <a:srgbClr val="FFFF00"/>
              </a:solidFill>
              <a:effectLst>
                <a:outerShdw blurRad="38100" dist="38100" dir="2700000" algn="tl">
                  <a:srgbClr val="000000"/>
                </a:outerShdw>
              </a:effectLst>
            </a:endParaRPr>
          </a:p>
        </p:txBody>
      </p:sp>
      <p:sp>
        <p:nvSpPr>
          <p:cNvPr id="33"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32" indent="-285744">
              <a:defRPr>
                <a:solidFill>
                  <a:schemeClr val="tx1"/>
                </a:solidFill>
                <a:latin typeface="Times New Roman" panose="02020603050405020304" pitchFamily="18" charset="0"/>
                <a:cs typeface="Arial" panose="020B0604020202020204" pitchFamily="34" charset="0"/>
              </a:defRPr>
            </a:lvl2pPr>
            <a:lvl3pPr marL="1142971" indent="-228594">
              <a:defRPr>
                <a:solidFill>
                  <a:schemeClr val="tx1"/>
                </a:solidFill>
                <a:latin typeface="Times New Roman" panose="02020603050405020304" pitchFamily="18" charset="0"/>
                <a:cs typeface="Arial" panose="020B0604020202020204" pitchFamily="34" charset="0"/>
              </a:defRPr>
            </a:lvl3pPr>
            <a:lvl4pPr marL="1600160" indent="-228594">
              <a:defRPr>
                <a:solidFill>
                  <a:schemeClr val="tx1"/>
                </a:solidFill>
                <a:latin typeface="Times New Roman" panose="02020603050405020304" pitchFamily="18" charset="0"/>
                <a:cs typeface="Arial" panose="020B0604020202020204" pitchFamily="34" charset="0"/>
              </a:defRPr>
            </a:lvl4pPr>
            <a:lvl5pPr marL="2057349" indent="-228594">
              <a:defRPr>
                <a:solidFill>
                  <a:schemeClr val="tx1"/>
                </a:solidFill>
                <a:latin typeface="Times New Roman" panose="02020603050405020304" pitchFamily="18" charset="0"/>
                <a:cs typeface="Arial" panose="020B0604020202020204" pitchFamily="34" charset="0"/>
              </a:defRPr>
            </a:lvl5pPr>
            <a:lvl6pPr marL="2514537"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726"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8914"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103"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B67A53AE-0FE5-40A4-A8AB-AE589828E23C}" type="slidenum">
              <a:rPr lang="en-US" altLang="ro-RO" smtClean="0"/>
              <a:pPr>
                <a:defRPr/>
              </a:pPr>
              <a:t>40</a:t>
            </a:fld>
            <a:endParaRPr lang="en-US" altLang="ro-RO"/>
          </a:p>
        </p:txBody>
      </p:sp>
      <p:sp>
        <p:nvSpPr>
          <p:cNvPr id="40965" name="Rectangle 5"/>
          <p:cNvSpPr>
            <a:spLocks noChangeArrowheads="1"/>
          </p:cNvSpPr>
          <p:nvPr/>
        </p:nvSpPr>
        <p:spPr bwMode="auto">
          <a:xfrm>
            <a:off x="1754101" y="2092850"/>
            <a:ext cx="8748713"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60000"/>
              <a:buFont typeface="Wingdings" panose="05000000000000000000" pitchFamily="2" charset="2"/>
              <a:buChar char="n"/>
              <a:tabLst>
                <a:tab pos="914400" algn="l"/>
              </a:tabLst>
              <a:defRPr sz="3200">
                <a:solidFill>
                  <a:schemeClr val="tx1"/>
                </a:solidFill>
                <a:latin typeface="Verdana" panose="020B0604030504040204" pitchFamily="34" charset="0"/>
              </a:defRPr>
            </a:lvl1pPr>
            <a:lvl2pPr marL="742950" indent="-285750">
              <a:spcBef>
                <a:spcPct val="20000"/>
              </a:spcBef>
              <a:buClr>
                <a:schemeClr val="tx1"/>
              </a:buClr>
              <a:buChar char="•"/>
              <a:tabLst>
                <a:tab pos="914400" algn="l"/>
              </a:tabLst>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tabLst>
                <a:tab pos="914400" algn="l"/>
              </a:tabLst>
              <a:defRPr sz="2400">
                <a:solidFill>
                  <a:schemeClr val="tx1"/>
                </a:solidFill>
                <a:latin typeface="Verdana" panose="020B0604030504040204" pitchFamily="34" charset="0"/>
              </a:defRPr>
            </a:lvl3pPr>
            <a:lvl4pPr marL="1600200" indent="-228600">
              <a:spcBef>
                <a:spcPct val="20000"/>
              </a:spcBef>
              <a:buClr>
                <a:schemeClr val="tx2"/>
              </a:buClr>
              <a:buChar char="•"/>
              <a:tabLst>
                <a:tab pos="914400" algn="l"/>
              </a:tabLst>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9pPr>
          </a:lstStyle>
          <a:p>
            <a:pPr>
              <a:spcBef>
                <a:spcPct val="0"/>
              </a:spcBef>
              <a:buClrTx/>
              <a:buSzTx/>
              <a:buFontTx/>
              <a:buNone/>
            </a:pPr>
            <a:r>
              <a:rPr lang="ro-RO" altLang="en-US" sz="2000" b="1" u="sng" dirty="0" err="1">
                <a:latin typeface="Times New Roman" panose="02020603050405020304" pitchFamily="18" charset="0"/>
                <a:cs typeface="Times New Roman" panose="02020603050405020304" pitchFamily="18" charset="0"/>
              </a:rPr>
              <a:t>From</a:t>
            </a:r>
            <a:r>
              <a:rPr lang="ro-RO" altLang="en-US" sz="2000" b="1" u="sng" dirty="0">
                <a:latin typeface="Times New Roman" panose="02020603050405020304" pitchFamily="18" charset="0"/>
                <a:cs typeface="Times New Roman" panose="02020603050405020304" pitchFamily="18" charset="0"/>
              </a:rPr>
              <a:t> Romania</a:t>
            </a:r>
          </a:p>
          <a:p>
            <a:pPr>
              <a:lnSpc>
                <a:spcPct val="150000"/>
              </a:lnSpc>
              <a:spcBef>
                <a:spcPct val="0"/>
              </a:spcBef>
              <a:buClrTx/>
              <a:buSzTx/>
              <a:buFont typeface="Symbol" panose="05050102010706020507" pitchFamily="18" charset="2"/>
              <a:buChar char=""/>
            </a:pPr>
            <a:r>
              <a:rPr lang="ro-RO" altLang="en-US" sz="2000" dirty="0">
                <a:latin typeface="Times New Roman" panose="02020603050405020304" pitchFamily="18" charset="0"/>
                <a:cs typeface="Times New Roman" panose="02020603050405020304" pitchFamily="18" charset="0"/>
              </a:rPr>
              <a:t>”Transilvania” University, </a:t>
            </a:r>
            <a:r>
              <a:rPr lang="ro-RO" altLang="en-US" sz="2000" dirty="0" err="1">
                <a:latin typeface="Times New Roman" panose="02020603050405020304" pitchFamily="18" charset="0"/>
                <a:cs typeface="Times New Roman" panose="02020603050405020304" pitchFamily="18" charset="0"/>
              </a:rPr>
              <a:t>Brasov</a:t>
            </a:r>
            <a:endParaRPr lang="en-US" altLang="en-US" sz="20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2000" dirty="0">
                <a:latin typeface="Times New Roman" panose="02020603050405020304" pitchFamily="18" charset="0"/>
                <a:cs typeface="Times New Roman" panose="02020603050405020304" pitchFamily="18" charset="0"/>
              </a:rPr>
              <a:t>”Henri Coandă” Air </a:t>
            </a:r>
            <a:r>
              <a:rPr lang="ro-RO" altLang="en-US" sz="2000" dirty="0" err="1">
                <a:latin typeface="Times New Roman" panose="02020603050405020304" pitchFamily="18" charset="0"/>
                <a:cs typeface="Times New Roman" panose="02020603050405020304" pitchFamily="18" charset="0"/>
              </a:rPr>
              <a:t>Forces</a:t>
            </a:r>
            <a:r>
              <a:rPr lang="ro-RO" altLang="en-US" sz="2000" dirty="0">
                <a:latin typeface="Times New Roman" panose="02020603050405020304" pitchFamily="18" charset="0"/>
                <a:cs typeface="Times New Roman" panose="02020603050405020304" pitchFamily="18" charset="0"/>
              </a:rPr>
              <a:t> Academy, </a:t>
            </a:r>
            <a:r>
              <a:rPr lang="ro-RO" altLang="en-US" sz="2000" dirty="0" err="1">
                <a:latin typeface="Times New Roman" panose="02020603050405020304" pitchFamily="18" charset="0"/>
                <a:cs typeface="Times New Roman" panose="02020603050405020304" pitchFamily="18" charset="0"/>
              </a:rPr>
              <a:t>Brasov</a:t>
            </a:r>
            <a:endParaRPr lang="en-US" altLang="en-US" sz="20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2000" dirty="0">
                <a:latin typeface="Times New Roman" panose="02020603050405020304" pitchFamily="18" charset="0"/>
                <a:cs typeface="Times New Roman" panose="02020603050405020304" pitchFamily="18" charset="0"/>
              </a:rPr>
              <a:t>”Nicolae Bălcescu” Land </a:t>
            </a:r>
            <a:r>
              <a:rPr lang="ro-RO" altLang="en-US" sz="2000" dirty="0" err="1">
                <a:latin typeface="Times New Roman" panose="02020603050405020304" pitchFamily="18" charset="0"/>
                <a:cs typeface="Times New Roman" panose="02020603050405020304" pitchFamily="18" charset="0"/>
              </a:rPr>
              <a:t>Forces</a:t>
            </a:r>
            <a:r>
              <a:rPr lang="ro-RO" altLang="en-US" sz="2000" dirty="0">
                <a:latin typeface="Times New Roman" panose="02020603050405020304" pitchFamily="18" charset="0"/>
                <a:cs typeface="Times New Roman" panose="02020603050405020304" pitchFamily="18" charset="0"/>
              </a:rPr>
              <a:t> Academy, Sibiu</a:t>
            </a:r>
            <a:endParaRPr lang="en-US" altLang="en-US" sz="20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2000" dirty="0">
                <a:latin typeface="Times New Roman" panose="02020603050405020304" pitchFamily="18" charset="0"/>
                <a:cs typeface="Times New Roman" panose="02020603050405020304" pitchFamily="18" charset="0"/>
              </a:rPr>
              <a:t>”Mircea cel Bătrân” Naval Academy, Constanta</a:t>
            </a:r>
            <a:endParaRPr lang="en-US" altLang="en-US" sz="20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en-GB" altLang="en-US" sz="2000" dirty="0">
                <a:latin typeface="Times New Roman" panose="02020603050405020304" pitchFamily="18" charset="0"/>
                <a:cs typeface="Times New Roman" panose="02020603050405020304" pitchFamily="18" charset="0"/>
              </a:rPr>
              <a:t>NATO HUMINT Centre of Excellence </a:t>
            </a:r>
            <a:r>
              <a:rPr lang="ro-RO" altLang="en-US" sz="2000" dirty="0">
                <a:latin typeface="Times New Roman" panose="02020603050405020304" pitchFamily="18" charset="0"/>
                <a:cs typeface="Times New Roman" panose="02020603050405020304" pitchFamily="18" charset="0"/>
              </a:rPr>
              <a:t>/ HCOE, Oradea</a:t>
            </a:r>
          </a:p>
          <a:p>
            <a:pPr marL="0" indent="0">
              <a:spcBef>
                <a:spcPct val="0"/>
              </a:spcBef>
              <a:buClrTx/>
              <a:buSzTx/>
              <a:buNone/>
            </a:pPr>
            <a:endParaRPr lang="ro-RO" altLang="en-US" sz="1800" b="1" dirty="0">
              <a:latin typeface="Times New Roman" panose="02020603050405020304" pitchFamily="18" charset="0"/>
              <a:cs typeface="Times New Roman" panose="02020603050405020304" pitchFamily="18" charset="0"/>
            </a:endParaRPr>
          </a:p>
        </p:txBody>
      </p:sp>
      <p:pic>
        <p:nvPicPr>
          <p:cNvPr id="10" name="Picture 9" descr="stema cu coroana.png"/>
          <p:cNvPicPr>
            <a:picLocks noChangeAspect="1"/>
          </p:cNvPicPr>
          <p:nvPr/>
        </p:nvPicPr>
        <p:blipFill>
          <a:blip r:embed="rId3" cstate="print"/>
          <a:srcRect/>
          <a:stretch>
            <a:fillRect/>
          </a:stretch>
        </p:blipFill>
        <p:spPr bwMode="auto">
          <a:xfrm>
            <a:off x="221314" y="95251"/>
            <a:ext cx="1081007" cy="1254388"/>
          </a:xfrm>
          <a:prstGeom prst="rect">
            <a:avLst/>
          </a:prstGeom>
          <a:noFill/>
          <a:ln>
            <a:noFill/>
          </a:ln>
          <a:effectLst>
            <a:glow rad="38100">
              <a:schemeClr val="tx1">
                <a:alpha val="97000"/>
              </a:schemeClr>
            </a:glow>
          </a:effectLst>
        </p:spPr>
      </p:pic>
      <p:pic>
        <p:nvPicPr>
          <p:cNvPr id="9" name="Picture 8"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4" name="Picture 13"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823322891"/>
      </p:ext>
    </p:extLst>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32" indent="-285744">
              <a:defRPr>
                <a:solidFill>
                  <a:schemeClr val="tx1"/>
                </a:solidFill>
                <a:latin typeface="Times New Roman" panose="02020603050405020304" pitchFamily="18" charset="0"/>
                <a:cs typeface="Arial" panose="020B0604020202020204" pitchFamily="34" charset="0"/>
              </a:defRPr>
            </a:lvl2pPr>
            <a:lvl3pPr marL="1142971" indent="-228594">
              <a:defRPr>
                <a:solidFill>
                  <a:schemeClr val="tx1"/>
                </a:solidFill>
                <a:latin typeface="Times New Roman" panose="02020603050405020304" pitchFamily="18" charset="0"/>
                <a:cs typeface="Arial" panose="020B0604020202020204" pitchFamily="34" charset="0"/>
              </a:defRPr>
            </a:lvl3pPr>
            <a:lvl4pPr marL="1600160" indent="-228594">
              <a:defRPr>
                <a:solidFill>
                  <a:schemeClr val="tx1"/>
                </a:solidFill>
                <a:latin typeface="Times New Roman" panose="02020603050405020304" pitchFamily="18" charset="0"/>
                <a:cs typeface="Arial" panose="020B0604020202020204" pitchFamily="34" charset="0"/>
              </a:defRPr>
            </a:lvl4pPr>
            <a:lvl5pPr marL="2057349" indent="-228594">
              <a:defRPr>
                <a:solidFill>
                  <a:schemeClr val="tx1"/>
                </a:solidFill>
                <a:latin typeface="Times New Roman" panose="02020603050405020304" pitchFamily="18" charset="0"/>
                <a:cs typeface="Arial" panose="020B0604020202020204" pitchFamily="34" charset="0"/>
              </a:defRPr>
            </a:lvl5pPr>
            <a:lvl6pPr marL="2514537"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726"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8914"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103" indent="-228594"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B67A53AE-0FE5-40A4-A8AB-AE589828E23C}" type="slidenum">
              <a:rPr lang="en-US" altLang="ro-RO" smtClean="0"/>
              <a:pPr>
                <a:defRPr/>
              </a:pPr>
              <a:t>41</a:t>
            </a:fld>
            <a:endParaRPr lang="en-US" altLang="ro-RO"/>
          </a:p>
        </p:txBody>
      </p:sp>
      <p:sp>
        <p:nvSpPr>
          <p:cNvPr id="40965" name="Rectangle 5"/>
          <p:cNvSpPr>
            <a:spLocks noChangeArrowheads="1"/>
          </p:cNvSpPr>
          <p:nvPr/>
        </p:nvSpPr>
        <p:spPr bwMode="auto">
          <a:xfrm>
            <a:off x="1276110" y="1148023"/>
            <a:ext cx="10218283" cy="493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chemeClr val="hlink"/>
              </a:buClr>
              <a:buSzPct val="60000"/>
              <a:buFont typeface="Wingdings" panose="05000000000000000000" pitchFamily="2" charset="2"/>
              <a:buChar char="n"/>
              <a:tabLst>
                <a:tab pos="914400" algn="l"/>
              </a:tabLst>
              <a:defRPr sz="3200">
                <a:solidFill>
                  <a:schemeClr val="tx1"/>
                </a:solidFill>
                <a:latin typeface="Verdana" panose="020B0604030504040204" pitchFamily="34" charset="0"/>
              </a:defRPr>
            </a:lvl1pPr>
            <a:lvl2pPr marL="742950" indent="-285750">
              <a:spcBef>
                <a:spcPct val="20000"/>
              </a:spcBef>
              <a:buClr>
                <a:schemeClr val="tx1"/>
              </a:buClr>
              <a:buChar char="•"/>
              <a:tabLst>
                <a:tab pos="914400" algn="l"/>
              </a:tabLst>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tabLst>
                <a:tab pos="914400" algn="l"/>
              </a:tabLst>
              <a:defRPr sz="2400">
                <a:solidFill>
                  <a:schemeClr val="tx1"/>
                </a:solidFill>
                <a:latin typeface="Verdana" panose="020B0604030504040204" pitchFamily="34" charset="0"/>
              </a:defRPr>
            </a:lvl3pPr>
            <a:lvl4pPr marL="1600200" indent="-228600">
              <a:spcBef>
                <a:spcPct val="20000"/>
              </a:spcBef>
              <a:buClr>
                <a:schemeClr val="tx2"/>
              </a:buClr>
              <a:buChar char="•"/>
              <a:tabLst>
                <a:tab pos="914400" algn="l"/>
              </a:tabLst>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9pPr>
          </a:lstStyle>
          <a:p>
            <a:pPr>
              <a:spcBef>
                <a:spcPct val="0"/>
              </a:spcBef>
              <a:buClrTx/>
              <a:buSzTx/>
              <a:buFontTx/>
              <a:buNone/>
            </a:pPr>
            <a:r>
              <a:rPr lang="ro-RO" altLang="en-US" sz="1800" b="1" u="sng" dirty="0" err="1">
                <a:latin typeface="Times New Roman" panose="02020603050405020304" pitchFamily="18" charset="0"/>
                <a:cs typeface="Times New Roman" panose="02020603050405020304" pitchFamily="18" charset="0"/>
              </a:rPr>
              <a:t>From</a:t>
            </a:r>
            <a:r>
              <a:rPr lang="ro-RO" altLang="en-US" sz="1800" b="1" u="sng" dirty="0">
                <a:latin typeface="Times New Roman" panose="02020603050405020304" pitchFamily="18" charset="0"/>
                <a:cs typeface="Times New Roman" panose="02020603050405020304" pitchFamily="18" charset="0"/>
              </a:rPr>
              <a:t> </a:t>
            </a:r>
            <a:r>
              <a:rPr lang="ro-RO" altLang="en-US" sz="1800" b="1" u="sng" dirty="0" err="1">
                <a:latin typeface="Times New Roman" panose="02020603050405020304" pitchFamily="18" charset="0"/>
                <a:cs typeface="Times New Roman" panose="02020603050405020304" pitchFamily="18" charset="0"/>
              </a:rPr>
              <a:t>abroad</a:t>
            </a:r>
            <a:endParaRPr lang="ro-RO" altLang="en-US" sz="1800" b="1" u="sng" dirty="0">
              <a:latin typeface="Times New Roman" panose="02020603050405020304" pitchFamily="18" charset="0"/>
              <a:cs typeface="Times New Roman" panose="02020603050405020304" pitchFamily="18" charset="0"/>
            </a:endParaRPr>
          </a:p>
          <a:p>
            <a:pPr algn="just">
              <a:lnSpc>
                <a:spcPct val="150000"/>
              </a:lnSpc>
              <a:spcBef>
                <a:spcPct val="0"/>
              </a:spcBef>
              <a:buClrTx/>
              <a:buSzTx/>
              <a:buFont typeface="Symbol" panose="05050102010706020507" pitchFamily="18" charset="2"/>
              <a:buChar char=""/>
            </a:pPr>
            <a:r>
              <a:rPr lang="ro-RO" altLang="en-US" sz="1800" dirty="0">
                <a:latin typeface="Times New Roman" panose="02020603050405020304" pitchFamily="18" charset="0"/>
                <a:cs typeface="Times New Roman" panose="02020603050405020304" pitchFamily="18" charset="0"/>
              </a:rPr>
              <a:t>National </a:t>
            </a:r>
            <a:r>
              <a:rPr lang="ro-RO" altLang="en-US" sz="1800" dirty="0" err="1">
                <a:latin typeface="Times New Roman" panose="02020603050405020304" pitchFamily="18" charset="0"/>
                <a:cs typeface="Times New Roman" panose="02020603050405020304" pitchFamily="18" charset="0"/>
              </a:rPr>
              <a:t>Defense</a:t>
            </a:r>
            <a:r>
              <a:rPr lang="ro-RO" altLang="en-US" sz="1800" dirty="0">
                <a:latin typeface="Times New Roman" panose="02020603050405020304" pitchFamily="18" charset="0"/>
                <a:cs typeface="Times New Roman" panose="02020603050405020304" pitchFamily="18" charset="0"/>
              </a:rPr>
              <a:t> University</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a:t>
            </a:r>
            <a:r>
              <a:rPr lang="en-US" altLang="en-US" sz="1800" dirty="0">
                <a:latin typeface="Times New Roman" panose="02020603050405020304" pitchFamily="18" charset="0"/>
                <a:cs typeface="Times New Roman" panose="02020603050405020304" pitchFamily="18" charset="0"/>
              </a:rPr>
              <a:t>College of Information and Cyberspace, Washington D.C</a:t>
            </a:r>
            <a:r>
              <a:rPr lang="ro-RO" altLang="en-US" sz="1800" dirty="0">
                <a:latin typeface="Times New Roman" panose="02020603050405020304" pitchFamily="18" charset="0"/>
                <a:cs typeface="Times New Roman" panose="02020603050405020304" pitchFamily="18" charset="0"/>
              </a:rPr>
              <a:t>., USA</a:t>
            </a:r>
          </a:p>
          <a:p>
            <a:pPr algn="just">
              <a:lnSpc>
                <a:spcPct val="150000"/>
              </a:lnSpc>
              <a:spcBef>
                <a:spcPct val="0"/>
              </a:spcBef>
              <a:buClrTx/>
              <a:buSzTx/>
              <a:buFont typeface="Symbol" panose="05050102010706020507" pitchFamily="18" charset="2"/>
              <a:buChar char=""/>
            </a:pPr>
            <a:r>
              <a:rPr lang="en-US" altLang="en-US" sz="1800" dirty="0">
                <a:latin typeface="Times New Roman" panose="02020603050405020304" pitchFamily="18" charset="0"/>
                <a:cs typeface="Times New Roman" panose="02020603050405020304" pitchFamily="18" charset="0"/>
              </a:rPr>
              <a:t>U.S. Naval War College, Newport, Rhode Island, USA</a:t>
            </a:r>
            <a:endParaRPr lang="ro-RO" altLang="en-US" sz="1800" dirty="0">
              <a:latin typeface="Times New Roman" panose="02020603050405020304" pitchFamily="18" charset="0"/>
              <a:cs typeface="Times New Roman" panose="02020603050405020304" pitchFamily="18" charset="0"/>
            </a:endParaRPr>
          </a:p>
          <a:p>
            <a:pPr algn="just">
              <a:lnSpc>
                <a:spcPct val="150000"/>
              </a:lnSpc>
              <a:spcBef>
                <a:spcPct val="0"/>
              </a:spcBef>
              <a:buClrTx/>
              <a:buSzTx/>
              <a:buFont typeface="Symbol" panose="05050102010706020507" pitchFamily="18" charset="2"/>
              <a:buChar char=""/>
            </a:pPr>
            <a:r>
              <a:rPr lang="ro-RO" sz="1800" dirty="0" err="1">
                <a:latin typeface="Times New Roman" panose="02020603050405020304" pitchFamily="18" charset="0"/>
                <a:ea typeface="Times New Roman" panose="02020603050405020304" pitchFamily="18" charset="0"/>
              </a:rPr>
              <a:t>Faculty</a:t>
            </a:r>
            <a:r>
              <a:rPr lang="ro-RO" sz="1800" dirty="0">
                <a:latin typeface="Times New Roman" panose="02020603050405020304" pitchFamily="18" charset="0"/>
                <a:ea typeface="Times New Roman" panose="02020603050405020304" pitchFamily="18" charset="0"/>
              </a:rPr>
              <a:t> of National </a:t>
            </a:r>
            <a:r>
              <a:rPr lang="ro-RO" sz="1800" dirty="0" err="1">
                <a:latin typeface="Times New Roman" panose="02020603050405020304" pitchFamily="18" charset="0"/>
                <a:ea typeface="Times New Roman" panose="02020603050405020304" pitchFamily="18" charset="0"/>
              </a:rPr>
              <a:t>Security</a:t>
            </a:r>
            <a:r>
              <a:rPr lang="en-US" sz="1800" dirty="0">
                <a:latin typeface="Times New Roman" panose="02020603050405020304" pitchFamily="18" charset="0"/>
                <a:ea typeface="Times New Roman" panose="02020603050405020304" pitchFamily="18" charset="0"/>
              </a:rPr>
              <a:t> </a:t>
            </a:r>
            <a:r>
              <a:rPr lang="ro-RO" sz="1800" dirty="0">
                <a:latin typeface="Times New Roman" panose="02020603050405020304" pitchFamily="18" charset="0"/>
                <a:ea typeface="Times New Roman" panose="02020603050405020304" pitchFamily="18" charset="0"/>
              </a:rPr>
              <a:t>/War Studies University </a:t>
            </a:r>
            <a:r>
              <a:rPr lang="ro-RO" sz="1800" dirty="0" err="1">
                <a:latin typeface="Times New Roman" panose="02020603050405020304" pitchFamily="18" charset="0"/>
                <a:ea typeface="Times New Roman" panose="02020603050405020304" pitchFamily="18" charset="0"/>
              </a:rPr>
              <a:t>from</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Warsaw</a:t>
            </a:r>
            <a:r>
              <a:rPr lang="ro-RO" sz="1800" dirty="0">
                <a:latin typeface="Times New Roman" panose="02020603050405020304" pitchFamily="18" charset="0"/>
                <a:ea typeface="Times New Roman" panose="02020603050405020304" pitchFamily="18" charset="0"/>
              </a:rPr>
              <a:t>, Republic of </a:t>
            </a:r>
            <a:r>
              <a:rPr lang="ro-RO" sz="1800" dirty="0" err="1">
                <a:latin typeface="Times New Roman" panose="02020603050405020304" pitchFamily="18" charset="0"/>
                <a:ea typeface="Times New Roman" panose="02020603050405020304" pitchFamily="18" charset="0"/>
              </a:rPr>
              <a:t>Poland</a:t>
            </a:r>
            <a:endParaRPr lang="en-US" sz="1800" dirty="0">
              <a:latin typeface="Times New Roman" panose="02020603050405020304" pitchFamily="18" charset="0"/>
              <a:ea typeface="Times New Roman" panose="02020603050405020304" pitchFamily="18" charset="0"/>
            </a:endParaRPr>
          </a:p>
          <a:p>
            <a:pPr algn="just">
              <a:lnSpc>
                <a:spcPct val="150000"/>
              </a:lnSpc>
              <a:spcBef>
                <a:spcPct val="0"/>
              </a:spcBef>
              <a:buClrTx/>
              <a:buSzTx/>
              <a:buFont typeface="Symbol" panose="05050102010706020507" pitchFamily="18" charset="2"/>
              <a:buChar char=""/>
            </a:pPr>
            <a:r>
              <a:rPr lang="ro-RO" sz="1800" dirty="0" err="1">
                <a:latin typeface="Times New Roman" panose="02020603050405020304" pitchFamily="18" charset="0"/>
                <a:ea typeface="Times New Roman" panose="02020603050405020304" pitchFamily="18" charset="0"/>
              </a:rPr>
              <a:t>Faculty</a:t>
            </a:r>
            <a:r>
              <a:rPr lang="ro-RO" sz="1800" dirty="0">
                <a:latin typeface="Times New Roman" panose="02020603050405020304" pitchFamily="18" charset="0"/>
                <a:ea typeface="Times New Roman" panose="02020603050405020304" pitchFamily="18" charset="0"/>
              </a:rPr>
              <a:t> of </a:t>
            </a:r>
            <a:r>
              <a:rPr lang="ro-RO" sz="1800" dirty="0" err="1">
                <a:latin typeface="Times New Roman" panose="02020603050405020304" pitchFamily="18" charset="0"/>
                <a:ea typeface="Times New Roman" panose="02020603050405020304" pitchFamily="18" charset="0"/>
              </a:rPr>
              <a:t>Military</a:t>
            </a:r>
            <a:r>
              <a:rPr lang="ro-RO" sz="1800" dirty="0">
                <a:latin typeface="Times New Roman" panose="02020603050405020304" pitchFamily="18" charset="0"/>
                <a:ea typeface="Times New Roman" panose="02020603050405020304" pitchFamily="18" charset="0"/>
              </a:rPr>
              <a:t> Leadership</a:t>
            </a:r>
            <a:r>
              <a:rPr lang="en-US" sz="1800" dirty="0">
                <a:latin typeface="Times New Roman" panose="02020603050405020304" pitchFamily="18" charset="0"/>
                <a:ea typeface="Times New Roman" panose="02020603050405020304" pitchFamily="18" charset="0"/>
              </a:rPr>
              <a:t> </a:t>
            </a:r>
            <a:r>
              <a:rPr lang="ro-RO" sz="1800" dirty="0">
                <a:latin typeface="Times New Roman" panose="02020603050405020304" pitchFamily="18" charset="0"/>
                <a:ea typeface="Times New Roman" panose="02020603050405020304" pitchFamily="18" charset="0"/>
              </a:rPr>
              <a:t>/University of </a:t>
            </a:r>
            <a:r>
              <a:rPr lang="ro-RO" sz="1800" dirty="0" err="1">
                <a:latin typeface="Times New Roman" panose="02020603050405020304" pitchFamily="18" charset="0"/>
                <a:ea typeface="Times New Roman" panose="02020603050405020304" pitchFamily="18" charset="0"/>
              </a:rPr>
              <a:t>Defen</a:t>
            </a:r>
            <a:r>
              <a:rPr lang="en-US" sz="1800" dirty="0">
                <a:latin typeface="Times New Roman" panose="02020603050405020304" pitchFamily="18" charset="0"/>
                <a:ea typeface="Times New Roman" panose="02020603050405020304" pitchFamily="18" charset="0"/>
              </a:rPr>
              <a:t>c</a:t>
            </a:r>
            <a:r>
              <a:rPr lang="ro-RO" sz="1800" dirty="0">
                <a:latin typeface="Times New Roman" panose="02020603050405020304" pitchFamily="18" charset="0"/>
                <a:ea typeface="Times New Roman" panose="02020603050405020304" pitchFamily="18" charset="0"/>
              </a:rPr>
              <a:t>e, Brno, </a:t>
            </a:r>
            <a:r>
              <a:rPr lang="ro-RO" sz="1800" dirty="0" err="1">
                <a:latin typeface="Times New Roman" panose="02020603050405020304" pitchFamily="18" charset="0"/>
                <a:ea typeface="Times New Roman" panose="02020603050405020304" pitchFamily="18" charset="0"/>
              </a:rPr>
              <a:t>the</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Czech</a:t>
            </a:r>
            <a:r>
              <a:rPr lang="ro-RO" sz="1800" dirty="0">
                <a:latin typeface="Times New Roman" panose="02020603050405020304" pitchFamily="18" charset="0"/>
                <a:ea typeface="Times New Roman" panose="02020603050405020304" pitchFamily="18" charset="0"/>
              </a:rPr>
              <a:t> Republic </a:t>
            </a:r>
          </a:p>
          <a:p>
            <a:pPr algn="just">
              <a:lnSpc>
                <a:spcPct val="150000"/>
              </a:lnSpc>
              <a:spcBef>
                <a:spcPct val="0"/>
              </a:spcBef>
              <a:buClrTx/>
              <a:buSzTx/>
              <a:buFont typeface="Symbol" panose="05050102010706020507" pitchFamily="18" charset="2"/>
              <a:buChar char=""/>
            </a:pPr>
            <a:r>
              <a:rPr lang="en-US" altLang="en-US" sz="1800" dirty="0">
                <a:latin typeface="Times New Roman" panose="02020603050405020304" pitchFamily="18" charset="0"/>
                <a:cs typeface="Times New Roman" panose="02020603050405020304" pitchFamily="18" charset="0"/>
              </a:rPr>
              <a:t>Partnership for Peace Consortium of Defense Academies and Security Studies Institutes </a:t>
            </a:r>
            <a:r>
              <a:rPr lang="ro-RO" altLang="en-US" sz="1800" dirty="0">
                <a:latin typeface="Times New Roman" panose="02020603050405020304" pitchFamily="18" charset="0"/>
                <a:cs typeface="Times New Roman" panose="02020603050405020304" pitchFamily="18" charset="0"/>
              </a:rPr>
              <a:t>/”</a:t>
            </a:r>
            <a:r>
              <a:rPr lang="en-US" altLang="en-US" sz="1800" dirty="0">
                <a:latin typeface="Times New Roman" panose="02020603050405020304" pitchFamily="18" charset="0"/>
                <a:cs typeface="Times New Roman" panose="02020603050405020304" pitchFamily="18" charset="0"/>
              </a:rPr>
              <a:t>George C. Marshall European Center for Security Studies</a:t>
            </a:r>
            <a:r>
              <a:rPr lang="ro-RO" altLang="en-US" sz="1800" dirty="0">
                <a:latin typeface="Times New Roman" panose="02020603050405020304" pitchFamily="18" charset="0"/>
                <a:cs typeface="Times New Roman" panose="02020603050405020304" pitchFamily="18" charset="0"/>
              </a:rPr>
              <a:t>”, Federal Republic of </a:t>
            </a:r>
            <a:r>
              <a:rPr lang="ro-RO" altLang="en-US" sz="1800" dirty="0" err="1">
                <a:latin typeface="Times New Roman" panose="02020603050405020304" pitchFamily="18" charset="0"/>
                <a:cs typeface="Times New Roman" panose="02020603050405020304" pitchFamily="18" charset="0"/>
              </a:rPr>
              <a:t>Germany</a:t>
            </a:r>
            <a:endParaRPr lang="en-US" altLang="en-US" sz="18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en-US" altLang="en-US" sz="1800" dirty="0">
                <a:latin typeface="Times New Roman" panose="02020603050405020304" pitchFamily="18" charset="0"/>
                <a:cs typeface="Times New Roman" panose="02020603050405020304" pitchFamily="18" charset="0"/>
              </a:rPr>
              <a:t>Defense Resources Management Institute / Naval Postgraduate School, Monterey,</a:t>
            </a:r>
            <a:r>
              <a:rPr lang="ro-RO" altLang="en-US" sz="1800" dirty="0">
                <a:latin typeface="Times New Roman" panose="02020603050405020304" pitchFamily="18" charset="0"/>
                <a:cs typeface="Times New Roman" panose="02020603050405020304" pitchFamily="18" charset="0"/>
              </a:rPr>
              <a:t> USA</a:t>
            </a:r>
            <a:endParaRPr lang="en-US" altLang="en-US" sz="18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en-US" altLang="en-US" sz="1800" dirty="0">
                <a:latin typeface="Times New Roman" panose="02020603050405020304" pitchFamily="18" charset="0"/>
                <a:cs typeface="Times New Roman" panose="02020603050405020304" pitchFamily="18" charset="0"/>
              </a:rPr>
              <a:t>NATO </a:t>
            </a:r>
            <a:r>
              <a:rPr lang="ro-RO" altLang="en-US" sz="1800" dirty="0" err="1">
                <a:latin typeface="Times New Roman" panose="02020603050405020304" pitchFamily="18" charset="0"/>
                <a:cs typeface="Times New Roman" panose="02020603050405020304" pitchFamily="18" charset="0"/>
              </a:rPr>
              <a:t>School</a:t>
            </a:r>
            <a:r>
              <a:rPr lang="ro-RO" altLang="en-US" sz="1800" dirty="0">
                <a:latin typeface="Times New Roman" panose="02020603050405020304" pitchFamily="18" charset="0"/>
                <a:cs typeface="Times New Roman" panose="02020603050405020304" pitchFamily="18" charset="0"/>
              </a:rPr>
              <a:t> </a:t>
            </a:r>
            <a:r>
              <a:rPr lang="en-US" altLang="en-US" sz="1800" dirty="0">
                <a:latin typeface="Times New Roman" panose="02020603050405020304" pitchFamily="18" charset="0"/>
                <a:cs typeface="Times New Roman" panose="02020603050405020304" pitchFamily="18" charset="0"/>
              </a:rPr>
              <a:t>Oberammergau, Federal Republic of Germany</a:t>
            </a:r>
            <a:endParaRPr lang="en-US" altLang="en-US" sz="18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ro-RO" altLang="en-US" sz="1800" dirty="0">
                <a:latin typeface="Times New Roman" panose="02020603050405020304" pitchFamily="18" charset="0"/>
                <a:cs typeface="Times New Roman" panose="02020603050405020304" pitchFamily="18" charset="0"/>
              </a:rPr>
              <a:t>”Piraeus” University, Piraeus, </a:t>
            </a:r>
            <a:r>
              <a:rPr lang="ro-RO" altLang="en-US" sz="1800" dirty="0" err="1">
                <a:latin typeface="Times New Roman" panose="02020603050405020304" pitchFamily="18" charset="0"/>
                <a:cs typeface="Times New Roman" panose="02020603050405020304" pitchFamily="18" charset="0"/>
              </a:rPr>
              <a:t>Hellenic</a:t>
            </a:r>
            <a:r>
              <a:rPr lang="ro-RO" altLang="en-US" sz="1800" dirty="0">
                <a:latin typeface="Times New Roman" panose="02020603050405020304" pitchFamily="18" charset="0"/>
                <a:cs typeface="Times New Roman" panose="02020603050405020304" pitchFamily="18" charset="0"/>
              </a:rPr>
              <a:t> Republic</a:t>
            </a:r>
            <a:endParaRPr lang="en-US" altLang="en-US" sz="18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ro-RO" sz="1800" dirty="0">
                <a:latin typeface="Times New Roman" panose="02020603050405020304" pitchFamily="18" charset="0"/>
                <a:ea typeface="Times New Roman" panose="02020603050405020304" pitchFamily="18" charset="0"/>
              </a:rPr>
              <a:t>”Alexandru cel Bun” </a:t>
            </a:r>
            <a:r>
              <a:rPr lang="ro-RO" sz="1800" dirty="0" err="1">
                <a:latin typeface="Times New Roman" panose="02020603050405020304" pitchFamily="18" charset="0"/>
                <a:ea typeface="Times New Roman" panose="02020603050405020304" pitchFamily="18" charset="0"/>
              </a:rPr>
              <a:t>Military</a:t>
            </a:r>
            <a:r>
              <a:rPr lang="ro-RO" sz="1800" dirty="0">
                <a:latin typeface="Times New Roman" panose="02020603050405020304" pitchFamily="18" charset="0"/>
                <a:ea typeface="Times New Roman" panose="02020603050405020304" pitchFamily="18" charset="0"/>
              </a:rPr>
              <a:t> Academy of </a:t>
            </a:r>
            <a:r>
              <a:rPr lang="ro-RO" sz="1800" dirty="0" err="1">
                <a:latin typeface="Times New Roman" panose="02020603050405020304" pitchFamily="18" charset="0"/>
                <a:ea typeface="Times New Roman" panose="02020603050405020304" pitchFamily="18" charset="0"/>
              </a:rPr>
              <a:t>the</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Armed</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Forces</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from</a:t>
            </a:r>
            <a:r>
              <a:rPr lang="ro-RO" sz="1800" dirty="0">
                <a:latin typeface="Times New Roman" panose="02020603050405020304" pitchFamily="18" charset="0"/>
                <a:ea typeface="Times New Roman" panose="02020603050405020304" pitchFamily="18" charset="0"/>
              </a:rPr>
              <a:t> </a:t>
            </a:r>
            <a:r>
              <a:rPr lang="ro-RO" sz="1800" dirty="0" err="1">
                <a:latin typeface="Times New Roman" panose="02020603050405020304" pitchFamily="18" charset="0"/>
                <a:ea typeface="Times New Roman" panose="02020603050405020304" pitchFamily="18" charset="0"/>
              </a:rPr>
              <a:t>Chisinau</a:t>
            </a:r>
            <a:r>
              <a:rPr lang="ro-RO" sz="1800" dirty="0">
                <a:latin typeface="Times New Roman" panose="02020603050405020304" pitchFamily="18" charset="0"/>
                <a:ea typeface="Times New Roman" panose="02020603050405020304" pitchFamily="18" charset="0"/>
              </a:rPr>
              <a:t>, Republic of Moldova </a:t>
            </a:r>
          </a:p>
          <a:p>
            <a:pPr algn="just">
              <a:lnSpc>
                <a:spcPct val="150000"/>
              </a:lnSpc>
              <a:spcBef>
                <a:spcPct val="0"/>
              </a:spcBef>
              <a:buClrTx/>
              <a:buSzTx/>
              <a:buFont typeface="Symbol" panose="05050102010706020507" pitchFamily="18" charset="2"/>
              <a:buChar char=""/>
            </a:pPr>
            <a:r>
              <a:rPr lang="en-US" altLang="en-US" sz="1800" dirty="0">
                <a:latin typeface="Times New Roman" panose="02020603050405020304" pitchFamily="18" charset="0"/>
                <a:cs typeface="Times New Roman" panose="02020603050405020304" pitchFamily="18" charset="0"/>
              </a:rPr>
              <a:t>Center for Integrity in the Defense Sector,</a:t>
            </a:r>
            <a:r>
              <a:rPr lang="ro-RO" altLang="en-US" sz="1800" dirty="0">
                <a:latin typeface="Times New Roman" panose="02020603050405020304" pitchFamily="18" charset="0"/>
                <a:cs typeface="Times New Roman" panose="02020603050405020304" pitchFamily="18" charset="0"/>
              </a:rPr>
              <a:t> </a:t>
            </a:r>
            <a:r>
              <a:rPr lang="en-US" altLang="en-US" sz="1800">
                <a:latin typeface="Times New Roman" panose="02020603050405020304" pitchFamily="18" charset="0"/>
                <a:cs typeface="Times New Roman" panose="02020603050405020304" pitchFamily="18" charset="0"/>
              </a:rPr>
              <a:t>Oslo</a:t>
            </a:r>
            <a:r>
              <a:rPr lang="ro-RO" altLang="en-US" sz="1800">
                <a:latin typeface="Times New Roman" panose="02020603050405020304" pitchFamily="18" charset="0"/>
                <a:cs typeface="Times New Roman" panose="02020603050405020304" pitchFamily="18" charset="0"/>
              </a:rPr>
              <a:t>,</a:t>
            </a:r>
            <a:r>
              <a:rPr lang="en-US" altLang="en-US" sz="1800" dirty="0">
                <a:latin typeface="Times New Roman" panose="02020603050405020304" pitchFamily="18" charset="0"/>
                <a:cs typeface="Times New Roman" panose="02020603050405020304" pitchFamily="18" charset="0"/>
              </a:rPr>
              <a:t> </a:t>
            </a:r>
            <a:r>
              <a:rPr lang="ro-RO" altLang="en-US" sz="1800" dirty="0" err="1">
                <a:latin typeface="Times New Roman" panose="02020603050405020304" pitchFamily="18" charset="0"/>
                <a:cs typeface="Times New Roman" panose="02020603050405020304" pitchFamily="18" charset="0"/>
              </a:rPr>
              <a:t>Kingdom</a:t>
            </a:r>
            <a:r>
              <a:rPr lang="ro-RO" altLang="en-US" sz="1800" dirty="0">
                <a:latin typeface="Times New Roman" panose="02020603050405020304" pitchFamily="18" charset="0"/>
                <a:cs typeface="Times New Roman" panose="02020603050405020304" pitchFamily="18" charset="0"/>
              </a:rPr>
              <a:t> of </a:t>
            </a:r>
            <a:r>
              <a:rPr lang="en-US" altLang="en-US" sz="1800" dirty="0">
                <a:latin typeface="Times New Roman" panose="02020603050405020304" pitchFamily="18" charset="0"/>
                <a:cs typeface="Times New Roman" panose="02020603050405020304" pitchFamily="18" charset="0"/>
              </a:rPr>
              <a:t>Nor</a:t>
            </a:r>
            <a:r>
              <a:rPr lang="ro-RO" altLang="en-US" sz="1800" dirty="0">
                <a:latin typeface="Times New Roman" panose="02020603050405020304" pitchFamily="18" charset="0"/>
                <a:cs typeface="Times New Roman" panose="02020603050405020304" pitchFamily="18" charset="0"/>
              </a:rPr>
              <a:t>w</a:t>
            </a:r>
            <a:r>
              <a:rPr lang="en-US" altLang="en-US" sz="1800" dirty="0">
                <a:latin typeface="Times New Roman" panose="02020603050405020304" pitchFamily="18" charset="0"/>
                <a:cs typeface="Times New Roman" panose="02020603050405020304" pitchFamily="18" charset="0"/>
              </a:rPr>
              <a:t>a</a:t>
            </a:r>
            <a:r>
              <a:rPr lang="ro-RO" altLang="en-US" sz="1800" dirty="0">
                <a:latin typeface="Times New Roman" panose="02020603050405020304" pitchFamily="18" charset="0"/>
                <a:cs typeface="Times New Roman" panose="02020603050405020304" pitchFamily="18" charset="0"/>
              </a:rPr>
              <a:t>y</a:t>
            </a:r>
            <a:endParaRPr lang="ro-RO" altLang="en-US" sz="1800" b="1" dirty="0">
              <a:latin typeface="Times New Roman" panose="02020603050405020304" pitchFamily="18" charset="0"/>
              <a:cs typeface="Times New Roman" panose="02020603050405020304" pitchFamily="18" charset="0"/>
            </a:endParaRPr>
          </a:p>
        </p:txBody>
      </p:sp>
      <p:pic>
        <p:nvPicPr>
          <p:cNvPr id="10" name="Picture 9" descr="stema cu coroana.png"/>
          <p:cNvPicPr>
            <a:picLocks noChangeAspect="1"/>
          </p:cNvPicPr>
          <p:nvPr/>
        </p:nvPicPr>
        <p:blipFill>
          <a:blip r:embed="rId3" cstate="print"/>
          <a:srcRect/>
          <a:stretch>
            <a:fillRect/>
          </a:stretch>
        </p:blipFill>
        <p:spPr bwMode="auto">
          <a:xfrm>
            <a:off x="221314" y="95251"/>
            <a:ext cx="1081007" cy="1254388"/>
          </a:xfrm>
          <a:prstGeom prst="rect">
            <a:avLst/>
          </a:prstGeom>
          <a:noFill/>
          <a:ln>
            <a:noFill/>
          </a:ln>
          <a:effectLst>
            <a:glow rad="38100">
              <a:schemeClr val="tx1">
                <a:alpha val="97000"/>
              </a:schemeClr>
            </a:glow>
          </a:effectLst>
        </p:spPr>
      </p:pic>
      <p:sp>
        <p:nvSpPr>
          <p:cNvPr id="9" name="Rectangle 22">
            <a:extLst>
              <a:ext uri="{FF2B5EF4-FFF2-40B4-BE49-F238E27FC236}">
                <a16:creationId xmlns:a16="http://schemas.microsoft.com/office/drawing/2014/main" xmlns="" id="{48A8474C-FB11-4CAA-B3DF-248B68A30ED6}"/>
              </a:ext>
            </a:extLst>
          </p:cNvPr>
          <p:cNvSpPr>
            <a:spLocks noChangeArrowheads="1"/>
          </p:cNvSpPr>
          <p:nvPr/>
        </p:nvSpPr>
        <p:spPr bwMode="auto">
          <a:xfrm>
            <a:off x="2165353" y="122239"/>
            <a:ext cx="7597775" cy="1074655"/>
          </a:xfrm>
          <a:prstGeom prst="rect">
            <a:avLst/>
          </a:prstGeom>
          <a:noFill/>
          <a:ln w="12700">
            <a:noFill/>
            <a:miter lim="800000"/>
            <a:headEnd/>
            <a:tailEnd/>
          </a:ln>
          <a:effectLst/>
        </p:spPr>
        <p:txBody>
          <a:bodyPr lIns="90488" tIns="44451" rIns="90488" bIns="44451">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3200" b="1" dirty="0">
                <a:solidFill>
                  <a:srgbClr val="FFFF00"/>
                </a:solidFill>
                <a:effectLst>
                  <a:outerShdw blurRad="38100" dist="38100" dir="2700000" algn="tl">
                    <a:srgbClr val="000000"/>
                  </a:outerShdw>
                </a:effectLst>
              </a:rPr>
              <a:t>COLLABORATION WITH OTHER INSTITUTIONS</a:t>
            </a:r>
            <a:endParaRPr lang="en-US" altLang="ro-RO" sz="3200" b="1" dirty="0">
              <a:solidFill>
                <a:srgbClr val="FFFF00"/>
              </a:solidFill>
              <a:effectLst>
                <a:outerShdw blurRad="38100" dist="38100" dir="2700000" algn="tl">
                  <a:srgbClr val="000000"/>
                </a:outerShdw>
              </a:effectLst>
            </a:endParaRPr>
          </a:p>
        </p:txBody>
      </p:sp>
      <p:pic>
        <p:nvPicPr>
          <p:cNvPr id="14" name="Picture 13"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691192059"/>
      </p:ext>
    </p:extLst>
  </p:cSld>
  <p:clrMapOvr>
    <a:masterClrMapping/>
  </p:clrMapOvr>
  <p:transitio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5E269A-E871-40F6-953F-84EF7D42037B}" type="slidenum">
              <a:rPr lang="en-US" altLang="ro-RO">
                <a:solidFill>
                  <a:srgbClr val="FFFFFF"/>
                </a:solidFill>
                <a:latin typeface="Times New Roman" panose="02020603050405020304" pitchFamily="18" charset="0"/>
              </a:rPr>
              <a:pPr/>
              <a:t>42</a:t>
            </a:fld>
            <a:endParaRPr lang="en-US" altLang="ro-RO">
              <a:solidFill>
                <a:srgbClr val="FFFFFF"/>
              </a:solidFill>
              <a:latin typeface="Times New Roman" panose="02020603050405020304" pitchFamily="18" charset="0"/>
            </a:endParaRPr>
          </a:p>
        </p:txBody>
      </p:sp>
      <p:sp>
        <p:nvSpPr>
          <p:cNvPr id="189442" name="Rectangle 2"/>
          <p:cNvSpPr>
            <a:spLocks noGrp="1" noChangeArrowheads="1"/>
          </p:cNvSpPr>
          <p:nvPr>
            <p:ph type="title" idx="4294967295"/>
          </p:nvPr>
        </p:nvSpPr>
        <p:spPr>
          <a:xfrm>
            <a:off x="2449514" y="344489"/>
            <a:ext cx="7138987" cy="1139825"/>
          </a:xfrm>
        </p:spPr>
        <p:txBody>
          <a:bodyPr/>
          <a:lstStyle/>
          <a:p>
            <a:pPr eaLnBrk="1" hangingPunct="1">
              <a:defRPr/>
            </a:pPr>
            <a:r>
              <a:rPr lang="en-US" sz="2400" b="1" dirty="0">
                <a:solidFill>
                  <a:srgbClr val="FFFF00"/>
                </a:solidFill>
                <a:latin typeface="Times New Roman" pitchFamily="18" charset="0"/>
              </a:rPr>
              <a:t>INTERNATIONAL ACTIVITIES</a:t>
            </a:r>
          </a:p>
        </p:txBody>
      </p:sp>
      <p:sp>
        <p:nvSpPr>
          <p:cNvPr id="189446" name="Rectangle 6"/>
          <p:cNvSpPr>
            <a:spLocks noChangeArrowheads="1"/>
          </p:cNvSpPr>
          <p:nvPr/>
        </p:nvSpPr>
        <p:spPr bwMode="auto">
          <a:xfrm>
            <a:off x="983432" y="3825044"/>
            <a:ext cx="9323065" cy="2232248"/>
          </a:xfrm>
          <a:prstGeom prst="rect">
            <a:avLst/>
          </a:prstGeom>
          <a:noFill/>
          <a:ln w="9525">
            <a:noFill/>
            <a:miter lim="800000"/>
            <a:headEnd/>
            <a:tailEnd/>
          </a:ln>
          <a:effectLst/>
        </p:spPr>
        <p:txBody>
          <a:bodyPr/>
          <a:lstStyle/>
          <a:p>
            <a:pPr marL="342900" indent="-342900" eaLnBrk="1" hangingPunct="1">
              <a:lnSpc>
                <a:spcPct val="80000"/>
              </a:lnSpc>
              <a:spcBef>
                <a:spcPct val="20000"/>
              </a:spcBef>
              <a:buClr>
                <a:srgbClr val="FFFFCC"/>
              </a:buClr>
              <a:buSzPct val="60000"/>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Participation in the </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NATO </a:t>
            </a:r>
            <a:r>
              <a:rPr lang="ro-RO" sz="2000" b="1" u="sng" kern="0" dirty="0" err="1">
                <a:solidFill>
                  <a:srgbClr val="FFFF00"/>
                </a:solidFill>
                <a:effectLst>
                  <a:outerShdw blurRad="38100" dist="38100" dir="2700000" algn="tl">
                    <a:srgbClr val="000000"/>
                  </a:outerShdw>
                </a:effectLst>
                <a:latin typeface="Times New Roman" pitchFamily="18" charset="0"/>
                <a:cs typeface="Arial" charset="0"/>
              </a:rPr>
              <a:t>Partnership</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dirty="0">
                <a:solidFill>
                  <a:srgbClr val="FFFF00"/>
                </a:solidFill>
                <a:effectLst>
                  <a:outerShdw blurRad="38100" dist="38100" dir="2700000" algn="tl">
                    <a:srgbClr val="000000"/>
                  </a:outerShdw>
                </a:effectLst>
                <a:latin typeface="Times New Roman" pitchFamily="18" charset="0"/>
                <a:cs typeface="Arial" charset="0"/>
              </a:rPr>
              <a:t>Training and Education Centers activities</a:t>
            </a:r>
            <a:r>
              <a:rPr lang="en-US" sz="2000" b="1" dirty="0">
                <a:solidFill>
                  <a:srgbClr val="FFFF00"/>
                </a:solidFill>
                <a:effectLst>
                  <a:outerShdw blurRad="38100" dist="38100" dir="2700000" algn="tl">
                    <a:srgbClr val="000000"/>
                  </a:outerShdw>
                </a:effectLst>
                <a:latin typeface="Times New Roman" pitchFamily="18" charset="0"/>
                <a:cs typeface="Arial" charset="0"/>
              </a:rPr>
              <a:t>:</a:t>
            </a:r>
          </a:p>
          <a:p>
            <a:pPr marL="342900" indent="-342900" eaLnBrk="1" hangingPunct="1">
              <a:lnSpc>
                <a:spcPct val="80000"/>
              </a:lnSpc>
              <a:spcBef>
                <a:spcPct val="20000"/>
              </a:spcBef>
              <a:buClr>
                <a:srgbClr val="FFFFCC"/>
              </a:buClr>
              <a:buSzPct val="60000"/>
              <a:defRPr/>
            </a:pPr>
            <a:r>
              <a:rPr lang="en-US" sz="2000"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 Annual Commandants’ Conferences</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hosted by DRESMARA in 2019)</a:t>
            </a:r>
          </a:p>
          <a:p>
            <a:pPr marL="342900" indent="-342900" eaLnBrk="1" hangingPunct="1">
              <a:lnSpc>
                <a:spcPct val="80000"/>
              </a:lnSpc>
              <a:spcBef>
                <a:spcPct val="20000"/>
              </a:spcBef>
              <a:buClr>
                <a:srgbClr val="FFFFCC"/>
              </a:buClr>
              <a:buSzPct val="600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 Military Strategic Partnership Conference </a:t>
            </a:r>
            <a:r>
              <a:rPr lang="en-US" sz="2000" b="1">
                <a:solidFill>
                  <a:srgbClr val="FFFFFF"/>
                </a:solidFill>
                <a:effectLst>
                  <a:outerShdw blurRad="38100" dist="38100" dir="2700000" algn="tl">
                    <a:srgbClr val="000000"/>
                  </a:outerShdw>
                </a:effectLst>
                <a:latin typeface="Times New Roman" pitchFamily="18" charset="0"/>
                <a:cs typeface="Arial" charset="0"/>
              </a:rPr>
              <a:t>&amp; Exhibition</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marL="342900" indent="-342900" eaLnBrk="1" hangingPunct="1">
              <a:lnSpc>
                <a:spcPct val="80000"/>
              </a:lnSpc>
              <a:spcBef>
                <a:spcPct val="20000"/>
              </a:spcBef>
              <a:buClr>
                <a:srgbClr val="FFFFCC"/>
              </a:buClr>
              <a:buSzPct val="600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 Working Groups</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hosted by DRESMARA in 2011</a:t>
            </a:r>
            <a:r>
              <a:rPr lang="ro-RO" sz="2000" b="1" dirty="0">
                <a:solidFill>
                  <a:srgbClr val="FFFFFF"/>
                </a:solidFill>
                <a:effectLst>
                  <a:outerShdw blurRad="38100" dist="38100" dir="2700000" algn="tl">
                    <a:srgbClr val="000000"/>
                  </a:outerShdw>
                </a:effectLst>
                <a:latin typeface="Times New Roman" pitchFamily="18" charset="0"/>
                <a:cs typeface="Arial" charset="0"/>
              </a:rPr>
              <a:t>,</a:t>
            </a:r>
            <a:r>
              <a:rPr lang="en-US" sz="2000" b="1" dirty="0">
                <a:solidFill>
                  <a:srgbClr val="FFFFFF"/>
                </a:solidFill>
                <a:effectLst>
                  <a:outerShdw blurRad="38100" dist="38100" dir="2700000" algn="tl">
                    <a:srgbClr val="000000"/>
                  </a:outerShdw>
                </a:effectLst>
                <a:latin typeface="Times New Roman" pitchFamily="18" charset="0"/>
                <a:cs typeface="Arial" charset="0"/>
              </a:rPr>
              <a:t> 2015</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and</a:t>
            </a:r>
            <a:r>
              <a:rPr lang="ro-RO" sz="2000" b="1" dirty="0">
                <a:solidFill>
                  <a:srgbClr val="FFFFFF"/>
                </a:solidFill>
                <a:effectLst>
                  <a:outerShdw blurRad="38100" dist="38100" dir="2700000" algn="tl">
                    <a:srgbClr val="000000"/>
                  </a:outerShdw>
                </a:effectLst>
                <a:latin typeface="Times New Roman" pitchFamily="18" charset="0"/>
                <a:cs typeface="Arial" charset="0"/>
              </a:rPr>
              <a:t> 2024)</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marL="342900" indent="-342900" eaLnBrk="1" hangingPunct="1">
              <a:lnSpc>
                <a:spcPct val="80000"/>
              </a:lnSpc>
              <a:spcBef>
                <a:spcPct val="20000"/>
              </a:spcBef>
              <a:buClr>
                <a:srgbClr val="FFFFCC"/>
              </a:buClr>
              <a:buSzPct val="600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Marketplaces</a:t>
            </a:r>
          </a:p>
          <a:p>
            <a:pPr marL="342900" indent="-342900" eaLnBrk="1" hangingPunct="1">
              <a:lnSpc>
                <a:spcPct val="80000"/>
              </a:lnSpc>
              <a:spcBef>
                <a:spcPct val="20000"/>
              </a:spcBef>
              <a:buClr>
                <a:srgbClr val="FFFFCC"/>
              </a:buClr>
              <a:buSzPct val="60000"/>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     - </a:t>
            </a:r>
            <a:r>
              <a:rPr lang="en-US" sz="2000" b="1" i="1" dirty="0">
                <a:solidFill>
                  <a:srgbClr val="FFFFFF"/>
                </a:solidFill>
                <a:effectLst>
                  <a:outerShdw blurRad="38100" dist="38100" dir="2700000" algn="tl">
                    <a:srgbClr val="000000"/>
                  </a:outerShdw>
                </a:effectLst>
                <a:latin typeface="Times New Roman" pitchFamily="18" charset="0"/>
                <a:cs typeface="Arial" charset="0"/>
              </a:rPr>
              <a:t>Train the trainer </a:t>
            </a:r>
            <a:r>
              <a:rPr lang="en-US" sz="2000" b="1" dirty="0">
                <a:solidFill>
                  <a:srgbClr val="FFFFFF"/>
                </a:solidFill>
                <a:effectLst>
                  <a:outerShdw blurRad="38100" dist="38100" dir="2700000" algn="tl">
                    <a:srgbClr val="000000"/>
                  </a:outerShdw>
                </a:effectLst>
                <a:latin typeface="Times New Roman" pitchFamily="18" charset="0"/>
                <a:cs typeface="Arial" charset="0"/>
              </a:rPr>
              <a:t>and</a:t>
            </a:r>
            <a:r>
              <a:rPr lang="en-US" sz="2000" b="1" i="1" dirty="0">
                <a:solidFill>
                  <a:srgbClr val="FFFFFF"/>
                </a:solidFill>
                <a:effectLst>
                  <a:outerShdw blurRad="38100" dist="38100" dir="2700000" algn="tl">
                    <a:srgbClr val="000000"/>
                  </a:outerShdw>
                </a:effectLst>
                <a:latin typeface="Times New Roman" pitchFamily="18" charset="0"/>
                <a:cs typeface="Arial" charset="0"/>
              </a:rPr>
              <a:t> Instructor Exchange </a:t>
            </a:r>
            <a:r>
              <a:rPr lang="en-US" sz="2000" b="1" dirty="0">
                <a:solidFill>
                  <a:srgbClr val="FFFFFF"/>
                </a:solidFill>
                <a:effectLst>
                  <a:outerShdw blurRad="38100" dist="38100" dir="2700000" algn="tl">
                    <a:srgbClr val="000000"/>
                  </a:outerShdw>
                </a:effectLst>
                <a:latin typeface="Times New Roman" pitchFamily="18" charset="0"/>
                <a:cs typeface="Arial" charset="0"/>
              </a:rPr>
              <a:t>Program</a:t>
            </a:r>
            <a:r>
              <a:rPr lang="ro-RO" sz="2000" b="1" dirty="0">
                <a:solidFill>
                  <a:srgbClr val="FFFFFF"/>
                </a:solidFill>
                <a:effectLst>
                  <a:outerShdw blurRad="38100" dist="38100" dir="2700000" algn="tl">
                    <a:srgbClr val="000000"/>
                  </a:outerShdw>
                </a:effectLst>
                <a:latin typeface="Times New Roman" pitchFamily="18" charset="0"/>
                <a:cs typeface="Arial" charset="0"/>
              </a:rPr>
              <a:t>s</a:t>
            </a:r>
            <a:r>
              <a:rPr lang="en-US" sz="2000" b="1" dirty="0">
                <a:solidFill>
                  <a:srgbClr val="FFFFFF"/>
                </a:solidFill>
                <a:effectLst>
                  <a:outerShdw blurRad="38100" dist="38100" dir="2700000" algn="tl">
                    <a:srgbClr val="000000"/>
                  </a:outerShdw>
                </a:effectLst>
                <a:latin typeface="Times New Roman" pitchFamily="18" charset="0"/>
                <a:cs typeface="Arial" charset="0"/>
              </a:rPr>
              <a:t>, offered by NATO School</a:t>
            </a:r>
          </a:p>
          <a:p>
            <a:pPr marL="342900" indent="-342900" eaLnBrk="1" hangingPunct="1">
              <a:lnSpc>
                <a:spcPct val="80000"/>
              </a:lnSpc>
              <a:spcBef>
                <a:spcPct val="20000"/>
              </a:spcBef>
              <a:buClr>
                <a:srgbClr val="FFFFCC"/>
              </a:buClr>
              <a:buSzPct val="60000"/>
              <a:defRPr/>
            </a:pPr>
            <a:endParaRPr lang="en-US" sz="2000" i="1" dirty="0">
              <a:solidFill>
                <a:srgbClr val="FFFFFF"/>
              </a:solidFill>
              <a:effectLst>
                <a:outerShdw blurRad="38100" dist="38100" dir="2700000" algn="tl">
                  <a:srgbClr val="000000"/>
                </a:outerShdw>
              </a:effectLst>
              <a:latin typeface="Times New Roman" pitchFamily="18" charset="0"/>
              <a:cs typeface="Arial" charset="0"/>
            </a:endParaRPr>
          </a:p>
          <a:p>
            <a:pPr marL="342900" indent="-342900" eaLnBrk="1" hangingPunct="1">
              <a:lnSpc>
                <a:spcPct val="80000"/>
              </a:lnSpc>
              <a:spcBef>
                <a:spcPct val="20000"/>
              </a:spcBef>
              <a:buClr>
                <a:srgbClr val="FFFFCC"/>
              </a:buClr>
              <a:buSzPct val="60000"/>
              <a:defRPr/>
            </a:pPr>
            <a:r>
              <a:rPr lang="en-US" sz="2000" b="1" dirty="0">
                <a:solidFill>
                  <a:srgbClr val="FF9900"/>
                </a:solidFill>
                <a:effectLst>
                  <a:outerShdw blurRad="38100" dist="38100" dir="2700000" algn="tl">
                    <a:srgbClr val="000000"/>
                  </a:outerShdw>
                </a:effectLst>
                <a:latin typeface="Times New Roman" pitchFamily="18" charset="0"/>
                <a:cs typeface="Arial" charset="0"/>
              </a:rPr>
              <a:t>    </a:t>
            </a:r>
            <a:endParaRPr lang="en-US" sz="2000" b="1" dirty="0">
              <a:solidFill>
                <a:srgbClr val="FFFF00"/>
              </a:solidFill>
              <a:effectLst>
                <a:outerShdw blurRad="38100" dist="38100" dir="2700000" algn="tl">
                  <a:srgbClr val="000000"/>
                </a:outerShdw>
              </a:effectLst>
              <a:latin typeface="Times New Roman" pitchFamily="18" charset="0"/>
              <a:cs typeface="Arial" charset="0"/>
            </a:endParaRPr>
          </a:p>
        </p:txBody>
      </p:sp>
      <p:sp>
        <p:nvSpPr>
          <p:cNvPr id="13" name="Rectangle 3"/>
          <p:cNvSpPr txBox="1">
            <a:spLocks noChangeArrowheads="1"/>
          </p:cNvSpPr>
          <p:nvPr/>
        </p:nvSpPr>
        <p:spPr bwMode="auto">
          <a:xfrm>
            <a:off x="983432" y="1520788"/>
            <a:ext cx="9323065" cy="2074330"/>
          </a:xfrm>
          <a:prstGeom prst="rect">
            <a:avLst/>
          </a:prstGeom>
          <a:noFill/>
          <a:ln w="9525">
            <a:noFill/>
            <a:miter lim="800000"/>
            <a:headEnd/>
            <a:tailEnd/>
          </a:ln>
          <a:effectLst/>
        </p:spPr>
        <p:txBody>
          <a:bodyPr/>
          <a:lstStyle/>
          <a:p>
            <a:pPr algn="just" eaLnBrk="1" hangingPunct="1">
              <a:lnSpc>
                <a:spcPct val="80000"/>
              </a:lnSpc>
              <a:spcBef>
                <a:spcPct val="20000"/>
              </a:spcBef>
              <a:buClr>
                <a:srgbClr val="FFFFCC"/>
              </a:buClr>
              <a:buSzPct val="60000"/>
              <a:buFont typeface="Wingdings" pitchFamily="2" charset="2"/>
              <a:buNone/>
              <a:defRPr/>
            </a:pPr>
            <a:r>
              <a:rPr lang="en-US" sz="2000" b="1"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Participation in GLOBAL PROGRAMMING</a:t>
            </a:r>
            <a:r>
              <a:rPr lang="en-US" sz="2000" b="1" kern="0" dirty="0">
                <a:solidFill>
                  <a:srgbClr val="FFFF00"/>
                </a:solidFill>
                <a:effectLst>
                  <a:outerShdw blurRad="38100" dist="38100" dir="2700000" algn="tl">
                    <a:srgbClr val="000000"/>
                  </a:outerShdw>
                </a:effectLst>
                <a:latin typeface="Times New Roman" pitchFamily="18" charset="0"/>
                <a:cs typeface="Arial" charset="0"/>
              </a:rPr>
              <a:t>: </a:t>
            </a:r>
          </a:p>
          <a:p>
            <a:pPr marL="342900" indent="-342900" algn="just" eaLnBrk="1" hangingPunct="1">
              <a:lnSpc>
                <a:spcPct val="80000"/>
              </a:lnSpc>
              <a:spcBef>
                <a:spcPct val="20000"/>
              </a:spcBef>
              <a:buClr>
                <a:srgbClr val="FFFFCC"/>
              </a:buClr>
              <a:buSzPct val="60000"/>
              <a:buFontTx/>
              <a:buChar char="-"/>
              <a:defRPr/>
            </a:pPr>
            <a:r>
              <a:rPr lang="en-US" sz="2000" b="1" dirty="0">
                <a:solidFill>
                  <a:srgbClr val="FFFFFF"/>
                </a:solidFill>
                <a:effectLst>
                  <a:outerShdw blurRad="38100" dist="38100" dir="2700000" algn="tl">
                    <a:srgbClr val="000000"/>
                  </a:outerShdw>
                </a:effectLst>
                <a:latin typeface="Times New Roman" pitchFamily="18" charset="0"/>
                <a:cs typeface="Arial" charset="0"/>
              </a:rPr>
              <a:t>Training Needs Analyses Working Groups</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/Training Requirements Analyses Workshops</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ro-RO" sz="2000" b="1" dirty="0" err="1">
                <a:solidFill>
                  <a:srgbClr val="FFFFFF"/>
                </a:solidFill>
                <a:effectLst>
                  <a:outerShdw blurRad="38100" dist="38100" dir="2700000" algn="tl">
                    <a:srgbClr val="000000"/>
                  </a:outerShdw>
                </a:effectLst>
                <a:latin typeface="Times New Roman" pitchFamily="18" charset="0"/>
                <a:cs typeface="Arial" charset="0"/>
              </a:rPr>
              <a:t>and</a:t>
            </a:r>
            <a:r>
              <a:rPr lang="ro-RO" sz="2000" b="1" dirty="0">
                <a:solidFill>
                  <a:srgbClr val="FFFFFF"/>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Annual Discipline Conferences</a:t>
            </a:r>
            <a:r>
              <a:rPr lang="en-US" sz="2000" b="1"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dirty="0">
                <a:solidFill>
                  <a:srgbClr val="FFFFFF"/>
                </a:solidFill>
                <a:effectLst>
                  <a:outerShdw blurRad="38100" dist="38100" dir="2700000" algn="tl">
                    <a:srgbClr val="000000"/>
                  </a:outerShdw>
                </a:effectLst>
                <a:latin typeface="Times New Roman" pitchFamily="18" charset="0"/>
                <a:cs typeface="Arial" charset="0"/>
              </a:rPr>
              <a:t>for </a:t>
            </a:r>
            <a:r>
              <a:rPr lang="en-US" altLang="ro-RO" sz="2000" b="1" i="1" dirty="0">
                <a:latin typeface="Times New Roman" panose="02020603050405020304" pitchFamily="18" charset="0"/>
              </a:rPr>
              <a:t>Building Integrity</a:t>
            </a:r>
            <a:r>
              <a:rPr lang="ro-RO" altLang="ro-RO" sz="2000" b="1" i="1" dirty="0">
                <a:latin typeface="Times New Roman" panose="02020603050405020304" pitchFamily="18" charset="0"/>
              </a:rPr>
              <a:t> (BI)</a:t>
            </a:r>
            <a:r>
              <a:rPr lang="en-US" altLang="ro-RO" sz="2000" b="1" i="1" dirty="0">
                <a:latin typeface="Times New Roman" panose="02020603050405020304" pitchFamily="18" charset="0"/>
              </a:rPr>
              <a:t>, </a:t>
            </a:r>
            <a:r>
              <a:rPr lang="en-US" altLang="ro-RO" sz="2000" b="1" i="1" dirty="0" err="1">
                <a:latin typeface="Times New Roman" panose="02020603050405020304" pitchFamily="18" charset="0"/>
              </a:rPr>
              <a:t>Cyb</a:t>
            </a:r>
            <a:r>
              <a:rPr lang="ro-RO" altLang="ro-RO" sz="2000" b="1" i="1" dirty="0" err="1">
                <a:latin typeface="Times New Roman" panose="02020603050405020304" pitchFamily="18" charset="0"/>
              </a:rPr>
              <a:t>erspace</a:t>
            </a:r>
            <a:r>
              <a:rPr lang="ro-RO" altLang="ro-RO" sz="2000" b="1" i="1" dirty="0">
                <a:latin typeface="Times New Roman" panose="02020603050405020304" pitchFamily="18" charset="0"/>
              </a:rPr>
              <a:t> </a:t>
            </a:r>
            <a:r>
              <a:rPr lang="ro-RO" altLang="ro-RO" sz="2000" b="1" i="1" dirty="0" err="1">
                <a:latin typeface="Times New Roman" panose="02020603050405020304" pitchFamily="18" charset="0"/>
              </a:rPr>
              <a:t>Operations</a:t>
            </a:r>
            <a:r>
              <a:rPr lang="ro-RO" altLang="ro-RO" sz="2000" b="1" i="1" dirty="0">
                <a:latin typeface="Times New Roman" panose="02020603050405020304" pitchFamily="18" charset="0"/>
              </a:rPr>
              <a:t> (CO)</a:t>
            </a:r>
            <a:r>
              <a:rPr lang="en-US" altLang="ro-RO" sz="2000" b="1" i="1" dirty="0">
                <a:latin typeface="Times New Roman" panose="02020603050405020304" pitchFamily="18" charset="0"/>
              </a:rPr>
              <a:t> </a:t>
            </a:r>
            <a:r>
              <a:rPr lang="en-US" altLang="ro-RO" sz="2000" b="1" dirty="0">
                <a:latin typeface="Times New Roman" panose="02020603050405020304" pitchFamily="18" charset="0"/>
              </a:rPr>
              <a:t>and </a:t>
            </a:r>
            <a:r>
              <a:rPr lang="en-US" altLang="ro-RO" sz="2000" b="1" i="1" dirty="0">
                <a:latin typeface="Times New Roman" panose="02020603050405020304" pitchFamily="18" charset="0"/>
              </a:rPr>
              <a:t>Education, training, </a:t>
            </a:r>
            <a:r>
              <a:rPr lang="en-GB" altLang="ro-RO" sz="2000" b="1" i="1" dirty="0">
                <a:latin typeface="Times New Roman" panose="02020603050405020304" pitchFamily="18" charset="0"/>
              </a:rPr>
              <a:t>exercises</a:t>
            </a:r>
            <a:r>
              <a:rPr lang="en-US" altLang="ro-RO" sz="2000" b="1" i="1" dirty="0">
                <a:latin typeface="Times New Roman" panose="02020603050405020304" pitchFamily="18" charset="0"/>
              </a:rPr>
              <a:t> and evaluation (ETEE)</a:t>
            </a:r>
            <a:endParaRPr lang="ro-RO" altLang="ro-RO" sz="2000" b="1" dirty="0">
              <a:latin typeface="Times New Roman" panose="02020603050405020304" pitchFamily="18" charset="0"/>
            </a:endParaRPr>
          </a:p>
          <a:p>
            <a:pPr marL="342900" indent="-342900" algn="just" eaLnBrk="1" hangingPunct="1">
              <a:lnSpc>
                <a:spcPct val="80000"/>
              </a:lnSpc>
              <a:spcBef>
                <a:spcPct val="20000"/>
              </a:spcBef>
              <a:buClr>
                <a:srgbClr val="FFFFCC"/>
              </a:buClr>
              <a:buSzPct val="60000"/>
              <a:buFontTx/>
              <a:buChar char="-"/>
              <a:defRPr/>
            </a:pPr>
            <a:r>
              <a:rPr lang="ro-RO" sz="2000" b="1" dirty="0" err="1">
                <a:solidFill>
                  <a:srgbClr val="FFFFFF"/>
                </a:solidFill>
                <a:effectLst>
                  <a:outerShdw blurRad="38100" dist="38100" dir="2700000" algn="tl">
                    <a:srgbClr val="000000"/>
                  </a:outerShdw>
                </a:effectLst>
                <a:latin typeface="Times New Roman" panose="02020603050405020304" pitchFamily="18" charset="0"/>
                <a:cs typeface="Arial" charset="0"/>
              </a:rPr>
              <a:t>Annual</a:t>
            </a:r>
            <a:r>
              <a:rPr lang="ro-RO" sz="2000" b="1" dirty="0">
                <a:solidFill>
                  <a:srgbClr val="FFFFFF"/>
                </a:solidFill>
                <a:effectLst>
                  <a:outerShdw blurRad="38100" dist="38100" dir="2700000" algn="tl">
                    <a:srgbClr val="000000"/>
                  </a:outerShdw>
                </a:effectLst>
                <a:latin typeface="Times New Roman" panose="02020603050405020304" pitchFamily="18" charset="0"/>
                <a:cs typeface="Arial" charset="0"/>
              </a:rPr>
              <a:t> </a:t>
            </a:r>
            <a:r>
              <a:rPr lang="ro-RO" sz="2000" b="1" dirty="0" err="1">
                <a:solidFill>
                  <a:srgbClr val="FFFFFF"/>
                </a:solidFill>
                <a:effectLst>
                  <a:outerShdw blurRad="38100" dist="38100" dir="2700000" algn="tl">
                    <a:srgbClr val="000000"/>
                  </a:outerShdw>
                </a:effectLst>
                <a:latin typeface="Times New Roman" panose="02020603050405020304" pitchFamily="18" charset="0"/>
                <a:cs typeface="Arial" charset="0"/>
              </a:rPr>
              <a:t>Disciplines</a:t>
            </a:r>
            <a:r>
              <a:rPr lang="ro-RO" sz="2000" b="1" dirty="0">
                <a:solidFill>
                  <a:srgbClr val="FFFFFF"/>
                </a:solidFill>
                <a:effectLst>
                  <a:outerShdw blurRad="38100" dist="38100" dir="2700000" algn="tl">
                    <a:srgbClr val="000000"/>
                  </a:outerShdw>
                </a:effectLst>
                <a:latin typeface="Times New Roman" panose="02020603050405020304" pitchFamily="18" charset="0"/>
                <a:cs typeface="Arial" charset="0"/>
              </a:rPr>
              <a:t> Forum</a:t>
            </a:r>
          </a:p>
          <a:p>
            <a:pPr marL="342900" indent="-342900" algn="just" eaLnBrk="1" hangingPunct="1">
              <a:lnSpc>
                <a:spcPct val="80000"/>
              </a:lnSpc>
              <a:spcBef>
                <a:spcPct val="20000"/>
              </a:spcBef>
              <a:buClr>
                <a:srgbClr val="FFFFCC"/>
              </a:buClr>
              <a:buSzPct val="60000"/>
              <a:buFontTx/>
              <a:buChar char="-"/>
              <a:defRPr/>
            </a:pPr>
            <a:r>
              <a:rPr lang="ro-RO" sz="2000" b="1" dirty="0">
                <a:solidFill>
                  <a:srgbClr val="FFFFFF"/>
                </a:solidFill>
                <a:effectLst>
                  <a:outerShdw blurRad="38100" dist="38100" dir="2700000" algn="tl">
                    <a:srgbClr val="000000"/>
                  </a:outerShdw>
                </a:effectLst>
                <a:latin typeface="Times New Roman" panose="02020603050405020304" pitchFamily="18" charset="0"/>
                <a:cs typeface="Arial" charset="0"/>
              </a:rPr>
              <a:t>Quality </a:t>
            </a:r>
            <a:r>
              <a:rPr lang="en-US" sz="2000" b="1" dirty="0">
                <a:solidFill>
                  <a:srgbClr val="FFFFFF"/>
                </a:solidFill>
                <a:effectLst>
                  <a:outerShdw blurRad="38100" dist="38100" dir="2700000" algn="tl">
                    <a:srgbClr val="000000"/>
                  </a:outerShdw>
                </a:effectLst>
                <a:latin typeface="Times New Roman" panose="02020603050405020304" pitchFamily="18" charset="0"/>
                <a:cs typeface="Arial" charset="0"/>
              </a:rPr>
              <a:t>Assurance</a:t>
            </a:r>
            <a:r>
              <a:rPr lang="ro-RO" sz="2000" b="1" dirty="0">
                <a:solidFill>
                  <a:srgbClr val="FFFFFF"/>
                </a:solidFill>
                <a:effectLst>
                  <a:outerShdw blurRad="38100" dist="38100" dir="2700000" algn="tl">
                    <a:srgbClr val="000000"/>
                  </a:outerShdw>
                </a:effectLst>
                <a:latin typeface="Times New Roman" panose="02020603050405020304" pitchFamily="18" charset="0"/>
                <a:cs typeface="Arial" charset="0"/>
              </a:rPr>
              <a:t> Forum </a:t>
            </a:r>
            <a:endParaRPr lang="en-US" sz="2000" b="1" dirty="0">
              <a:solidFill>
                <a:srgbClr val="FFFFFF"/>
              </a:solidFill>
              <a:effectLst>
                <a:outerShdw blurRad="38100" dist="38100" dir="2700000" algn="tl">
                  <a:srgbClr val="000000"/>
                </a:outerShdw>
              </a:effectLst>
              <a:latin typeface="Times New Roman" pitchFamily="18" charset="0"/>
              <a:cs typeface="Arial" charset="0"/>
            </a:endParaRPr>
          </a:p>
          <a:p>
            <a:pPr algn="just" eaLnBrk="1" hangingPunct="1">
              <a:lnSpc>
                <a:spcPct val="80000"/>
              </a:lnSpc>
              <a:spcBef>
                <a:spcPct val="20000"/>
              </a:spcBef>
              <a:buClr>
                <a:srgbClr val="FFFFCC"/>
              </a:buClr>
              <a:buSzPct val="60000"/>
              <a:buFont typeface="Wingdings" pitchFamily="2" charset="2"/>
              <a:buNone/>
              <a:defRPr/>
            </a:pPr>
            <a:endParaRPr lang="en-US" sz="2000" b="1" kern="0"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0" name="Picture 9"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1" name="Picture 10"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17459632"/>
      </p:ext>
    </p:extLst>
  </p:cSld>
  <p:clrMapOvr>
    <a:masterClrMapping/>
  </p:clrMapOvr>
  <mc:AlternateContent xmlns:mc="http://schemas.openxmlformats.org/markup-compatibility/2006">
    <mc:Choice xmlns:p14="http://schemas.microsoft.com/office/powerpoint/2010/main" Requires="p14">
      <p:transition p14:dur="250" advClick="0" advTm="10000">
        <p:wipe dir="d"/>
      </p:transition>
    </mc:Choice>
    <mc:Fallback>
      <p:transition advClick="0" advTm="10000">
        <p:wipe dir="d"/>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5E269A-E871-40F6-953F-84EF7D42037B}" type="slidenum">
              <a:rPr lang="en-US" altLang="ro-RO">
                <a:solidFill>
                  <a:srgbClr val="FFFFFF"/>
                </a:solidFill>
                <a:latin typeface="Times New Roman" panose="02020603050405020304" pitchFamily="18" charset="0"/>
              </a:rPr>
              <a:pPr/>
              <a:t>43</a:t>
            </a:fld>
            <a:endParaRPr lang="en-US" altLang="ro-RO">
              <a:solidFill>
                <a:srgbClr val="FFFFFF"/>
              </a:solidFill>
              <a:latin typeface="Times New Roman" panose="02020603050405020304" pitchFamily="18" charset="0"/>
            </a:endParaRP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4" name="Rectangle 2"/>
          <p:cNvSpPr txBox="1">
            <a:spLocks noChangeArrowheads="1"/>
          </p:cNvSpPr>
          <p:nvPr/>
        </p:nvSpPr>
        <p:spPr bwMode="auto">
          <a:xfrm>
            <a:off x="2449514" y="344489"/>
            <a:ext cx="7138987"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sz="2400" b="1" kern="0">
                <a:solidFill>
                  <a:srgbClr val="FFFF00"/>
                </a:solidFill>
                <a:latin typeface="Times New Roman" pitchFamily="18" charset="0"/>
              </a:rPr>
              <a:t>INTERNATIONAL ACTIVITIES</a:t>
            </a:r>
            <a:endParaRPr lang="en-US" sz="2400" b="1" kern="0" dirty="0">
              <a:solidFill>
                <a:srgbClr val="FFFF00"/>
              </a:solidFill>
              <a:latin typeface="Times New Roman" pitchFamily="18" charset="0"/>
            </a:endParaRPr>
          </a:p>
        </p:txBody>
      </p:sp>
      <p:sp>
        <p:nvSpPr>
          <p:cNvPr id="9" name="Rectangle 3"/>
          <p:cNvSpPr txBox="1">
            <a:spLocks noChangeArrowheads="1"/>
          </p:cNvSpPr>
          <p:nvPr/>
        </p:nvSpPr>
        <p:spPr bwMode="auto">
          <a:xfrm>
            <a:off x="1048521" y="1448780"/>
            <a:ext cx="10052035" cy="4500500"/>
          </a:xfrm>
          <a:prstGeom prst="rect">
            <a:avLst/>
          </a:prstGeom>
          <a:noFill/>
          <a:ln w="9525">
            <a:noFill/>
            <a:miter lim="800000"/>
            <a:headEnd/>
            <a:tailEnd/>
          </a:ln>
          <a:effectLst/>
        </p:spPr>
        <p:txBody>
          <a:bodyPr/>
          <a:lstStyle/>
          <a:p>
            <a:pPr eaLnBrk="1" hangingPunct="1">
              <a:spcBef>
                <a:spcPct val="20000"/>
              </a:spcBef>
              <a:buClr>
                <a:srgbClr val="FFFFCC"/>
              </a:buClr>
              <a:buSzPct val="60000"/>
              <a:defRPr/>
            </a:pPr>
            <a:r>
              <a:rPr lang="en-US" sz="2000" b="1"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Participation in NATO </a:t>
            </a:r>
            <a:r>
              <a:rPr lang="en-US" sz="2000" b="1" u="sng" kern="0" dirty="0" err="1">
                <a:solidFill>
                  <a:srgbClr val="FFFF00"/>
                </a:solidFill>
                <a:effectLst>
                  <a:outerShdw blurRad="38100" dist="38100" dir="2700000" algn="tl">
                    <a:srgbClr val="000000"/>
                  </a:outerShdw>
                </a:effectLst>
                <a:latin typeface="Times New Roman" pitchFamily="18" charset="0"/>
                <a:cs typeface="Arial" charset="0"/>
              </a:rPr>
              <a:t>Defence</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Education Enhancement </a:t>
            </a:r>
            <a:r>
              <a:rPr lang="en-US" sz="2000" b="1" u="sng" kern="0" dirty="0" err="1">
                <a:solidFill>
                  <a:srgbClr val="FFFF00"/>
                </a:solidFill>
                <a:effectLst>
                  <a:outerShdw blurRad="38100" dist="38100" dir="2700000" algn="tl">
                    <a:srgbClr val="000000"/>
                  </a:outerShdw>
                </a:effectLst>
                <a:latin typeface="Times New Roman" pitchFamily="18" charset="0"/>
                <a:cs typeface="Arial" charset="0"/>
              </a:rPr>
              <a:t>Programme</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(DEEP)</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in </a:t>
            </a:r>
            <a:r>
              <a:rPr lang="ro-RO" sz="2000" b="1" u="sng" kern="0" dirty="0" err="1">
                <a:solidFill>
                  <a:srgbClr val="FFFF00"/>
                </a:solidFill>
                <a:effectLst>
                  <a:outerShdw blurRad="38100" dist="38100" dir="2700000" algn="tl">
                    <a:srgbClr val="000000"/>
                  </a:outerShdw>
                </a:effectLst>
                <a:latin typeface="Times New Roman" pitchFamily="18" charset="0"/>
                <a:cs typeface="Arial" charset="0"/>
              </a:rPr>
              <a:t>cooperation</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ro-RO" sz="2000" b="1" u="sng" kern="0" dirty="0" err="1">
                <a:solidFill>
                  <a:srgbClr val="FFFF00"/>
                </a:solidFill>
                <a:effectLst>
                  <a:outerShdw blurRad="38100" dist="38100" dir="2700000" algn="tl">
                    <a:srgbClr val="000000"/>
                  </a:outerShdw>
                </a:effectLst>
                <a:latin typeface="Times New Roman" pitchFamily="18" charset="0"/>
                <a:cs typeface="Arial" charset="0"/>
              </a:rPr>
              <a:t>with</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err="1">
                <a:solidFill>
                  <a:srgbClr val="FFFF00"/>
                </a:solidFill>
                <a:effectLst>
                  <a:outerShdw blurRad="38100" dist="38100" dir="2700000" algn="tl">
                    <a:srgbClr val="000000"/>
                  </a:outerShdw>
                </a:effectLst>
                <a:latin typeface="Times New Roman" pitchFamily="18" charset="0"/>
                <a:cs typeface="Arial" charset="0"/>
              </a:rPr>
              <a:t>PfP</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Consortium of Defense Academies and Security Studies Institutes</a:t>
            </a:r>
            <a:r>
              <a:rPr lang="en-US" sz="2000" b="1" kern="0" dirty="0">
                <a:solidFill>
                  <a:srgbClr val="FFFF00"/>
                </a:solidFill>
                <a:effectLst>
                  <a:outerShdw blurRad="38100" dist="38100" dir="2700000" algn="tl">
                    <a:srgbClr val="000000"/>
                  </a:outerShdw>
                </a:effectLst>
                <a:latin typeface="Times New Roman" pitchFamily="18" charset="0"/>
                <a:cs typeface="Arial" charset="0"/>
              </a:rPr>
              <a:t>:</a:t>
            </a:r>
            <a:endParaRPr lang="ro-RO" sz="2000" b="1" kern="0"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spcBef>
                <a:spcPct val="20000"/>
              </a:spcBef>
              <a:buClr>
                <a:srgbClr val="FFFFCC"/>
              </a:buClr>
              <a:buSzPct val="60000"/>
              <a:defRPr/>
            </a:pPr>
            <a:endParaRPr lang="ro-RO" sz="2000" b="1" kern="0"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spcBef>
                <a:spcPct val="20000"/>
              </a:spcBef>
              <a:buClr>
                <a:srgbClr val="FFFFCC"/>
              </a:buClr>
              <a:buSzPct val="60000"/>
              <a:defRPr/>
            </a:pPr>
            <a:r>
              <a:rPr lang="en-US" sz="2000" b="1" kern="0" dirty="0">
                <a:solidFill>
                  <a:srgbClr val="FFFF00"/>
                </a:solidFill>
                <a:effectLst>
                  <a:outerShdw blurRad="38100" dist="38100" dir="2700000" algn="tl">
                    <a:srgbClr val="000000"/>
                  </a:outerShdw>
                </a:effectLst>
                <a:latin typeface="Times New Roman" pitchFamily="18" charset="0"/>
                <a:cs typeface="Arial" charset="0"/>
              </a:rPr>
              <a:t> </a:t>
            </a:r>
            <a:r>
              <a:rPr lang="en-US" sz="2000"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 Annual Conference NATO Clearing House on </a:t>
            </a:r>
            <a:r>
              <a:rPr lang="en-US" b="1" dirty="0" err="1">
                <a:solidFill>
                  <a:srgbClr val="FFFFFF"/>
                </a:solidFill>
                <a:effectLst>
                  <a:outerShdw blurRad="38100" dist="38100" dir="2700000" algn="tl">
                    <a:srgbClr val="000000"/>
                  </a:outerShdw>
                </a:effectLst>
                <a:latin typeface="Times New Roman" pitchFamily="18" charset="0"/>
                <a:cs typeface="Arial" charset="0"/>
              </a:rPr>
              <a:t>Defen</a:t>
            </a:r>
            <a:r>
              <a:rPr lang="ro-RO" b="1" dirty="0">
                <a:solidFill>
                  <a:srgbClr val="FFFFFF"/>
                </a:solidFill>
                <a:effectLst>
                  <a:outerShdw blurRad="38100" dist="38100" dir="2700000" algn="tl">
                    <a:srgbClr val="000000"/>
                  </a:outerShdw>
                </a:effectLst>
                <a:latin typeface="Times New Roman" pitchFamily="18" charset="0"/>
                <a:cs typeface="Arial" charset="0"/>
              </a:rPr>
              <a:t>c</a:t>
            </a:r>
            <a:r>
              <a:rPr lang="en-US" b="1" dirty="0">
                <a:solidFill>
                  <a:srgbClr val="FFFFFF"/>
                </a:solidFill>
                <a:effectLst>
                  <a:outerShdw blurRad="38100" dist="38100" dir="2700000" algn="tl">
                    <a:srgbClr val="000000"/>
                  </a:outerShdw>
                </a:effectLst>
                <a:latin typeface="Times New Roman" pitchFamily="18" charset="0"/>
                <a:cs typeface="Arial" charset="0"/>
              </a:rPr>
              <a:t>e Education</a:t>
            </a:r>
            <a:endParaRPr lang="ro-RO"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spcBef>
                <a:spcPct val="20000"/>
              </a:spcBef>
              <a:buClr>
                <a:srgbClr val="FFFFCC"/>
              </a:buClr>
              <a:buSzPct val="60000"/>
              <a:defRPr/>
            </a:pPr>
            <a:endParaRPr lang="en-US" b="1" dirty="0">
              <a:solidFill>
                <a:srgbClr val="FFFFFF"/>
              </a:solidFill>
              <a:effectLst>
                <a:outerShdw blurRad="38100" dist="38100" dir="2700000" algn="tl">
                  <a:srgbClr val="000000"/>
                </a:outerShdw>
              </a:effectLst>
              <a:latin typeface="Times New Roman" pitchFamily="18" charset="0"/>
              <a:cs typeface="Arial" charset="0"/>
            </a:endParaRPr>
          </a:p>
          <a:p>
            <a:pPr algn="just" eaLnBrk="1" hangingPunct="1">
              <a:lnSpc>
                <a:spcPct val="150000"/>
              </a:lnSpc>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 Seminars and workshops in the Republic of Albania (2022</a:t>
            </a:r>
            <a:r>
              <a:rPr lang="ro-RO" b="1" dirty="0">
                <a:solidFill>
                  <a:srgbClr val="FFFFFF"/>
                </a:solidFill>
                <a:effectLst>
                  <a:outerShdw blurRad="38100" dist="38100" dir="2700000" algn="tl">
                    <a:srgbClr val="000000"/>
                  </a:outerShdw>
                </a:effectLst>
                <a:latin typeface="Times New Roman" pitchFamily="18" charset="0"/>
                <a:cs typeface="Arial" charset="0"/>
              </a:rPr>
              <a:t>/</a:t>
            </a:r>
            <a:r>
              <a:rPr lang="en-US" b="1" dirty="0">
                <a:solidFill>
                  <a:srgbClr val="FFFFFF"/>
                </a:solidFill>
                <a:effectLst>
                  <a:outerShdw blurRad="38100" dist="38100" dir="2700000" algn="tl">
                    <a:srgbClr val="000000"/>
                  </a:outerShdw>
                </a:effectLst>
                <a:latin typeface="Times New Roman" pitchFamily="18" charset="0"/>
                <a:cs typeface="Arial" charset="0"/>
              </a:rPr>
              <a:t>online, 2023), Republic of Armenia (2019, 2025), Republic of A</a:t>
            </a:r>
            <a:r>
              <a:rPr lang="ro-RO" b="1" dirty="0" err="1">
                <a:solidFill>
                  <a:srgbClr val="FFFFFF"/>
                </a:solidFill>
                <a:effectLst>
                  <a:outerShdw blurRad="38100" dist="38100" dir="2700000" algn="tl">
                    <a:srgbClr val="000000"/>
                  </a:outerShdw>
                </a:effectLst>
                <a:latin typeface="Times New Roman" pitchFamily="18" charset="0"/>
                <a:cs typeface="Arial" charset="0"/>
              </a:rPr>
              <a:t>zerbaijan</a:t>
            </a:r>
            <a:r>
              <a:rPr lang="en-US" b="1" dirty="0">
                <a:solidFill>
                  <a:srgbClr val="FFFFFF"/>
                </a:solidFill>
                <a:effectLst>
                  <a:outerShdw blurRad="38100" dist="38100" dir="2700000" algn="tl">
                    <a:srgbClr val="000000"/>
                  </a:outerShdw>
                </a:effectLst>
                <a:latin typeface="Times New Roman" pitchFamily="18" charset="0"/>
                <a:cs typeface="Arial" charset="0"/>
              </a:rPr>
              <a:t> (</a:t>
            </a:r>
            <a:r>
              <a:rPr lang="ro-RO" b="1" dirty="0">
                <a:solidFill>
                  <a:srgbClr val="FFFFFF"/>
                </a:solidFill>
                <a:effectLst>
                  <a:outerShdw blurRad="38100" dist="38100" dir="2700000" algn="tl">
                    <a:srgbClr val="000000"/>
                  </a:outerShdw>
                </a:effectLst>
                <a:latin typeface="Times New Roman" pitchFamily="18" charset="0"/>
                <a:cs typeface="Arial" charset="0"/>
              </a:rPr>
              <a:t>2-</a:t>
            </a:r>
            <a:r>
              <a:rPr lang="en-US" b="1" dirty="0">
                <a:solidFill>
                  <a:srgbClr val="FFFFFF"/>
                </a:solidFill>
                <a:effectLst>
                  <a:outerShdw blurRad="38100" dist="38100" dir="2700000" algn="tl">
                    <a:srgbClr val="000000"/>
                  </a:outerShdw>
                </a:effectLst>
                <a:latin typeface="Times New Roman" pitchFamily="18" charset="0"/>
                <a:cs typeface="Arial" charset="0"/>
              </a:rPr>
              <a:t>20</a:t>
            </a:r>
            <a:r>
              <a:rPr lang="ro-RO" b="1" dirty="0">
                <a:solidFill>
                  <a:srgbClr val="FFFFFF"/>
                </a:solidFill>
                <a:effectLst>
                  <a:outerShdw blurRad="38100" dist="38100" dir="2700000" algn="tl">
                    <a:srgbClr val="000000"/>
                  </a:outerShdw>
                </a:effectLst>
                <a:latin typeface="Times New Roman" pitchFamily="18" charset="0"/>
                <a:cs typeface="Arial" charset="0"/>
              </a:rPr>
              <a:t>24</a:t>
            </a:r>
            <a:r>
              <a:rPr lang="en-US" b="1" dirty="0">
                <a:solidFill>
                  <a:srgbClr val="FFFFFF"/>
                </a:solidFill>
                <a:effectLst>
                  <a:outerShdw blurRad="38100" dist="38100" dir="2700000" algn="tl">
                    <a:srgbClr val="000000"/>
                  </a:outerShdw>
                </a:effectLst>
                <a:latin typeface="Times New Roman" pitchFamily="18" charset="0"/>
                <a:cs typeface="Arial" charset="0"/>
              </a:rPr>
              <a:t>),</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Georgia (2014, 2016, 2017, 2018, 2022</a:t>
            </a:r>
            <a:r>
              <a:rPr lang="ro-RO" b="1" dirty="0">
                <a:solidFill>
                  <a:srgbClr val="FFFFFF"/>
                </a:solidFill>
                <a:effectLst>
                  <a:outerShdw blurRad="38100" dist="38100" dir="2700000" algn="tl">
                    <a:srgbClr val="000000"/>
                  </a:outerShdw>
                </a:effectLst>
                <a:latin typeface="Times New Roman" pitchFamily="18" charset="0"/>
                <a:cs typeface="Arial" charset="0"/>
              </a:rPr>
              <a:t>, 2024, </a:t>
            </a:r>
            <a:r>
              <a:rPr lang="en-US" b="1" dirty="0">
                <a:solidFill>
                  <a:srgbClr val="FFFFFF"/>
                </a:solidFill>
                <a:effectLst>
                  <a:outerShdw blurRad="38100" dist="38100" dir="2700000" algn="tl">
                    <a:srgbClr val="000000"/>
                  </a:outerShdw>
                </a:effectLst>
                <a:latin typeface="Times New Roman" pitchFamily="18" charset="0"/>
                <a:cs typeface="Arial" charset="0"/>
              </a:rPr>
              <a:t>2-</a:t>
            </a:r>
            <a:r>
              <a:rPr lang="ro-RO" b="1" dirty="0">
                <a:solidFill>
                  <a:srgbClr val="FFFFFF"/>
                </a:solidFill>
                <a:effectLst>
                  <a:outerShdw blurRad="38100" dist="38100" dir="2700000" algn="tl">
                    <a:srgbClr val="000000"/>
                  </a:outerShdw>
                </a:effectLst>
                <a:latin typeface="Times New Roman" pitchFamily="18" charset="0"/>
                <a:cs typeface="Arial" charset="0"/>
              </a:rPr>
              <a:t>2025</a:t>
            </a:r>
            <a:r>
              <a:rPr lang="en-US" b="1" dirty="0">
                <a:solidFill>
                  <a:srgbClr val="FFFFFF"/>
                </a:solidFill>
                <a:effectLst>
                  <a:outerShdw blurRad="38100" dist="38100" dir="2700000" algn="tl">
                    <a:srgbClr val="000000"/>
                  </a:outerShdw>
                </a:effectLst>
                <a:latin typeface="Times New Roman" pitchFamily="18" charset="0"/>
                <a:cs typeface="Arial" charset="0"/>
              </a:rPr>
              <a:t>), Hashemite Kingdom of Jordan (2022, 2025), Republic of Kyrgyzstan (2019), Republic of North Macedonia (2019), Islamic Republic of Mauritania (</a:t>
            </a:r>
            <a:r>
              <a:rPr lang="ro-RO" b="1" dirty="0">
                <a:solidFill>
                  <a:srgbClr val="FFFFFF"/>
                </a:solidFill>
                <a:effectLst>
                  <a:outerShdw blurRad="38100" dist="38100" dir="2700000" algn="tl">
                    <a:srgbClr val="000000"/>
                  </a:outerShdw>
                </a:effectLst>
                <a:latin typeface="Times New Roman" pitchFamily="18" charset="0"/>
                <a:cs typeface="Arial" charset="0"/>
              </a:rPr>
              <a:t>2-</a:t>
            </a:r>
            <a:r>
              <a:rPr lang="en-US" b="1" dirty="0">
                <a:solidFill>
                  <a:srgbClr val="FFFFFF"/>
                </a:solidFill>
                <a:effectLst>
                  <a:outerShdw blurRad="38100" dist="38100" dir="2700000" algn="tl">
                    <a:srgbClr val="000000"/>
                  </a:outerShdw>
                </a:effectLst>
                <a:latin typeface="Times New Roman" pitchFamily="18" charset="0"/>
                <a:cs typeface="Arial" charset="0"/>
              </a:rPr>
              <a:t>2022, 2023, 2025), Republic of Moldova (2013, 2 - 2017), </a:t>
            </a:r>
            <a:r>
              <a:rPr lang="ro-RO" altLang="ro-RO" b="1">
                <a:latin typeface="Times New Roman" panose="02020603050405020304" pitchFamily="18" charset="0"/>
              </a:rPr>
              <a:t>Mongolia (</a:t>
            </a:r>
            <a:r>
              <a:rPr lang="ro-RO" altLang="ro-RO" b="1" dirty="0">
                <a:latin typeface="Times New Roman" panose="02020603050405020304" pitchFamily="18" charset="0"/>
              </a:rPr>
              <a:t>2023)</a:t>
            </a:r>
            <a:r>
              <a:rPr lang="en-US" altLang="ro-RO" b="1" dirty="0">
                <a:latin typeface="Times New Roman" panose="02020603050405020304" pitchFamily="18"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Republic of Tunisia (2022)</a:t>
            </a:r>
            <a:endParaRPr lang="ro-RO" b="1" dirty="0">
              <a:solidFill>
                <a:srgbClr val="FFFFFF"/>
              </a:solidFill>
              <a:effectLst>
                <a:outerShdw blurRad="38100" dist="38100" dir="2700000" algn="tl">
                  <a:srgbClr val="000000"/>
                </a:outerShdw>
              </a:effectLst>
              <a:latin typeface="Times New Roman" pitchFamily="18" charset="0"/>
              <a:cs typeface="Arial" charset="0"/>
            </a:endParaRPr>
          </a:p>
        </p:txBody>
      </p:sp>
      <p:pic>
        <p:nvPicPr>
          <p:cNvPr id="10" name="Picture 9"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1" name="Picture 10"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730981181"/>
      </p:ext>
    </p:extLst>
  </p:cSld>
  <p:clrMapOvr>
    <a:masterClrMapping/>
  </p:clrMapOvr>
  <mc:AlternateContent xmlns:mc="http://schemas.openxmlformats.org/markup-compatibility/2006">
    <mc:Choice xmlns:p14="http://schemas.microsoft.com/office/powerpoint/2010/main" Requires="p14">
      <p:transition p14:dur="250" advClick="0" advTm="10000">
        <p:wipe dir="d"/>
      </p:transition>
    </mc:Choice>
    <mc:Fallback>
      <p:transition advClick="0" advTm="10000">
        <p:wipe dir="d"/>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5E269A-E871-40F6-953F-84EF7D42037B}" type="slidenum">
              <a:rPr lang="en-US" altLang="ro-RO">
                <a:solidFill>
                  <a:srgbClr val="FFFFFF"/>
                </a:solidFill>
                <a:latin typeface="Times New Roman" panose="02020603050405020304" pitchFamily="18" charset="0"/>
              </a:rPr>
              <a:pPr/>
              <a:t>44</a:t>
            </a:fld>
            <a:endParaRPr lang="en-US" altLang="ro-RO">
              <a:solidFill>
                <a:srgbClr val="FFFFFF"/>
              </a:solidFill>
              <a:latin typeface="Times New Roman" panose="02020603050405020304" pitchFamily="18" charset="0"/>
            </a:endParaRP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2" name="Rectangle 3"/>
          <p:cNvSpPr txBox="1">
            <a:spLocks noChangeArrowheads="1"/>
          </p:cNvSpPr>
          <p:nvPr/>
        </p:nvSpPr>
        <p:spPr bwMode="auto">
          <a:xfrm>
            <a:off x="875420" y="2060848"/>
            <a:ext cx="10278235" cy="3348372"/>
          </a:xfrm>
          <a:prstGeom prst="rect">
            <a:avLst/>
          </a:prstGeom>
          <a:noFill/>
          <a:ln w="9525">
            <a:noFill/>
            <a:miter lim="800000"/>
            <a:headEnd/>
            <a:tailEnd/>
          </a:ln>
          <a:effectLst/>
        </p:spPr>
        <p:txBody>
          <a:bodyPr/>
          <a:lstStyle/>
          <a:p>
            <a:pPr marL="285750" indent="-285750" algn="just" eaLnBrk="1" hangingPunct="1">
              <a:spcBef>
                <a:spcPct val="20000"/>
              </a:spcBef>
              <a:buClr>
                <a:srgbClr val="FFFFCC"/>
              </a:buClr>
              <a:buSzPct val="60000"/>
              <a:buFontTx/>
              <a:buChar char="-"/>
              <a:defRPr/>
            </a:pPr>
            <a:r>
              <a:rPr lang="en-US" b="1" dirty="0">
                <a:solidFill>
                  <a:srgbClr val="FFFF00"/>
                </a:solidFill>
                <a:effectLst>
                  <a:outerShdw blurRad="38100" dist="38100" dir="2700000" algn="tl">
                    <a:srgbClr val="000000"/>
                  </a:outerShdw>
                </a:effectLst>
                <a:latin typeface="Times New Roman" pitchFamily="18" charset="0"/>
                <a:cs typeface="Arial" charset="0"/>
              </a:rPr>
              <a:t>DEEP AFGHANISTAN</a:t>
            </a:r>
            <a:r>
              <a:rPr lang="ro-RO" b="1" dirty="0">
                <a:solidFill>
                  <a:srgbClr val="FFFFFF"/>
                </a:solidFill>
                <a:effectLst>
                  <a:outerShdw blurRad="38100" dist="38100" dir="2700000" algn="tl">
                    <a:srgbClr val="000000"/>
                  </a:outerShdw>
                </a:effectLst>
                <a:latin typeface="Times New Roman" pitchFamily="18" charset="0"/>
                <a:cs typeface="Arial" charset="0"/>
              </a:rPr>
              <a:t>:</a:t>
            </a:r>
            <a:r>
              <a:rPr lang="en-US" b="1" dirty="0">
                <a:solidFill>
                  <a:srgbClr val="FFFFFF"/>
                </a:solidFill>
                <a:effectLst>
                  <a:outerShdw blurRad="38100" dist="38100" dir="2700000" algn="tl">
                    <a:srgbClr val="000000"/>
                  </a:outerShdw>
                </a:effectLst>
                <a:latin typeface="Times New Roman" pitchFamily="18" charset="0"/>
                <a:cs typeface="Arial" charset="0"/>
              </a:rPr>
              <a:t> </a:t>
            </a:r>
            <a:r>
              <a:rPr lang="ro-RO" b="1" dirty="0">
                <a:solidFill>
                  <a:srgbClr val="FFFFFF"/>
                </a:solidFill>
                <a:effectLst>
                  <a:outerShdw blurRad="38100" dist="38100" dir="2700000" algn="tl">
                    <a:srgbClr val="000000"/>
                  </a:outerShdw>
                </a:effectLst>
                <a:latin typeface="Times New Roman" pitchFamily="18" charset="0"/>
                <a:cs typeface="Arial" charset="0"/>
              </a:rPr>
              <a:t>Workshop </a:t>
            </a:r>
            <a:r>
              <a:rPr lang="en-US" b="1" dirty="0">
                <a:solidFill>
                  <a:srgbClr val="FFFFFF"/>
                </a:solidFill>
                <a:effectLst>
                  <a:outerShdw blurRad="38100" dist="38100" dir="2700000" algn="tl">
                    <a:srgbClr val="000000"/>
                  </a:outerShdw>
                </a:effectLst>
                <a:latin typeface="Times New Roman" pitchFamily="18" charset="0"/>
                <a:cs typeface="Arial" charset="0"/>
              </a:rPr>
              <a:t>for didactic training of the Afghan military</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and civilian personnel: Faculty Development Workshop (2016, 2 in 2018, 2019), Development curriculum for strategic master's degree workshop (2019), </a:t>
            </a:r>
            <a:r>
              <a:rPr lang="ro-RO" b="1" dirty="0">
                <a:solidFill>
                  <a:srgbClr val="FFFFFF"/>
                </a:solidFill>
                <a:effectLst>
                  <a:outerShdw blurRad="38100" dist="38100" dir="2700000" algn="tl">
                    <a:srgbClr val="000000"/>
                  </a:outerShdw>
                </a:effectLst>
                <a:latin typeface="Times New Roman" pitchFamily="18" charset="0"/>
                <a:cs typeface="Arial" charset="0"/>
              </a:rPr>
              <a:t>”</a:t>
            </a:r>
            <a:r>
              <a:rPr lang="en-US" b="1" dirty="0">
                <a:solidFill>
                  <a:srgbClr val="FFFFFF"/>
                </a:solidFill>
                <a:effectLst>
                  <a:outerShdw blurRad="38100" dist="38100" dir="2700000" algn="tl">
                    <a:srgbClr val="000000"/>
                  </a:outerShdw>
                </a:effectLst>
                <a:latin typeface="Times New Roman" pitchFamily="18" charset="0"/>
                <a:cs typeface="Arial" charset="0"/>
              </a:rPr>
              <a:t>Master Instructors Program</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workshop/working group (2019), Education Quality Assurance Workshop (2020, </a:t>
            </a:r>
            <a:r>
              <a:rPr lang="ro-RO" b="1" dirty="0">
                <a:solidFill>
                  <a:srgbClr val="FFFFFF"/>
                </a:solidFill>
                <a:effectLst>
                  <a:outerShdw blurRad="38100" dist="38100" dir="2700000" algn="tl">
                    <a:srgbClr val="000000"/>
                  </a:outerShdw>
                </a:effectLst>
                <a:latin typeface="Times New Roman" pitchFamily="18" charset="0"/>
                <a:cs typeface="Arial" charset="0"/>
              </a:rPr>
              <a:t>2021, </a:t>
            </a:r>
            <a:r>
              <a:rPr lang="en-US" b="1" dirty="0">
                <a:solidFill>
                  <a:srgbClr val="FFFFFF"/>
                </a:solidFill>
                <a:effectLst>
                  <a:outerShdw blurRad="38100" dist="38100" dir="2700000" algn="tl">
                    <a:srgbClr val="000000"/>
                  </a:outerShdw>
                </a:effectLst>
                <a:latin typeface="Times New Roman" pitchFamily="18" charset="0"/>
                <a:cs typeface="Arial" charset="0"/>
              </a:rPr>
              <a:t>online format)</a:t>
            </a:r>
            <a:endParaRPr lang="ro-RO" b="1" dirty="0">
              <a:solidFill>
                <a:srgbClr val="FFFFFF"/>
              </a:solidFill>
              <a:effectLst>
                <a:outerShdw blurRad="38100" dist="38100" dir="2700000" algn="tl">
                  <a:srgbClr val="000000"/>
                </a:outerShdw>
              </a:effectLst>
              <a:latin typeface="Times New Roman" pitchFamily="18" charset="0"/>
              <a:cs typeface="Arial" charset="0"/>
            </a:endParaRPr>
          </a:p>
          <a:p>
            <a:pPr marL="285750" indent="-285750" algn="just" eaLnBrk="1" hangingPunct="1">
              <a:spcBef>
                <a:spcPct val="20000"/>
              </a:spcBef>
              <a:buClr>
                <a:srgbClr val="FFFFCC"/>
              </a:buClr>
              <a:buSzPct val="60000"/>
              <a:buFontTx/>
              <a:buChar char="-"/>
              <a:defRPr/>
            </a:pPr>
            <a:endParaRPr lang="ro-RO" b="1" dirty="0">
              <a:solidFill>
                <a:srgbClr val="FFFFFF"/>
              </a:solidFill>
              <a:effectLst>
                <a:outerShdw blurRad="38100" dist="38100" dir="2700000" algn="tl">
                  <a:srgbClr val="000000"/>
                </a:outerShdw>
              </a:effectLst>
              <a:latin typeface="Times New Roman" pitchFamily="18" charset="0"/>
              <a:cs typeface="Arial" charset="0"/>
            </a:endParaRPr>
          </a:p>
          <a:p>
            <a:pPr marL="285750" indent="-285750" algn="just" eaLnBrk="1" hangingPunct="1">
              <a:spcBef>
                <a:spcPct val="20000"/>
              </a:spcBef>
              <a:buClr>
                <a:srgbClr val="FFFFCC"/>
              </a:buClr>
              <a:buSzPct val="60000"/>
              <a:buFontTx/>
              <a:buChar char="-"/>
              <a:defRPr/>
            </a:pPr>
            <a:endParaRPr lang="ro-RO" b="1" dirty="0">
              <a:solidFill>
                <a:srgbClr val="FFFFFF"/>
              </a:solidFill>
              <a:effectLst>
                <a:outerShdw blurRad="38100" dist="38100" dir="2700000" algn="tl">
                  <a:srgbClr val="000000"/>
                </a:outerShdw>
              </a:effectLst>
              <a:latin typeface="Times New Roman" pitchFamily="18" charset="0"/>
              <a:cs typeface="Arial" charset="0"/>
            </a:endParaRPr>
          </a:p>
          <a:p>
            <a:pPr marL="285750" indent="-285750" algn="just" eaLnBrk="1" hangingPunct="1">
              <a:spcBef>
                <a:spcPct val="20000"/>
              </a:spcBef>
              <a:buClr>
                <a:srgbClr val="FFFFCC"/>
              </a:buClr>
              <a:buSzPct val="60000"/>
              <a:buFontTx/>
              <a:buChar char="-"/>
              <a:defRPr/>
            </a:pPr>
            <a:r>
              <a:rPr lang="en-US" b="1" dirty="0">
                <a:solidFill>
                  <a:srgbClr val="FFFF00"/>
                </a:solidFill>
                <a:effectLst>
                  <a:outerShdw blurRad="38100" dist="38100" dir="2700000" algn="tl">
                    <a:srgbClr val="000000"/>
                  </a:outerShdw>
                </a:effectLst>
                <a:latin typeface="Times New Roman" pitchFamily="18" charset="0"/>
                <a:cs typeface="Arial" charset="0"/>
              </a:rPr>
              <a:t>DEEP </a:t>
            </a:r>
            <a:r>
              <a:rPr lang="ro-RO" b="1" dirty="0">
                <a:solidFill>
                  <a:srgbClr val="FFFF00"/>
                </a:solidFill>
                <a:effectLst>
                  <a:outerShdw blurRad="38100" dist="38100" dir="2700000" algn="tl">
                    <a:srgbClr val="000000"/>
                  </a:outerShdw>
                </a:effectLst>
                <a:latin typeface="Times New Roman" pitchFamily="18" charset="0"/>
                <a:cs typeface="Arial" charset="0"/>
              </a:rPr>
              <a:t>MAURITANIA: </a:t>
            </a:r>
            <a:r>
              <a:rPr lang="en-US" b="1" dirty="0">
                <a:solidFill>
                  <a:srgbClr val="FFFFFF"/>
                </a:solidFill>
                <a:effectLst>
                  <a:outerShdw blurRad="38100" dist="38100" dir="2700000" algn="tl">
                    <a:srgbClr val="000000"/>
                  </a:outerShdw>
                </a:effectLst>
                <a:latin typeface="Times New Roman" pitchFamily="18" charset="0"/>
                <a:cs typeface="Arial" charset="0"/>
              </a:rPr>
              <a:t>Workshop in support of the development of professional military education </a:t>
            </a:r>
            <a:r>
              <a:rPr lang="ro-RO" b="1" dirty="0">
                <a:solidFill>
                  <a:srgbClr val="FFFFFF"/>
                </a:solidFill>
                <a:effectLst>
                  <a:outerShdw blurRad="38100" dist="38100" dir="2700000" algn="tl">
                    <a:srgbClr val="000000"/>
                  </a:outerShdw>
                </a:effectLst>
                <a:latin typeface="Times New Roman" pitchFamily="18" charset="0"/>
                <a:cs typeface="Arial" charset="0"/>
              </a:rPr>
              <a:t>”</a:t>
            </a:r>
            <a:r>
              <a:rPr lang="en-US" b="1" dirty="0">
                <a:solidFill>
                  <a:srgbClr val="FFFFFF"/>
                </a:solidFill>
                <a:effectLst>
                  <a:outerShdw blurRad="38100" dist="38100" dir="2700000" algn="tl">
                    <a:srgbClr val="000000"/>
                  </a:outerShdw>
                </a:effectLst>
                <a:latin typeface="Times New Roman" pitchFamily="18" charset="0"/>
                <a:cs typeface="Arial" charset="0"/>
              </a:rPr>
              <a:t>Master Instructors Program</a:t>
            </a:r>
            <a:r>
              <a:rPr lang="ro-RO" b="1" dirty="0">
                <a:solidFill>
                  <a:srgbClr val="FFFFFF"/>
                </a:solidFill>
                <a:effectLst>
                  <a:outerShdw blurRad="38100" dist="38100" dir="2700000" algn="tl">
                    <a:srgbClr val="000000"/>
                  </a:outerShdw>
                </a:effectLst>
                <a:latin typeface="Times New Roman" pitchFamily="18" charset="0"/>
                <a:cs typeface="Arial" charset="0"/>
              </a:rPr>
              <a:t>”</a:t>
            </a:r>
            <a:r>
              <a:rPr lang="en-US" b="1" dirty="0">
                <a:solidFill>
                  <a:srgbClr val="FFFFFF"/>
                </a:solidFill>
                <a:effectLst>
                  <a:outerShdw blurRad="38100" dist="38100" dir="2700000" algn="tl">
                    <a:srgbClr val="000000"/>
                  </a:outerShdw>
                </a:effectLst>
                <a:latin typeface="Times New Roman" pitchFamily="18" charset="0"/>
                <a:cs typeface="Arial" charset="0"/>
              </a:rPr>
              <a:t>, hosted and coordinated by DRESMARA (202</a:t>
            </a:r>
            <a:r>
              <a:rPr lang="ro-RO" b="1" dirty="0">
                <a:solidFill>
                  <a:srgbClr val="FFFFFF"/>
                </a:solidFill>
                <a:effectLst>
                  <a:outerShdw blurRad="38100" dist="38100" dir="2700000" algn="tl">
                    <a:srgbClr val="000000"/>
                  </a:outerShdw>
                </a:effectLst>
                <a:latin typeface="Times New Roman" pitchFamily="18" charset="0"/>
                <a:cs typeface="Arial" charset="0"/>
              </a:rPr>
              <a:t>4</a:t>
            </a:r>
            <a:r>
              <a:rPr lang="en-US" b="1" dirty="0">
                <a:solidFill>
                  <a:srgbClr val="FFFFFF"/>
                </a:solidFill>
                <a:effectLst>
                  <a:outerShdw blurRad="38100" dist="38100" dir="2700000" algn="tl">
                    <a:srgbClr val="000000"/>
                  </a:outerShdw>
                </a:effectLst>
                <a:latin typeface="Times New Roman" pitchFamily="18" charset="0"/>
                <a:cs typeface="Arial" charset="0"/>
              </a:rPr>
              <a:t>)</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a:t>
            </a:r>
          </a:p>
          <a:p>
            <a:pPr algn="just" eaLnBrk="1" hangingPunct="1">
              <a:spcBef>
                <a:spcPct val="20000"/>
              </a:spcBef>
              <a:buClr>
                <a:srgbClr val="FFFFCC"/>
              </a:buClr>
              <a:buSzPct val="60000"/>
              <a:defRPr/>
            </a:pPr>
            <a:endParaRPr lang="en-US" sz="2000"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4" name="Rectangle 2"/>
          <p:cNvSpPr txBox="1">
            <a:spLocks noChangeArrowheads="1"/>
          </p:cNvSpPr>
          <p:nvPr/>
        </p:nvSpPr>
        <p:spPr bwMode="auto">
          <a:xfrm>
            <a:off x="2449514" y="344489"/>
            <a:ext cx="7138987"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sz="2400" b="1" kern="0">
                <a:solidFill>
                  <a:srgbClr val="FFFF00"/>
                </a:solidFill>
                <a:latin typeface="Times New Roman" pitchFamily="18" charset="0"/>
              </a:rPr>
              <a:t>INTERNATIONAL ACTIVITIES</a:t>
            </a:r>
            <a:endParaRPr lang="en-US" sz="2400" b="1" kern="0" dirty="0">
              <a:solidFill>
                <a:srgbClr val="FFFF00"/>
              </a:solidFill>
              <a:latin typeface="Times New Roman" pitchFamily="18" charset="0"/>
            </a:endParaRPr>
          </a:p>
        </p:txBody>
      </p:sp>
      <p:pic>
        <p:nvPicPr>
          <p:cNvPr id="9" name="Picture 8"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0" name="Picture 9"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186956133"/>
      </p:ext>
    </p:extLst>
  </p:cSld>
  <p:clrMapOvr>
    <a:masterClrMapping/>
  </p:clrMapOvr>
  <mc:AlternateContent xmlns:mc="http://schemas.openxmlformats.org/markup-compatibility/2006">
    <mc:Choice xmlns:p14="http://schemas.microsoft.com/office/powerpoint/2010/main" Requires="p14">
      <p:transition p14:dur="250" advClick="0" advTm="10000">
        <p:wipe dir="d"/>
      </p:transition>
    </mc:Choice>
    <mc:Fallback>
      <p:transition advClick="0" advTm="10000">
        <p:wipe dir="d"/>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5E269A-E871-40F6-953F-84EF7D42037B}" type="slidenum">
              <a:rPr lang="en-US" altLang="ro-RO">
                <a:solidFill>
                  <a:srgbClr val="FFFFFF"/>
                </a:solidFill>
                <a:latin typeface="Times New Roman" panose="02020603050405020304" pitchFamily="18" charset="0"/>
              </a:rPr>
              <a:pPr/>
              <a:t>45</a:t>
            </a:fld>
            <a:endParaRPr lang="en-US" altLang="ro-RO">
              <a:solidFill>
                <a:srgbClr val="FFFFFF"/>
              </a:solidFill>
              <a:latin typeface="Times New Roman" panose="02020603050405020304" pitchFamily="18" charset="0"/>
            </a:endParaRP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2" name="Rectangle 3"/>
          <p:cNvSpPr txBox="1">
            <a:spLocks noChangeArrowheads="1"/>
          </p:cNvSpPr>
          <p:nvPr/>
        </p:nvSpPr>
        <p:spPr bwMode="auto">
          <a:xfrm>
            <a:off x="875420" y="1304764"/>
            <a:ext cx="10278235" cy="5417153"/>
          </a:xfrm>
          <a:prstGeom prst="rect">
            <a:avLst/>
          </a:prstGeom>
          <a:noFill/>
          <a:ln w="9525">
            <a:noFill/>
            <a:miter lim="800000"/>
            <a:headEnd/>
            <a:tailEnd/>
          </a:ln>
          <a:effectLst/>
        </p:spPr>
        <p:txBody>
          <a:bodyPr/>
          <a:lstStyle/>
          <a:p>
            <a:pPr algn="just" eaLnBrk="1" hangingPunct="1">
              <a:spcBef>
                <a:spcPct val="20000"/>
              </a:spcBef>
              <a:buClr>
                <a:srgbClr val="FFFFCC"/>
              </a:buClr>
              <a:buSzPct val="60000"/>
              <a:defRPr/>
            </a:pPr>
            <a:r>
              <a:rPr lang="en-US" b="1" dirty="0" smtClean="0">
                <a:solidFill>
                  <a:srgbClr val="FFFF00"/>
                </a:solidFill>
                <a:effectLst>
                  <a:outerShdw blurRad="38100" dist="38100" dir="2700000" algn="tl">
                    <a:srgbClr val="000000"/>
                  </a:outerShdw>
                </a:effectLst>
                <a:latin typeface="Times New Roman" pitchFamily="18" charset="0"/>
                <a:cs typeface="Arial" charset="0"/>
              </a:rPr>
              <a:t>DEEP </a:t>
            </a:r>
            <a:r>
              <a:rPr lang="ro-RO" b="1" dirty="0">
                <a:solidFill>
                  <a:srgbClr val="FFFF00"/>
                </a:solidFill>
                <a:effectLst>
                  <a:outerShdw blurRad="38100" dist="38100" dir="2700000" algn="tl">
                    <a:srgbClr val="000000"/>
                  </a:outerShdw>
                </a:effectLst>
                <a:latin typeface="Times New Roman" pitchFamily="18" charset="0"/>
                <a:cs typeface="Arial" charset="0"/>
              </a:rPr>
              <a:t>IRAQ:</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 Foundational Faculty Development Program Workshops</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/FFDP, “STUDENT CENTERED ACTIVE LEARNING METHODS” in support of the Ministerial Training and Development </a:t>
            </a:r>
            <a:r>
              <a:rPr lang="en-US" b="1" dirty="0" smtClean="0">
                <a:solidFill>
                  <a:srgbClr val="FFFFFF"/>
                </a:solidFill>
                <a:effectLst>
                  <a:outerShdw blurRad="38100" dist="38100" dir="2700000" algn="tl">
                    <a:srgbClr val="000000"/>
                  </a:outerShdw>
                </a:effectLst>
                <a:latin typeface="Times New Roman" pitchFamily="18" charset="0"/>
                <a:cs typeface="Arial" charset="0"/>
              </a:rPr>
              <a:t>Center (MTDC) (</a:t>
            </a:r>
            <a:r>
              <a:rPr lang="en-US" b="1" dirty="0">
                <a:solidFill>
                  <a:srgbClr val="FFFFFF"/>
                </a:solidFill>
                <a:effectLst>
                  <a:outerShdw blurRad="38100" dist="38100" dir="2700000" algn="tl">
                    <a:srgbClr val="000000"/>
                  </a:outerShdw>
                </a:effectLst>
                <a:latin typeface="Times New Roman" pitchFamily="18" charset="0"/>
                <a:cs typeface="Arial" charset="0"/>
              </a:rPr>
              <a:t>2022)</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 Workshops in support of the development of professional military education, in the field of NATO </a:t>
            </a:r>
            <a:r>
              <a:rPr lang="en-US" b="1" i="1" dirty="0">
                <a:solidFill>
                  <a:srgbClr val="FFFFFF"/>
                </a:solidFill>
                <a:effectLst>
                  <a:outerShdw blurRad="38100" dist="38100" dir="2700000" algn="tl">
                    <a:srgbClr val="000000"/>
                  </a:outerShdw>
                </a:effectLst>
                <a:latin typeface="Times New Roman" pitchFamily="18" charset="0"/>
                <a:cs typeface="Arial" charset="0"/>
              </a:rPr>
              <a:t>Systems Approach to Training</a:t>
            </a:r>
            <a:r>
              <a:rPr lang="en-US" b="1" dirty="0">
                <a:solidFill>
                  <a:srgbClr val="FFFFFF"/>
                </a:solidFill>
                <a:effectLst>
                  <a:outerShdw blurRad="38100" dist="38100" dir="2700000" algn="tl">
                    <a:srgbClr val="000000"/>
                  </a:outerShdw>
                </a:effectLst>
                <a:latin typeface="Times New Roman" pitchFamily="18" charset="0"/>
                <a:cs typeface="Arial" charset="0"/>
              </a:rPr>
              <a:t>, for military and civilian personnel from specialized educational </a:t>
            </a:r>
            <a:r>
              <a:rPr lang="en-US" b="1" dirty="0" smtClean="0">
                <a:solidFill>
                  <a:srgbClr val="FFFFFF"/>
                </a:solidFill>
                <a:effectLst>
                  <a:outerShdw blurRad="38100" dist="38100" dir="2700000" algn="tl">
                    <a:srgbClr val="000000"/>
                  </a:outerShdw>
                </a:effectLst>
                <a:latin typeface="Times New Roman" pitchFamily="18" charset="0"/>
                <a:cs typeface="Arial" charset="0"/>
              </a:rPr>
              <a:t>institutions, </a:t>
            </a:r>
            <a:r>
              <a:rPr lang="en-US" b="1" dirty="0">
                <a:solidFill>
                  <a:srgbClr val="FFFFFF"/>
                </a:solidFill>
                <a:effectLst>
                  <a:outerShdw blurRad="38100" dist="38100" dir="2700000" algn="tl">
                    <a:srgbClr val="000000"/>
                  </a:outerShdw>
                </a:effectLst>
                <a:latin typeface="Times New Roman" pitchFamily="18" charset="0"/>
                <a:cs typeface="Arial" charset="0"/>
              </a:rPr>
              <a:t>in cooperation with NATO IS and N</a:t>
            </a:r>
            <a:r>
              <a:rPr lang="ro-RO" b="1" dirty="0">
                <a:solidFill>
                  <a:srgbClr val="FFFFFF"/>
                </a:solidFill>
                <a:effectLst>
                  <a:outerShdw blurRad="38100" dist="38100" dir="2700000" algn="tl">
                    <a:srgbClr val="000000"/>
                  </a:outerShdw>
                </a:effectLst>
                <a:latin typeface="Times New Roman" pitchFamily="18" charset="0"/>
                <a:cs typeface="Arial" charset="0"/>
              </a:rPr>
              <a:t>ATO </a:t>
            </a:r>
            <a:r>
              <a:rPr lang="ro-RO" b="1" dirty="0" err="1">
                <a:solidFill>
                  <a:srgbClr val="FFFFFF"/>
                </a:solidFill>
                <a:effectLst>
                  <a:outerShdw blurRad="38100" dist="38100" dir="2700000" algn="tl">
                    <a:srgbClr val="000000"/>
                  </a:outerShdw>
                </a:effectLst>
                <a:latin typeface="Times New Roman" pitchFamily="18" charset="0"/>
                <a:cs typeface="Arial" charset="0"/>
              </a:rPr>
              <a:t>Mission</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I</a:t>
            </a:r>
            <a:r>
              <a:rPr lang="ro-RO" b="1" dirty="0" err="1">
                <a:solidFill>
                  <a:srgbClr val="FFFFFF"/>
                </a:solidFill>
                <a:effectLst>
                  <a:outerShdw blurRad="38100" dist="38100" dir="2700000" algn="tl">
                    <a:srgbClr val="000000"/>
                  </a:outerShdw>
                </a:effectLst>
                <a:latin typeface="Times New Roman" pitchFamily="18" charset="0"/>
                <a:cs typeface="Arial" charset="0"/>
              </a:rPr>
              <a:t>raq</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ro-RO" b="1" i="1" dirty="0">
                <a:solidFill>
                  <a:srgbClr val="FFFFFF"/>
                </a:solidFill>
                <a:effectLst>
                  <a:outerShdw blurRad="38100" dist="38100" dir="2700000" algn="tl">
                    <a:srgbClr val="000000"/>
                  </a:outerShdw>
                </a:effectLst>
                <a:latin typeface="Times New Roman" pitchFamily="18" charset="0"/>
                <a:cs typeface="Arial" charset="0"/>
              </a:rPr>
              <a:t>(NMI)</a:t>
            </a:r>
            <a:r>
              <a:rPr lang="en-US" b="1" dirty="0">
                <a:solidFill>
                  <a:srgbClr val="FFFFFF"/>
                </a:solidFill>
                <a:effectLst>
                  <a:outerShdw blurRad="38100" dist="38100" dir="2700000" algn="tl">
                    <a:srgbClr val="000000"/>
                  </a:outerShdw>
                </a:effectLst>
                <a:latin typeface="Times New Roman" pitchFamily="18" charset="0"/>
                <a:cs typeface="Arial" charset="0"/>
              </a:rPr>
              <a:t>, hosted and coordinated by DRESMARA (2022 and 2023)</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 Workshop in support of the development of professional military education "Master     Instructors Program", hosted and coordinated by DRESMARA (2022)</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 Faculty foundational development workshop for the instructors and academic staff working with the Iraqi </a:t>
            </a:r>
            <a:r>
              <a:rPr lang="en-US" b="1" dirty="0" err="1">
                <a:solidFill>
                  <a:srgbClr val="FFFFFF"/>
                </a:solidFill>
                <a:effectLst>
                  <a:outerShdw blurRad="38100" dist="38100" dir="2700000" algn="tl">
                    <a:srgbClr val="000000"/>
                  </a:outerShdw>
                </a:effectLst>
                <a:latin typeface="Times New Roman" pitchFamily="18" charset="0"/>
                <a:cs typeface="Arial" charset="0"/>
              </a:rPr>
              <a:t>Defence</a:t>
            </a:r>
            <a:r>
              <a:rPr lang="en-US" b="1" dirty="0">
                <a:solidFill>
                  <a:srgbClr val="FFFFFF"/>
                </a:solidFill>
                <a:effectLst>
                  <a:outerShdw blurRad="38100" dist="38100" dir="2700000" algn="tl">
                    <a:srgbClr val="000000"/>
                  </a:outerShdw>
                </a:effectLst>
                <a:latin typeface="Times New Roman" pitchFamily="18" charset="0"/>
                <a:cs typeface="Arial" charset="0"/>
              </a:rPr>
              <a:t> University for Higher Military Studies (DUFHMS) </a:t>
            </a:r>
            <a:r>
              <a:rPr lang="en-US" b="1" dirty="0" smtClean="0">
                <a:solidFill>
                  <a:srgbClr val="FFFFFF"/>
                </a:solidFill>
                <a:effectLst>
                  <a:outerShdw blurRad="38100" dist="38100" dir="2700000" algn="tl">
                    <a:srgbClr val="000000"/>
                  </a:outerShdw>
                </a:effectLst>
                <a:latin typeface="Times New Roman" pitchFamily="18" charset="0"/>
                <a:cs typeface="Arial" charset="0"/>
              </a:rPr>
              <a:t>at </a:t>
            </a:r>
            <a:r>
              <a:rPr lang="en-US" b="1" dirty="0">
                <a:solidFill>
                  <a:srgbClr val="FFFFFF"/>
                </a:solidFill>
                <a:effectLst>
                  <a:outerShdw blurRad="38100" dist="38100" dir="2700000" algn="tl">
                    <a:srgbClr val="000000"/>
                  </a:outerShdw>
                </a:effectLst>
                <a:latin typeface="Times New Roman" pitchFamily="18" charset="0"/>
                <a:cs typeface="Arial" charset="0"/>
              </a:rPr>
              <a:t>the </a:t>
            </a:r>
            <a:r>
              <a:rPr lang="it-IT" b="1" dirty="0">
                <a:solidFill>
                  <a:srgbClr val="FFFFFF"/>
                </a:solidFill>
                <a:effectLst>
                  <a:outerShdw blurRad="38100" dist="38100" dir="2700000" algn="tl">
                    <a:srgbClr val="000000"/>
                  </a:outerShdw>
                </a:effectLst>
                <a:latin typeface="Times New Roman" pitchFamily="18" charset="0"/>
                <a:cs typeface="Arial" charset="0"/>
              </a:rPr>
              <a:t>“G.S. Rakovski” National Defence College in Sofia, </a:t>
            </a:r>
            <a:r>
              <a:rPr lang="it-IT" b="1" dirty="0" smtClean="0">
                <a:solidFill>
                  <a:srgbClr val="FFFFFF"/>
                </a:solidFill>
                <a:effectLst>
                  <a:outerShdw blurRad="38100" dist="38100" dir="2700000" algn="tl">
                    <a:srgbClr val="000000"/>
                  </a:outerShdw>
                </a:effectLst>
                <a:latin typeface="Times New Roman" pitchFamily="18" charset="0"/>
                <a:cs typeface="Arial" charset="0"/>
              </a:rPr>
              <a:t>Bulgaria </a:t>
            </a:r>
            <a:r>
              <a:rPr lang="en-US" b="1" dirty="0">
                <a:solidFill>
                  <a:srgbClr val="FFFFFF"/>
                </a:solidFill>
                <a:effectLst>
                  <a:outerShdw blurRad="38100" dist="38100" dir="2700000" algn="tl">
                    <a:srgbClr val="000000"/>
                  </a:outerShdw>
                </a:effectLst>
                <a:latin typeface="Times New Roman" pitchFamily="18" charset="0"/>
                <a:cs typeface="Arial" charset="0"/>
              </a:rPr>
              <a:t>(2023) </a:t>
            </a:r>
          </a:p>
          <a:p>
            <a:pPr algn="just" eaLnBrk="1" hangingPunct="1">
              <a:spcBef>
                <a:spcPct val="20000"/>
              </a:spcBef>
              <a:buClr>
                <a:srgbClr val="FFFFCC"/>
              </a:buClr>
              <a:buSzPct val="60000"/>
              <a:defRPr/>
            </a:pPr>
            <a:r>
              <a:rPr lang="en-US" b="1" dirty="0">
                <a:solidFill>
                  <a:srgbClr val="FFFFFF"/>
                </a:solidFill>
                <a:effectLst>
                  <a:outerShdw blurRad="38100" dist="38100" dir="2700000" algn="tl">
                    <a:srgbClr val="000000"/>
                  </a:outerShdw>
                </a:effectLst>
                <a:latin typeface="Times New Roman" pitchFamily="18" charset="0"/>
                <a:cs typeface="Arial" charset="0"/>
              </a:rPr>
              <a:t> </a:t>
            </a:r>
            <a:r>
              <a:rPr lang="en-US" b="1" dirty="0" smtClean="0">
                <a:solidFill>
                  <a:srgbClr val="FFFFFF"/>
                </a:solidFill>
                <a:effectLst>
                  <a:outerShdw blurRad="38100" dist="38100" dir="2700000" algn="tl">
                    <a:srgbClr val="000000"/>
                  </a:outerShdw>
                </a:effectLst>
                <a:latin typeface="Times New Roman" pitchFamily="18" charset="0"/>
                <a:cs typeface="Arial" charset="0"/>
              </a:rPr>
              <a:t>      - </a:t>
            </a:r>
            <a:r>
              <a:rPr lang="en-US" b="1" dirty="0">
                <a:solidFill>
                  <a:srgbClr val="FFFFFF"/>
                </a:solidFill>
                <a:effectLst>
                  <a:outerShdw blurRad="38100" dist="38100" dir="2700000" algn="tl">
                    <a:srgbClr val="000000"/>
                  </a:outerShdw>
                </a:effectLst>
                <a:latin typeface="Times New Roman" pitchFamily="18" charset="0"/>
                <a:cs typeface="Arial" charset="0"/>
              </a:rPr>
              <a:t>Workshops in support of the development of professional military education, in the field of NATO </a:t>
            </a:r>
            <a:r>
              <a:rPr lang="en-US" b="1" i="1" dirty="0">
                <a:solidFill>
                  <a:srgbClr val="FFFFFF"/>
                </a:solidFill>
                <a:effectLst>
                  <a:outerShdw blurRad="38100" dist="38100" dir="2700000" algn="tl">
                    <a:srgbClr val="000000"/>
                  </a:outerShdw>
                </a:effectLst>
                <a:latin typeface="Times New Roman" pitchFamily="18" charset="0"/>
                <a:cs typeface="Arial" charset="0"/>
              </a:rPr>
              <a:t>Systems Approach to </a:t>
            </a:r>
            <a:r>
              <a:rPr lang="en-US" b="1" i="1" dirty="0" smtClean="0">
                <a:solidFill>
                  <a:srgbClr val="FFFFFF"/>
                </a:solidFill>
                <a:effectLst>
                  <a:outerShdw blurRad="38100" dist="38100" dir="2700000" algn="tl">
                    <a:srgbClr val="000000"/>
                  </a:outerShdw>
                </a:effectLst>
                <a:latin typeface="Times New Roman" pitchFamily="18" charset="0"/>
                <a:cs typeface="Arial" charset="0"/>
              </a:rPr>
              <a:t>Training </a:t>
            </a:r>
            <a:r>
              <a:rPr lang="en-US" b="1" dirty="0" smtClean="0">
                <a:solidFill>
                  <a:srgbClr val="FFFFFF"/>
                </a:solidFill>
                <a:effectLst>
                  <a:outerShdw blurRad="38100" dist="38100" dir="2700000" algn="tl">
                    <a:srgbClr val="000000"/>
                  </a:outerShdw>
                </a:effectLst>
                <a:latin typeface="Times New Roman" pitchFamily="18" charset="0"/>
                <a:cs typeface="Arial" charset="0"/>
              </a:rPr>
              <a:t>and</a:t>
            </a:r>
            <a:r>
              <a:rPr lang="en-US" b="1" i="1" dirty="0" smtClean="0">
                <a:solidFill>
                  <a:srgbClr val="FFFFFF"/>
                </a:solidFill>
                <a:effectLst>
                  <a:outerShdw blurRad="38100" dist="38100" dir="2700000" algn="tl">
                    <a:srgbClr val="000000"/>
                  </a:outerShdw>
                </a:effectLst>
                <a:latin typeface="Times New Roman" pitchFamily="18" charset="0"/>
                <a:cs typeface="Arial" charset="0"/>
              </a:rPr>
              <a:t> Global Programming</a:t>
            </a:r>
            <a:r>
              <a:rPr lang="en-US" b="1" dirty="0" smtClean="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for </a:t>
            </a:r>
            <a:r>
              <a:rPr lang="en-US" b="1" dirty="0" smtClean="0">
                <a:solidFill>
                  <a:srgbClr val="FFFFFF"/>
                </a:solidFill>
                <a:effectLst>
                  <a:outerShdw blurRad="38100" dist="38100" dir="2700000" algn="tl">
                    <a:srgbClr val="000000"/>
                  </a:outerShdw>
                </a:effectLst>
                <a:latin typeface="Times New Roman" pitchFamily="18" charset="0"/>
                <a:cs typeface="Arial" charset="0"/>
              </a:rPr>
              <a:t>civilian </a:t>
            </a:r>
            <a:r>
              <a:rPr lang="en-US" b="1" dirty="0">
                <a:solidFill>
                  <a:srgbClr val="FFFFFF"/>
                </a:solidFill>
                <a:effectLst>
                  <a:outerShdw blurRad="38100" dist="38100" dir="2700000" algn="tl">
                    <a:srgbClr val="000000"/>
                  </a:outerShdw>
                </a:effectLst>
                <a:latin typeface="Times New Roman" pitchFamily="18" charset="0"/>
                <a:cs typeface="Arial" charset="0"/>
              </a:rPr>
              <a:t>personnel from </a:t>
            </a:r>
            <a:r>
              <a:rPr lang="en-US" b="1" dirty="0" smtClean="0">
                <a:solidFill>
                  <a:srgbClr val="FFFFFF"/>
                </a:solidFill>
                <a:effectLst>
                  <a:outerShdw blurRad="38100" dist="38100" dir="2700000" algn="tl">
                    <a:srgbClr val="000000"/>
                  </a:outerShdw>
                </a:effectLst>
                <a:latin typeface="Times New Roman" pitchFamily="18" charset="0"/>
                <a:cs typeface="Arial" charset="0"/>
              </a:rPr>
              <a:t>MTDC, </a:t>
            </a:r>
            <a:r>
              <a:rPr lang="en-US" b="1" dirty="0">
                <a:solidFill>
                  <a:srgbClr val="FFFFFF"/>
                </a:solidFill>
                <a:effectLst>
                  <a:outerShdw blurRad="38100" dist="38100" dir="2700000" algn="tl">
                    <a:srgbClr val="000000"/>
                  </a:outerShdw>
                </a:effectLst>
                <a:latin typeface="Times New Roman" pitchFamily="18" charset="0"/>
                <a:cs typeface="Arial" charset="0"/>
              </a:rPr>
              <a:t>in cooperation with NATO IS and N</a:t>
            </a:r>
            <a:r>
              <a:rPr lang="ro-RO" b="1" dirty="0">
                <a:solidFill>
                  <a:srgbClr val="FFFFFF"/>
                </a:solidFill>
                <a:effectLst>
                  <a:outerShdw blurRad="38100" dist="38100" dir="2700000" algn="tl">
                    <a:srgbClr val="000000"/>
                  </a:outerShdw>
                </a:effectLst>
                <a:latin typeface="Times New Roman" pitchFamily="18" charset="0"/>
                <a:cs typeface="Arial" charset="0"/>
              </a:rPr>
              <a:t>ATO </a:t>
            </a:r>
            <a:r>
              <a:rPr lang="ro-RO" b="1" dirty="0" err="1">
                <a:solidFill>
                  <a:srgbClr val="FFFFFF"/>
                </a:solidFill>
                <a:effectLst>
                  <a:outerShdw blurRad="38100" dist="38100" dir="2700000" algn="tl">
                    <a:srgbClr val="000000"/>
                  </a:outerShdw>
                </a:effectLst>
                <a:latin typeface="Times New Roman" pitchFamily="18" charset="0"/>
                <a:cs typeface="Arial" charset="0"/>
              </a:rPr>
              <a:t>Mission</a:t>
            </a:r>
            <a:r>
              <a:rPr lang="ro-RO" b="1" dirty="0">
                <a:solidFill>
                  <a:srgbClr val="FFFFFF"/>
                </a:solidFill>
                <a:effectLst>
                  <a:outerShdw blurRad="38100" dist="38100" dir="2700000" algn="tl">
                    <a:srgbClr val="000000"/>
                  </a:outerShdw>
                </a:effectLst>
                <a:latin typeface="Times New Roman" pitchFamily="18" charset="0"/>
                <a:cs typeface="Arial" charset="0"/>
              </a:rPr>
              <a:t> </a:t>
            </a:r>
            <a:r>
              <a:rPr lang="en-US" b="1" dirty="0">
                <a:solidFill>
                  <a:srgbClr val="FFFFFF"/>
                </a:solidFill>
                <a:effectLst>
                  <a:outerShdw blurRad="38100" dist="38100" dir="2700000" algn="tl">
                    <a:srgbClr val="000000"/>
                  </a:outerShdw>
                </a:effectLst>
                <a:latin typeface="Times New Roman" pitchFamily="18" charset="0"/>
                <a:cs typeface="Arial" charset="0"/>
              </a:rPr>
              <a:t>I</a:t>
            </a:r>
            <a:r>
              <a:rPr lang="ro-RO" b="1" dirty="0" err="1">
                <a:solidFill>
                  <a:srgbClr val="FFFFFF"/>
                </a:solidFill>
                <a:effectLst>
                  <a:outerShdw blurRad="38100" dist="38100" dir="2700000" algn="tl">
                    <a:srgbClr val="000000"/>
                  </a:outerShdw>
                </a:effectLst>
                <a:latin typeface="Times New Roman" pitchFamily="18" charset="0"/>
                <a:cs typeface="Arial" charset="0"/>
              </a:rPr>
              <a:t>raq</a:t>
            </a:r>
            <a:r>
              <a:rPr lang="ro-RO" b="1" dirty="0">
                <a:solidFill>
                  <a:srgbClr val="FFFFFF"/>
                </a:solidFill>
                <a:effectLst>
                  <a:outerShdw blurRad="38100" dist="38100" dir="2700000" algn="tl">
                    <a:srgbClr val="000000"/>
                  </a:outerShdw>
                </a:effectLst>
                <a:latin typeface="Times New Roman" pitchFamily="18" charset="0"/>
                <a:cs typeface="Arial" charset="0"/>
              </a:rPr>
              <a:t> (NMI)</a:t>
            </a:r>
            <a:r>
              <a:rPr lang="en-US" b="1" dirty="0">
                <a:solidFill>
                  <a:srgbClr val="FFFFFF"/>
                </a:solidFill>
                <a:effectLst>
                  <a:outerShdw blurRad="38100" dist="38100" dir="2700000" algn="tl">
                    <a:srgbClr val="000000"/>
                  </a:outerShdw>
                </a:effectLst>
                <a:latin typeface="Times New Roman" pitchFamily="18" charset="0"/>
                <a:cs typeface="Arial" charset="0"/>
              </a:rPr>
              <a:t>, </a:t>
            </a:r>
            <a:r>
              <a:rPr lang="en-US" b="1" dirty="0" smtClean="0">
                <a:solidFill>
                  <a:srgbClr val="FFFFFF"/>
                </a:solidFill>
                <a:effectLst>
                  <a:outerShdw blurRad="38100" dist="38100" dir="2700000" algn="tl">
                    <a:srgbClr val="000000"/>
                  </a:outerShdw>
                </a:effectLst>
                <a:latin typeface="Times New Roman" pitchFamily="18" charset="0"/>
                <a:cs typeface="Arial" charset="0"/>
              </a:rPr>
              <a:t>organized and hosted by </a:t>
            </a:r>
            <a:r>
              <a:rPr lang="en-US" b="1" dirty="0">
                <a:solidFill>
                  <a:srgbClr val="FFFFFF"/>
                </a:solidFill>
                <a:effectLst>
                  <a:outerShdw blurRad="38100" dist="38100" dir="2700000" algn="tl">
                    <a:srgbClr val="000000"/>
                  </a:outerShdw>
                </a:effectLst>
                <a:latin typeface="Times New Roman" pitchFamily="18" charset="0"/>
                <a:cs typeface="Arial" charset="0"/>
              </a:rPr>
              <a:t>DRESMARA (</a:t>
            </a:r>
            <a:r>
              <a:rPr lang="en-US" b="1" dirty="0" smtClean="0">
                <a:solidFill>
                  <a:srgbClr val="FFFFFF"/>
                </a:solidFill>
                <a:effectLst>
                  <a:outerShdw blurRad="38100" dist="38100" dir="2700000" algn="tl">
                    <a:srgbClr val="000000"/>
                  </a:outerShdw>
                </a:effectLst>
                <a:latin typeface="Times New Roman" pitchFamily="18" charset="0"/>
                <a:cs typeface="Arial" charset="0"/>
              </a:rPr>
              <a:t>2025)</a:t>
            </a:r>
            <a:endParaRPr lang="en-US" b="1" dirty="0">
              <a:solidFill>
                <a:srgbClr val="FFFFFF"/>
              </a:solidFill>
              <a:effectLst>
                <a:outerShdw blurRad="38100" dist="38100" dir="2700000" algn="tl">
                  <a:srgbClr val="000000"/>
                </a:outerShdw>
              </a:effectLst>
              <a:latin typeface="Times New Roman" pitchFamily="18" charset="0"/>
              <a:cs typeface="Arial" charset="0"/>
            </a:endParaRPr>
          </a:p>
          <a:p>
            <a:pPr algn="just" eaLnBrk="1" hangingPunct="1">
              <a:spcBef>
                <a:spcPct val="20000"/>
              </a:spcBef>
              <a:buClr>
                <a:srgbClr val="FFFFCC"/>
              </a:buClr>
              <a:buSzPct val="60000"/>
              <a:defRPr/>
            </a:pPr>
            <a:endParaRPr lang="en-US" sz="2000"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14" name="Rectangle 2"/>
          <p:cNvSpPr txBox="1">
            <a:spLocks noChangeArrowheads="1"/>
          </p:cNvSpPr>
          <p:nvPr/>
        </p:nvSpPr>
        <p:spPr bwMode="auto">
          <a:xfrm>
            <a:off x="2449514" y="344489"/>
            <a:ext cx="7138987"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sz="2400" b="1" kern="0" dirty="0">
                <a:solidFill>
                  <a:srgbClr val="FFFF00"/>
                </a:solidFill>
                <a:latin typeface="Times New Roman" pitchFamily="18" charset="0"/>
              </a:rPr>
              <a:t>INTERNATIONAL ACTIVITIES</a:t>
            </a:r>
          </a:p>
        </p:txBody>
      </p:sp>
      <p:pic>
        <p:nvPicPr>
          <p:cNvPr id="9" name="Picture 8"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0" name="Picture 9"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207688820"/>
      </p:ext>
    </p:extLst>
  </p:cSld>
  <p:clrMapOvr>
    <a:masterClrMapping/>
  </p:clrMapOvr>
  <mc:AlternateContent xmlns:mc="http://schemas.openxmlformats.org/markup-compatibility/2006">
    <mc:Choice xmlns:p14="http://schemas.microsoft.com/office/powerpoint/2010/main" Requires="p14">
      <p:transition p14:dur="250" advClick="0" advTm="10000">
        <p:wipe dir="d"/>
      </p:transition>
    </mc:Choice>
    <mc:Fallback>
      <p:transition advClick="0" advTm="10000">
        <p:wipe dir="d"/>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35E269A-E871-40F6-953F-84EF7D42037B}" type="slidenum">
              <a:rPr lang="en-US" altLang="ro-RO">
                <a:solidFill>
                  <a:srgbClr val="FFFFFF"/>
                </a:solidFill>
                <a:latin typeface="Times New Roman" panose="02020603050405020304" pitchFamily="18" charset="0"/>
              </a:rPr>
              <a:pPr/>
              <a:t>46</a:t>
            </a:fld>
            <a:endParaRPr lang="en-US" altLang="ro-RO">
              <a:solidFill>
                <a:srgbClr val="FFFFFF"/>
              </a:solidFill>
              <a:latin typeface="Times New Roman" panose="02020603050405020304" pitchFamily="18" charset="0"/>
            </a:endParaRPr>
          </a:p>
        </p:txBody>
      </p:sp>
      <p:pic>
        <p:nvPicPr>
          <p:cNvPr id="16" name="Picture 15"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2" name="Rectangle 3"/>
          <p:cNvSpPr txBox="1">
            <a:spLocks noChangeArrowheads="1"/>
          </p:cNvSpPr>
          <p:nvPr/>
        </p:nvSpPr>
        <p:spPr bwMode="auto">
          <a:xfrm>
            <a:off x="1048521" y="2053820"/>
            <a:ext cx="9721079" cy="3449385"/>
          </a:xfrm>
          <a:prstGeom prst="rect">
            <a:avLst/>
          </a:prstGeom>
          <a:noFill/>
          <a:ln w="9525">
            <a:noFill/>
            <a:miter lim="800000"/>
            <a:headEnd/>
            <a:tailEnd/>
          </a:ln>
          <a:effectLst/>
        </p:spPr>
        <p:txBody>
          <a:bodyPr/>
          <a:lstStyle/>
          <a:p>
            <a:pPr eaLnBrk="1" hangingPunct="1">
              <a:lnSpc>
                <a:spcPct val="80000"/>
              </a:lnSpc>
              <a:spcBef>
                <a:spcPct val="20000"/>
              </a:spcBef>
              <a:buClr>
                <a:srgbClr val="FFFFCC"/>
              </a:buClr>
              <a:buSzPct val="60000"/>
              <a:defRPr/>
            </a:pP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Participation in the </a:t>
            </a:r>
            <a:r>
              <a:rPr lang="en-US" sz="2000" b="1" u="sng" kern="0" dirty="0" err="1">
                <a:solidFill>
                  <a:srgbClr val="FFFF00"/>
                </a:solidFill>
                <a:effectLst>
                  <a:outerShdw blurRad="38100" dist="38100" dir="2700000" algn="tl">
                    <a:srgbClr val="000000"/>
                  </a:outerShdw>
                </a:effectLst>
                <a:latin typeface="Times New Roman" pitchFamily="18" charset="0"/>
                <a:cs typeface="Arial" charset="0"/>
              </a:rPr>
              <a:t>PfP</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 Consortium of Defense Academies and Security Studies Institutes activities:</a:t>
            </a:r>
          </a:p>
          <a:p>
            <a:pPr eaLnBrk="1" hangingPunct="1">
              <a:lnSpc>
                <a:spcPct val="80000"/>
              </a:lnSpc>
              <a:spcBef>
                <a:spcPct val="20000"/>
              </a:spcBef>
              <a:buClr>
                <a:srgbClr val="FFFFCC"/>
              </a:buClr>
              <a:buSzPct val="60000"/>
              <a:defRPr/>
            </a:pPr>
            <a:r>
              <a:rPr lang="ro-RO" sz="2000" b="1" kern="0" dirty="0">
                <a:effectLst>
                  <a:outerShdw blurRad="38100" dist="38100" dir="2700000" algn="tl">
                    <a:srgbClr val="000000"/>
                  </a:outerShdw>
                </a:effectLst>
                <a:latin typeface="Times New Roman" pitchFamily="18" charset="0"/>
                <a:cs typeface="Arial" charset="0"/>
              </a:rPr>
              <a:t>- </a:t>
            </a:r>
            <a:r>
              <a:rPr lang="en-US" sz="2000" b="1" kern="0" dirty="0">
                <a:effectLst>
                  <a:outerShdw blurRad="38100" dist="38100" dir="2700000" algn="tl">
                    <a:srgbClr val="000000"/>
                  </a:outerShdw>
                </a:effectLst>
                <a:latin typeface="Times New Roman" pitchFamily="18" charset="0"/>
                <a:cs typeface="Arial" charset="0"/>
              </a:rPr>
              <a:t>Advanced Distributed Learning Working Groups (ADL WGs)</a:t>
            </a:r>
            <a:endParaRPr lang="ro-RO" sz="2000" b="1" kern="0" dirty="0">
              <a:effectLst>
                <a:outerShdw blurRad="38100" dist="38100" dir="2700000" algn="tl">
                  <a:srgbClr val="000000"/>
                </a:outerShdw>
              </a:effectLst>
              <a:latin typeface="Times New Roman" pitchFamily="18" charset="0"/>
              <a:cs typeface="Arial" charset="0"/>
            </a:endParaRPr>
          </a:p>
          <a:p>
            <a:pPr eaLnBrk="1" hangingPunct="1">
              <a:lnSpc>
                <a:spcPct val="80000"/>
              </a:lnSpc>
              <a:spcBef>
                <a:spcPct val="20000"/>
              </a:spcBef>
              <a:buClr>
                <a:srgbClr val="FFFFCC"/>
              </a:buClr>
              <a:buSzPct val="60000"/>
              <a:defRPr/>
            </a:pPr>
            <a:r>
              <a:rPr lang="en-US" sz="2000" b="1" kern="0" dirty="0">
                <a:effectLst>
                  <a:outerShdw blurRad="38100" dist="38100" dir="2700000" algn="tl">
                    <a:srgbClr val="000000"/>
                  </a:outerShdw>
                </a:effectLst>
                <a:latin typeface="Times New Roman" pitchFamily="18" charset="0"/>
                <a:cs typeface="Arial" charset="0"/>
              </a:rPr>
              <a:t>- Education Development Working Group</a:t>
            </a:r>
          </a:p>
          <a:p>
            <a:pPr marL="342900" indent="-342900" eaLnBrk="1" hangingPunct="1">
              <a:lnSpc>
                <a:spcPct val="80000"/>
              </a:lnSpc>
              <a:spcBef>
                <a:spcPct val="20000"/>
              </a:spcBef>
              <a:buClr>
                <a:srgbClr val="FFFFCC"/>
              </a:buClr>
              <a:buSzPct val="60000"/>
              <a:buFontTx/>
              <a:buChar char="-"/>
              <a:defRPr/>
            </a:pPr>
            <a:endParaRPr lang="en-US" sz="2000" b="1" kern="0" dirty="0">
              <a:effectLst>
                <a:outerShdw blurRad="38100" dist="38100" dir="2700000" algn="tl">
                  <a:srgbClr val="000000"/>
                </a:outerShdw>
              </a:effectLst>
              <a:latin typeface="Times New Roman" pitchFamily="18" charset="0"/>
              <a:cs typeface="Arial" charset="0"/>
            </a:endParaRPr>
          </a:p>
          <a:p>
            <a:pPr eaLnBrk="1" hangingPunct="1">
              <a:lnSpc>
                <a:spcPct val="80000"/>
              </a:lnSpc>
              <a:spcBef>
                <a:spcPct val="20000"/>
              </a:spcBef>
              <a:buClr>
                <a:srgbClr val="FFFFCC"/>
              </a:buClr>
              <a:buSzPct val="60000"/>
              <a:defRPr/>
            </a:pP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International Scientific Conference "Defense Resources Management in the 21</a:t>
            </a:r>
            <a:r>
              <a:rPr lang="en-US" sz="2000" b="1" u="sng" kern="0" baseline="30000" dirty="0">
                <a:solidFill>
                  <a:srgbClr val="FFFF00"/>
                </a:solidFill>
                <a:effectLst>
                  <a:outerShdw blurRad="38100" dist="38100" dir="2700000" algn="tl">
                    <a:srgbClr val="000000"/>
                  </a:outerShdw>
                </a:effectLst>
                <a:latin typeface="Times New Roman" pitchFamily="18" charset="0"/>
                <a:cs typeface="Arial" charset="0"/>
              </a:rPr>
              <a:t>st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Century" - 19 edition</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s</a:t>
            </a:r>
          </a:p>
          <a:p>
            <a:pPr eaLnBrk="1" hangingPunct="1">
              <a:lnSpc>
                <a:spcPct val="80000"/>
              </a:lnSpc>
              <a:spcBef>
                <a:spcPct val="20000"/>
              </a:spcBef>
              <a:buClr>
                <a:srgbClr val="FFFFCC"/>
              </a:buClr>
              <a:buSzPct val="60000"/>
              <a:defRPr/>
            </a:pPr>
            <a:endParaRPr lang="en-US" sz="2000" b="1" u="sng" kern="0"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lnSpc>
                <a:spcPct val="80000"/>
              </a:lnSpc>
              <a:spcBef>
                <a:spcPct val="20000"/>
              </a:spcBef>
              <a:buClr>
                <a:srgbClr val="FFFFCC"/>
              </a:buClr>
              <a:buSzPct val="60000"/>
              <a:defRPr/>
            </a:pP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Seminars carried out by international experts within postgraduate courses</a:t>
            </a:r>
            <a:endParaRPr lang="ro-RO" sz="2000" b="1" u="sng" kern="0"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lnSpc>
                <a:spcPct val="80000"/>
              </a:lnSpc>
              <a:spcBef>
                <a:spcPct val="20000"/>
              </a:spcBef>
              <a:buClr>
                <a:srgbClr val="FFFFCC"/>
              </a:buClr>
              <a:buSzPct val="60000"/>
              <a:defRPr/>
            </a:pPr>
            <a:endParaRPr lang="en-US" sz="2000" b="1" u="sng" kern="0" dirty="0">
              <a:solidFill>
                <a:srgbClr val="FFFF00"/>
              </a:solidFill>
              <a:effectLst>
                <a:outerShdw blurRad="38100" dist="38100" dir="2700000" algn="tl">
                  <a:srgbClr val="000000"/>
                </a:outerShdw>
              </a:effectLst>
              <a:latin typeface="Times New Roman" pitchFamily="18" charset="0"/>
              <a:cs typeface="Arial" charset="0"/>
            </a:endParaRPr>
          </a:p>
          <a:p>
            <a:pPr eaLnBrk="1" hangingPunct="1">
              <a:lnSpc>
                <a:spcPct val="80000"/>
              </a:lnSpc>
              <a:spcBef>
                <a:spcPct val="20000"/>
              </a:spcBef>
              <a:buClr>
                <a:srgbClr val="FFFFCC"/>
              </a:buClr>
              <a:buSzPct val="60000"/>
              <a:defRPr/>
            </a:pP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a:t>
            </a:r>
            <a:r>
              <a:rPr lang="ro-RO" sz="2000" b="1" u="sng" kern="0" dirty="0">
                <a:solidFill>
                  <a:srgbClr val="FFFF00"/>
                </a:solidFill>
                <a:effectLst>
                  <a:outerShdw blurRad="38100" dist="38100" dir="2700000" algn="tl">
                    <a:srgbClr val="000000"/>
                  </a:outerShdw>
                </a:effectLst>
                <a:latin typeface="Times New Roman" pitchFamily="18" charset="0"/>
                <a:cs typeface="Arial" charset="0"/>
              </a:rPr>
              <a:t> </a:t>
            </a:r>
            <a:r>
              <a:rPr lang="en-US" sz="2000" b="1" u="sng" kern="0" dirty="0">
                <a:solidFill>
                  <a:srgbClr val="FFFF00"/>
                </a:solidFill>
                <a:effectLst>
                  <a:outerShdw blurRad="38100" dist="38100" dir="2700000" algn="tl">
                    <a:srgbClr val="000000"/>
                  </a:outerShdw>
                </a:effectLst>
                <a:latin typeface="Times New Roman" pitchFamily="18" charset="0"/>
                <a:cs typeface="Arial" charset="0"/>
              </a:rPr>
              <a:t>Visits by foreign delegations</a:t>
            </a:r>
          </a:p>
        </p:txBody>
      </p:sp>
      <p:sp>
        <p:nvSpPr>
          <p:cNvPr id="14" name="Rectangle 2"/>
          <p:cNvSpPr txBox="1">
            <a:spLocks noChangeArrowheads="1"/>
          </p:cNvSpPr>
          <p:nvPr/>
        </p:nvSpPr>
        <p:spPr bwMode="auto">
          <a:xfrm>
            <a:off x="2449514" y="344489"/>
            <a:ext cx="7138987"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eaLnBrk="1" hangingPunct="1">
              <a:defRPr/>
            </a:pPr>
            <a:r>
              <a:rPr lang="en-US" sz="2400" b="1" kern="0">
                <a:solidFill>
                  <a:srgbClr val="FFFF00"/>
                </a:solidFill>
                <a:latin typeface="Times New Roman" pitchFamily="18" charset="0"/>
              </a:rPr>
              <a:t>INTERNATIONAL ACTIVITIES</a:t>
            </a:r>
            <a:endParaRPr lang="en-US" sz="2400" b="1" kern="0" dirty="0">
              <a:solidFill>
                <a:srgbClr val="FFFF00"/>
              </a:solidFill>
              <a:latin typeface="Times New Roman" pitchFamily="18" charset="0"/>
            </a:endParaRPr>
          </a:p>
        </p:txBody>
      </p:sp>
      <p:pic>
        <p:nvPicPr>
          <p:cNvPr id="9" name="Picture 8"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0" name="Picture 9"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533441811"/>
      </p:ext>
    </p:extLst>
  </p:cSld>
  <p:clrMapOvr>
    <a:masterClrMapping/>
  </p:clrMapOvr>
  <mc:AlternateContent xmlns:mc="http://schemas.openxmlformats.org/markup-compatibility/2006">
    <mc:Choice xmlns:p14="http://schemas.microsoft.com/office/powerpoint/2010/main" Requires="p14">
      <p:transition p14:dur="250" advClick="0" advTm="10000">
        <p:wipe dir="d"/>
      </p:transition>
    </mc:Choice>
    <mc:Fallback>
      <p:transition advClick="0" advTm="10000">
        <p:wipe dir="d"/>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3355976" y="152636"/>
            <a:ext cx="5368925" cy="833438"/>
          </a:xfrm>
        </p:spPr>
        <p:txBody>
          <a:bodyPr/>
          <a:lstStyle/>
          <a:p>
            <a:pPr eaLnBrk="1" hangingPunct="1">
              <a:defRPr/>
            </a:pPr>
            <a:r>
              <a:rPr lang="ro-RO" sz="3200" b="1" dirty="0">
                <a:solidFill>
                  <a:srgbClr val="FFFF00"/>
                </a:solidFill>
                <a:latin typeface="Times New Roman" pitchFamily="18" charset="0"/>
              </a:rPr>
              <a:t>SCIENTIFIC RESEARCH</a:t>
            </a:r>
            <a:endParaRPr lang="en-US" sz="3200" b="1" dirty="0">
              <a:solidFill>
                <a:srgbClr val="FFFF00"/>
              </a:solidFill>
              <a:latin typeface="Times New Roman" pitchFamily="18" charset="0"/>
            </a:endParaRPr>
          </a:p>
        </p:txBody>
      </p:sp>
      <p:sp>
        <p:nvSpPr>
          <p:cNvPr id="37891" name="Rectangle 3"/>
          <p:cNvSpPr>
            <a:spLocks noGrp="1" noChangeArrowheads="1"/>
          </p:cNvSpPr>
          <p:nvPr>
            <p:ph type="body" idx="4294967295"/>
          </p:nvPr>
        </p:nvSpPr>
        <p:spPr>
          <a:xfrm>
            <a:off x="2316163" y="764704"/>
            <a:ext cx="7345362" cy="1109662"/>
          </a:xfrm>
        </p:spPr>
        <p:txBody>
          <a:bodyPr/>
          <a:lstStyle/>
          <a:p>
            <a:pPr algn="ctr" eaLnBrk="1" hangingPunct="1">
              <a:buNone/>
              <a:defRPr/>
            </a:pPr>
            <a:r>
              <a:rPr lang="en-US" altLang="ro-RO" sz="2200" b="1" i="1" dirty="0">
                <a:solidFill>
                  <a:srgbClr val="FFFF00"/>
                </a:solidFill>
                <a:latin typeface="Times New Roman" pitchFamily="18" charset="0"/>
              </a:rPr>
              <a:t>INTERNATIONAL SCIENTIFIC CONFERENCE</a:t>
            </a:r>
          </a:p>
          <a:p>
            <a:pPr algn="ctr" eaLnBrk="1" hangingPunct="1">
              <a:buFont typeface="Wingdings" panose="05000000000000000000" pitchFamily="2" charset="2"/>
              <a:buNone/>
              <a:defRPr/>
            </a:pPr>
            <a:r>
              <a:rPr lang="en-US" altLang="ro-RO" sz="2200" b="1" i="1" dirty="0">
                <a:solidFill>
                  <a:srgbClr val="FFFF00"/>
                </a:solidFill>
                <a:latin typeface="Times New Roman" pitchFamily="18" charset="0"/>
              </a:rPr>
              <a:t>“Defense Resources Management in the 21-st Century” </a:t>
            </a:r>
          </a:p>
        </p:txBody>
      </p:sp>
      <p:sp>
        <p:nvSpPr>
          <p:cNvPr id="10"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009F1A9-BFF1-4DD8-98F7-653A2BB18051}" type="slidenum">
              <a:rPr lang="en-US" altLang="ro-RO">
                <a:solidFill>
                  <a:srgbClr val="FFFFFF"/>
                </a:solidFill>
                <a:latin typeface="Times New Roman" panose="02020603050405020304" pitchFamily="18" charset="0"/>
              </a:rPr>
              <a:pPr/>
              <a:t>47</a:t>
            </a:fld>
            <a:endParaRPr lang="en-US" altLang="ro-RO">
              <a:solidFill>
                <a:srgbClr val="FFFFFF"/>
              </a:solidFill>
              <a:latin typeface="Times New Roman" panose="02020603050405020304" pitchFamily="18" charset="0"/>
            </a:endParaRPr>
          </a:p>
        </p:txBody>
      </p:sp>
      <p:sp>
        <p:nvSpPr>
          <p:cNvPr id="16" name="Rectangle 3"/>
          <p:cNvSpPr>
            <a:spLocks noChangeArrowheads="1"/>
          </p:cNvSpPr>
          <p:nvPr/>
        </p:nvSpPr>
        <p:spPr bwMode="auto">
          <a:xfrm>
            <a:off x="227348" y="2384884"/>
            <a:ext cx="3960440" cy="4320480"/>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defRPr>
            </a:lvl1pPr>
            <a:lvl2pPr marL="800100" indent="-34290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285750" lvl="1" indent="-285750" algn="just" eaLnBrk="1" hangingPunct="1">
              <a:spcBef>
                <a:spcPts val="0"/>
              </a:spcBef>
              <a:buClr>
                <a:schemeClr val="hlink"/>
              </a:buClr>
              <a:buSzPct val="60000"/>
              <a:buFont typeface="Wingdings" panose="05000000000000000000" pitchFamily="2" charset="2"/>
              <a:buChar char="q"/>
              <a:defRPr/>
            </a:pPr>
            <a:r>
              <a:rPr lang="en-US" altLang="ro-RO" sz="1300" b="1" dirty="0" smtClean="0">
                <a:solidFill>
                  <a:srgbClr val="FFFF00"/>
                </a:solidFill>
                <a:effectLst>
                  <a:outerShdw blurRad="38100" dist="38100" dir="2700000" algn="tl">
                    <a:srgbClr val="000000"/>
                  </a:outerShdw>
                </a:effectLst>
                <a:cs typeface="Arial" panose="020B0604020202020204" pitchFamily="34" charset="0"/>
              </a:rPr>
              <a:t>20 </a:t>
            </a:r>
            <a:r>
              <a:rPr lang="en-US" altLang="ro-RO" sz="1300" b="1" dirty="0">
                <a:solidFill>
                  <a:srgbClr val="FFFF00"/>
                </a:solidFill>
                <a:effectLst>
                  <a:outerShdw blurRad="38100" dist="38100" dir="2700000" algn="tl">
                    <a:srgbClr val="000000"/>
                  </a:outerShdw>
                </a:effectLst>
                <a:cs typeface="Arial" panose="020B0604020202020204" pitchFamily="34" charset="0"/>
              </a:rPr>
              <a:t>editions</a:t>
            </a:r>
            <a:r>
              <a:rPr lang="en-US" altLang="ro-RO" sz="1300" dirty="0">
                <a:solidFill>
                  <a:srgbClr val="FFFF00"/>
                </a:solidFill>
                <a:effectLst>
                  <a:outerShdw blurRad="38100" dist="38100" dir="2700000" algn="tl">
                    <a:srgbClr val="000000"/>
                  </a:outerShdw>
                </a:effectLst>
                <a:cs typeface="Arial" panose="020B0604020202020204" pitchFamily="34" charset="0"/>
              </a:rPr>
              <a:t>, </a:t>
            </a:r>
            <a:r>
              <a:rPr lang="en-US" altLang="ro-RO" sz="1300" b="1" dirty="0" smtClean="0">
                <a:solidFill>
                  <a:srgbClr val="FFFF00"/>
                </a:solidFill>
                <a:effectLst>
                  <a:outerShdw blurRad="38100" dist="38100" dir="2700000" algn="tl">
                    <a:srgbClr val="000000"/>
                  </a:outerShdw>
                </a:effectLst>
                <a:cs typeface="Arial" panose="020B0604020202020204" pitchFamily="34" charset="0"/>
              </a:rPr>
              <a:t>799 </a:t>
            </a:r>
            <a:r>
              <a:rPr lang="en-US" altLang="ro-RO" sz="1300" b="1" dirty="0">
                <a:solidFill>
                  <a:srgbClr val="FFFF00"/>
                </a:solidFill>
                <a:effectLst>
                  <a:outerShdw blurRad="38100" dist="38100" dir="2700000" algn="tl">
                    <a:srgbClr val="000000"/>
                  </a:outerShdw>
                </a:effectLst>
                <a:cs typeface="Arial" panose="020B0604020202020204" pitchFamily="34" charset="0"/>
              </a:rPr>
              <a:t>papers </a:t>
            </a:r>
            <a:r>
              <a:rPr lang="en-US" altLang="ro-RO" sz="1300" dirty="0">
                <a:solidFill>
                  <a:srgbClr val="FFFF00"/>
                </a:solidFill>
                <a:effectLst>
                  <a:outerShdw blurRad="38100" dist="38100" dir="2700000" algn="tl">
                    <a:srgbClr val="000000"/>
                  </a:outerShdw>
                </a:effectLst>
                <a:cs typeface="Arial" panose="020B0604020202020204" pitchFamily="34" charset="0"/>
              </a:rPr>
              <a:t>with </a:t>
            </a:r>
            <a:r>
              <a:rPr lang="en-US" altLang="ro-RO" sz="1300" b="1" dirty="0" smtClean="0">
                <a:solidFill>
                  <a:srgbClr val="FFFF00"/>
                </a:solidFill>
                <a:effectLst>
                  <a:outerShdw blurRad="38100" dist="38100" dir="2700000" algn="tl">
                    <a:srgbClr val="000000"/>
                  </a:outerShdw>
                </a:effectLst>
                <a:cs typeface="Arial" panose="020B0604020202020204" pitchFamily="34" charset="0"/>
              </a:rPr>
              <a:t>956 </a:t>
            </a:r>
            <a:r>
              <a:rPr lang="en-US" altLang="ro-RO" sz="1300" b="1" dirty="0">
                <a:solidFill>
                  <a:srgbClr val="FFFF00"/>
                </a:solidFill>
                <a:effectLst>
                  <a:outerShdw blurRad="38100" dist="38100" dir="2700000" algn="tl">
                    <a:srgbClr val="000000"/>
                  </a:outerShdw>
                </a:effectLst>
                <a:cs typeface="Arial" panose="020B0604020202020204" pitchFamily="34" charset="0"/>
              </a:rPr>
              <a:t>authors/experts</a:t>
            </a:r>
            <a:r>
              <a:rPr lang="en-US" altLang="ro-RO" sz="1300" dirty="0">
                <a:solidFill>
                  <a:srgbClr val="FFFF00"/>
                </a:solidFill>
                <a:effectLst>
                  <a:outerShdw blurRad="38100" dist="38100" dir="2700000" algn="tl">
                    <a:srgbClr val="000000"/>
                  </a:outerShdw>
                </a:effectLst>
                <a:cs typeface="Arial" panose="020B0604020202020204" pitchFamily="34" charset="0"/>
              </a:rPr>
              <a:t> from over </a:t>
            </a:r>
            <a:r>
              <a:rPr lang="en-US" altLang="ro-RO" sz="1300" b="1" dirty="0" smtClean="0">
                <a:solidFill>
                  <a:srgbClr val="FFFF00"/>
                </a:solidFill>
                <a:effectLst>
                  <a:outerShdw blurRad="38100" dist="38100" dir="2700000" algn="tl">
                    <a:srgbClr val="000000"/>
                  </a:outerShdw>
                </a:effectLst>
                <a:cs typeface="Arial" panose="020B0604020202020204" pitchFamily="34" charset="0"/>
              </a:rPr>
              <a:t>18 </a:t>
            </a:r>
            <a:r>
              <a:rPr lang="en-US" altLang="ro-RO" sz="1300" b="1" dirty="0">
                <a:solidFill>
                  <a:srgbClr val="FFFF00"/>
                </a:solidFill>
                <a:effectLst>
                  <a:outerShdw blurRad="38100" dist="38100" dir="2700000" algn="tl">
                    <a:srgbClr val="000000"/>
                  </a:outerShdw>
                </a:effectLst>
                <a:cs typeface="Arial" panose="020B0604020202020204" pitchFamily="34" charset="0"/>
              </a:rPr>
              <a:t>countries</a:t>
            </a:r>
          </a:p>
          <a:p>
            <a:pPr marL="285750" lvl="1" indent="-285750" algn="just" eaLnBrk="1" hangingPunct="1">
              <a:spcBef>
                <a:spcPts val="0"/>
              </a:spcBef>
              <a:buClr>
                <a:schemeClr val="hlink"/>
              </a:buClr>
              <a:buSzPct val="60000"/>
              <a:buFont typeface="Wingdings" panose="05000000000000000000" pitchFamily="2" charset="2"/>
              <a:buChar char="q"/>
              <a:defRPr/>
            </a:pPr>
            <a:r>
              <a:rPr lang="en-US" altLang="ro-RO" sz="1300" dirty="0">
                <a:solidFill>
                  <a:srgbClr val="FFFF00"/>
                </a:solidFill>
                <a:effectLst>
                  <a:outerShdw blurRad="38100" dist="38100" dir="2700000" algn="tl">
                    <a:srgbClr val="000000"/>
                  </a:outerShdw>
                </a:effectLst>
                <a:cs typeface="Arial" panose="020B0604020202020204" pitchFamily="34" charset="0"/>
              </a:rPr>
              <a:t>indexed in internationally recognized databases: </a:t>
            </a:r>
            <a:r>
              <a:rPr lang="en-US" altLang="ro-RO" sz="1300" i="1" dirty="0">
                <a:solidFill>
                  <a:srgbClr val="FFFF00"/>
                </a:solidFill>
                <a:effectLst>
                  <a:outerShdw blurRad="38100" dist="38100" dir="2700000" algn="tl">
                    <a:srgbClr val="000000"/>
                  </a:outerShdw>
                </a:effectLst>
                <a:cs typeface="Arial" panose="020B0604020202020204" pitchFamily="34" charset="0"/>
              </a:rPr>
              <a:t>EBSCO</a:t>
            </a:r>
            <a:r>
              <a:rPr lang="en-US" altLang="ro-RO" sz="1300" dirty="0">
                <a:solidFill>
                  <a:srgbClr val="FFFF00"/>
                </a:solidFill>
                <a:effectLst>
                  <a:outerShdw blurRad="38100" dist="38100" dir="2700000" algn="tl">
                    <a:srgbClr val="000000"/>
                  </a:outerShdw>
                </a:effectLst>
                <a:cs typeface="Arial" panose="020B0604020202020204" pitchFamily="34" charset="0"/>
              </a:rPr>
              <a:t>, </a:t>
            </a:r>
            <a:r>
              <a:rPr lang="en-US" altLang="ro-RO" sz="1300" i="1" dirty="0">
                <a:solidFill>
                  <a:srgbClr val="FFFF00"/>
                </a:solidFill>
                <a:effectLst>
                  <a:outerShdw blurRad="38100" dist="38100" dir="2700000" algn="tl">
                    <a:srgbClr val="000000"/>
                  </a:outerShdw>
                </a:effectLst>
                <a:cs typeface="Arial" panose="020B0604020202020204" pitchFamily="34" charset="0"/>
              </a:rPr>
              <a:t>ProQuest</a:t>
            </a:r>
            <a:r>
              <a:rPr lang="en-US" altLang="ro-RO" sz="1300" dirty="0">
                <a:solidFill>
                  <a:srgbClr val="FFFF00"/>
                </a:solidFill>
                <a:effectLst>
                  <a:outerShdw blurRad="38100" dist="38100" dir="2700000" algn="tl">
                    <a:srgbClr val="000000"/>
                  </a:outerShdw>
                </a:effectLst>
                <a:cs typeface="Arial" panose="020B0604020202020204" pitchFamily="34" charset="0"/>
              </a:rPr>
              <a:t> and </a:t>
            </a:r>
            <a:r>
              <a:rPr lang="en-US" altLang="ro-RO" sz="1300" i="1" dirty="0">
                <a:solidFill>
                  <a:srgbClr val="FFFF00"/>
                </a:solidFill>
                <a:effectLst>
                  <a:outerShdw blurRad="38100" dist="38100" dir="2700000" algn="tl">
                    <a:srgbClr val="000000"/>
                  </a:outerShdw>
                </a:effectLst>
                <a:cs typeface="Arial" panose="020B0604020202020204" pitchFamily="34" charset="0"/>
              </a:rPr>
              <a:t>C.E.E.O.L.</a:t>
            </a:r>
          </a:p>
          <a:p>
            <a:pPr marL="285750" lvl="1" indent="-285750" algn="just" eaLnBrk="1" hangingPunct="1">
              <a:spcBef>
                <a:spcPts val="0"/>
              </a:spcBef>
              <a:buClr>
                <a:schemeClr val="hlink"/>
              </a:buClr>
              <a:buSzPct val="60000"/>
              <a:buFont typeface="Wingdings" panose="05000000000000000000" pitchFamily="2" charset="2"/>
              <a:buChar char="q"/>
              <a:defRPr/>
            </a:pPr>
            <a:r>
              <a:rPr lang="en-US" altLang="ro-RO" sz="1300" b="1" dirty="0">
                <a:solidFill>
                  <a:srgbClr val="FFFF00"/>
                </a:solidFill>
                <a:effectLst>
                  <a:outerShdw blurRad="38100" dist="38100" dir="2700000" algn="tl">
                    <a:srgbClr val="000000"/>
                  </a:outerShdw>
                </a:effectLst>
                <a:cs typeface="Arial" panose="020B0604020202020204" pitchFamily="34" charset="0"/>
              </a:rPr>
              <a:t>co-organizers:</a:t>
            </a:r>
            <a:r>
              <a:rPr lang="en-US" altLang="ro-RO" sz="1300" dirty="0">
                <a:solidFill>
                  <a:srgbClr val="FFFF00"/>
                </a:solidFill>
                <a:effectLst>
                  <a:outerShdw blurRad="38100" dist="38100" dir="2700000" algn="tl">
                    <a:srgbClr val="000000"/>
                  </a:outerShdw>
                </a:effectLst>
                <a:cs typeface="Arial" panose="020B0604020202020204" pitchFamily="34" charset="0"/>
              </a:rPr>
              <a:t> Non-Governmental Association "Political Research Group", Faculty of National Security/War Studies</a:t>
            </a:r>
            <a:r>
              <a:rPr lang="ro-RO" altLang="ro-RO" sz="1300" dirty="0">
                <a:solidFill>
                  <a:srgbClr val="FFFF00"/>
                </a:solidFill>
                <a:effectLst>
                  <a:outerShdw blurRad="38100" dist="38100" dir="2700000" algn="tl">
                    <a:srgbClr val="000000"/>
                  </a:outerShdw>
                </a:effectLst>
                <a:cs typeface="Arial" panose="020B0604020202020204" pitchFamily="34" charset="0"/>
              </a:rPr>
              <a:t> </a:t>
            </a:r>
            <a:r>
              <a:rPr lang="en-US" altLang="ro-RO" sz="1300" dirty="0" err="1">
                <a:solidFill>
                  <a:srgbClr val="FFFF00"/>
                </a:solidFill>
                <a:effectLst>
                  <a:outerShdw blurRad="38100" dist="38100" dir="2700000" algn="tl">
                    <a:srgbClr val="000000"/>
                  </a:outerShdw>
                </a:effectLst>
                <a:cs typeface="Arial" panose="020B0604020202020204" pitchFamily="34" charset="0"/>
              </a:rPr>
              <a:t>Universit</a:t>
            </a:r>
            <a:r>
              <a:rPr lang="ro-RO" altLang="ro-RO" sz="1300" dirty="0">
                <a:solidFill>
                  <a:srgbClr val="FFFF00"/>
                </a:solidFill>
                <a:effectLst>
                  <a:outerShdw blurRad="38100" dist="38100" dir="2700000" algn="tl">
                    <a:srgbClr val="000000"/>
                  </a:outerShdw>
                </a:effectLst>
                <a:cs typeface="Arial" panose="020B0604020202020204" pitchFamily="34" charset="0"/>
              </a:rPr>
              <a:t>y</a:t>
            </a:r>
            <a:r>
              <a:rPr lang="en-US" altLang="ro-RO" sz="1300" dirty="0">
                <a:solidFill>
                  <a:srgbClr val="FFFF00"/>
                </a:solidFill>
                <a:effectLst>
                  <a:outerShdw blurRad="38100" dist="38100" dir="2700000" algn="tl">
                    <a:srgbClr val="000000"/>
                  </a:outerShdw>
                </a:effectLst>
                <a:cs typeface="Arial" panose="020B0604020202020204" pitchFamily="34" charset="0"/>
              </a:rPr>
              <a:t> </a:t>
            </a:r>
            <a:r>
              <a:rPr lang="ro-RO" altLang="ro-RO" sz="1300" dirty="0" err="1">
                <a:solidFill>
                  <a:srgbClr val="FFFF00"/>
                </a:solidFill>
                <a:effectLst>
                  <a:outerShdw blurRad="38100" dist="38100" dir="2700000" algn="tl">
                    <a:srgbClr val="000000"/>
                  </a:outerShdw>
                </a:effectLst>
                <a:cs typeface="Arial" panose="020B0604020202020204" pitchFamily="34" charset="0"/>
              </a:rPr>
              <a:t>from</a:t>
            </a:r>
            <a:r>
              <a:rPr lang="en-US" altLang="ro-RO" sz="1300" dirty="0">
                <a:solidFill>
                  <a:srgbClr val="FFFF00"/>
                </a:solidFill>
                <a:effectLst>
                  <a:outerShdw blurRad="38100" dist="38100" dir="2700000" algn="tl">
                    <a:srgbClr val="000000"/>
                  </a:outerShdw>
                </a:effectLst>
                <a:cs typeface="Arial" panose="020B0604020202020204" pitchFamily="34" charset="0"/>
              </a:rPr>
              <a:t> Warsaw, Republic of Poland, Faculty of Military Leadership/University of Defense, Brno, Czech Republic and "</a:t>
            </a:r>
            <a:r>
              <a:rPr lang="en-US" altLang="ro-RO" sz="1300" dirty="0" err="1">
                <a:solidFill>
                  <a:srgbClr val="FFFF00"/>
                </a:solidFill>
                <a:effectLst>
                  <a:outerShdw blurRad="38100" dist="38100" dir="2700000" algn="tl">
                    <a:srgbClr val="000000"/>
                  </a:outerShdw>
                </a:effectLst>
                <a:cs typeface="Arial" panose="020B0604020202020204" pitchFamily="34" charset="0"/>
              </a:rPr>
              <a:t>Alexandr</a:t>
            </a:r>
            <a:r>
              <a:rPr lang="ro-RO" altLang="ro-RO" sz="1300" dirty="0">
                <a:solidFill>
                  <a:srgbClr val="FFFF00"/>
                </a:solidFill>
                <a:effectLst>
                  <a:outerShdw blurRad="38100" dist="38100" dir="2700000" algn="tl">
                    <a:srgbClr val="000000"/>
                  </a:outerShdw>
                </a:effectLst>
                <a:cs typeface="Arial" panose="020B0604020202020204" pitchFamily="34" charset="0"/>
              </a:rPr>
              <a:t>u</a:t>
            </a:r>
            <a:r>
              <a:rPr lang="en-US" altLang="ro-RO" sz="1300" dirty="0">
                <a:solidFill>
                  <a:srgbClr val="FFFF00"/>
                </a:solidFill>
                <a:effectLst>
                  <a:outerShdw blurRad="38100" dist="38100" dir="2700000" algn="tl">
                    <a:srgbClr val="000000"/>
                  </a:outerShdw>
                </a:effectLst>
                <a:cs typeface="Arial" panose="020B0604020202020204" pitchFamily="34" charset="0"/>
              </a:rPr>
              <a:t> </a:t>
            </a:r>
            <a:r>
              <a:rPr lang="ro-RO" altLang="ro-RO" sz="1300" dirty="0">
                <a:solidFill>
                  <a:srgbClr val="FFFF00"/>
                </a:solidFill>
                <a:effectLst>
                  <a:outerShdw blurRad="38100" dist="38100" dir="2700000" algn="tl">
                    <a:srgbClr val="000000"/>
                  </a:outerShdw>
                </a:effectLst>
                <a:cs typeface="Arial" panose="020B0604020202020204" pitchFamily="34" charset="0"/>
              </a:rPr>
              <a:t>c</a:t>
            </a:r>
            <a:r>
              <a:rPr lang="en-US" altLang="ro-RO" sz="1300" dirty="0">
                <a:solidFill>
                  <a:srgbClr val="FFFF00"/>
                </a:solidFill>
                <a:effectLst>
                  <a:outerShdw blurRad="38100" dist="38100" dir="2700000" algn="tl">
                    <a:srgbClr val="000000"/>
                  </a:outerShdw>
                </a:effectLst>
                <a:cs typeface="Arial" panose="020B0604020202020204" pitchFamily="34" charset="0"/>
              </a:rPr>
              <a:t>e</a:t>
            </a:r>
            <a:r>
              <a:rPr lang="ro-RO" altLang="ro-RO" sz="1300" dirty="0">
                <a:solidFill>
                  <a:srgbClr val="FFFF00"/>
                </a:solidFill>
                <a:effectLst>
                  <a:outerShdw blurRad="38100" dist="38100" dir="2700000" algn="tl">
                    <a:srgbClr val="000000"/>
                  </a:outerShdw>
                </a:effectLst>
                <a:cs typeface="Arial" panose="020B0604020202020204" pitchFamily="34" charset="0"/>
              </a:rPr>
              <a:t>l</a:t>
            </a:r>
            <a:r>
              <a:rPr lang="en-US" altLang="ro-RO" sz="1300" dirty="0">
                <a:solidFill>
                  <a:srgbClr val="FFFF00"/>
                </a:solidFill>
                <a:effectLst>
                  <a:outerShdw blurRad="38100" dist="38100" dir="2700000" algn="tl">
                    <a:srgbClr val="000000"/>
                  </a:outerShdw>
                </a:effectLst>
                <a:cs typeface="Arial" panose="020B0604020202020204" pitchFamily="34" charset="0"/>
              </a:rPr>
              <a:t> </a:t>
            </a:r>
            <a:r>
              <a:rPr lang="ro-RO" altLang="ro-RO" sz="1300" dirty="0">
                <a:solidFill>
                  <a:srgbClr val="FFFF00"/>
                </a:solidFill>
                <a:effectLst>
                  <a:outerShdw blurRad="38100" dist="38100" dir="2700000" algn="tl">
                    <a:srgbClr val="000000"/>
                  </a:outerShdw>
                </a:effectLst>
                <a:cs typeface="Arial" panose="020B0604020202020204" pitchFamily="34" charset="0"/>
              </a:rPr>
              <a:t>Bun</a:t>
            </a:r>
            <a:r>
              <a:rPr lang="en-US" altLang="ro-RO" sz="1300" dirty="0">
                <a:solidFill>
                  <a:srgbClr val="FFFF00"/>
                </a:solidFill>
                <a:effectLst>
                  <a:outerShdw blurRad="38100" dist="38100" dir="2700000" algn="tl">
                    <a:srgbClr val="000000"/>
                  </a:outerShdw>
                </a:effectLst>
                <a:cs typeface="Arial" panose="020B0604020202020204" pitchFamily="34" charset="0"/>
              </a:rPr>
              <a:t>" Military Academy of the Armed Forces from Chisinau, Republic of Moldova</a:t>
            </a:r>
            <a:endParaRPr lang="ro-RO" altLang="ro-RO" sz="1300" dirty="0">
              <a:solidFill>
                <a:srgbClr val="FFFF00"/>
              </a:solidFill>
              <a:effectLst>
                <a:outerShdw blurRad="38100" dist="38100" dir="2700000" algn="tl">
                  <a:srgbClr val="000000"/>
                </a:outerShdw>
              </a:effectLst>
              <a:cs typeface="Arial" panose="020B0604020202020204" pitchFamily="34" charset="0"/>
            </a:endParaRPr>
          </a:p>
          <a:p>
            <a:pPr marL="285750" lvl="1" indent="-285750" algn="just" eaLnBrk="1" hangingPunct="1">
              <a:spcBef>
                <a:spcPts val="0"/>
              </a:spcBef>
              <a:buClr>
                <a:schemeClr val="hlink"/>
              </a:buClr>
              <a:buSzPct val="60000"/>
              <a:buFont typeface="Wingdings" panose="05000000000000000000" pitchFamily="2" charset="2"/>
              <a:buChar char="q"/>
              <a:defRPr/>
            </a:pPr>
            <a:r>
              <a:rPr lang="en-US" altLang="ro-RO" sz="1300" b="1" dirty="0">
                <a:solidFill>
                  <a:srgbClr val="FFFF00"/>
                </a:solidFill>
                <a:effectLst>
                  <a:outerShdw blurRad="38100" dist="38100" dir="2700000" algn="tl">
                    <a:srgbClr val="000000"/>
                  </a:outerShdw>
                </a:effectLst>
                <a:cs typeface="Arial" panose="020B0604020202020204" pitchFamily="34" charset="0"/>
              </a:rPr>
              <a:t>partners:</a:t>
            </a:r>
            <a:r>
              <a:rPr lang="en-US" altLang="ro-RO" sz="1300" dirty="0">
                <a:solidFill>
                  <a:srgbClr val="FFFF00"/>
                </a:solidFill>
                <a:effectLst>
                  <a:outerShdw blurRad="38100" dist="38100" dir="2700000" algn="tl">
                    <a:srgbClr val="000000"/>
                  </a:outerShdw>
                </a:effectLst>
                <a:cs typeface="Arial" panose="020B0604020202020204" pitchFamily="34" charset="0"/>
              </a:rPr>
              <a:t> Military Sciences Section of the Romanian Academy of Scientists, NATO HUMINT Center of Excellence, Oradea and "Transylvania" University</a:t>
            </a:r>
            <a:r>
              <a:rPr lang="ro-RO" altLang="ro-RO" sz="1300" dirty="0">
                <a:solidFill>
                  <a:srgbClr val="FFFF00"/>
                </a:solidFill>
                <a:effectLst>
                  <a:outerShdw blurRad="38100" dist="38100" dir="2700000" algn="tl">
                    <a:srgbClr val="000000"/>
                  </a:outerShdw>
                </a:effectLst>
                <a:cs typeface="Arial" panose="020B0604020202020204" pitchFamily="34" charset="0"/>
              </a:rPr>
              <a:t>/</a:t>
            </a:r>
            <a:r>
              <a:rPr lang="en-US" altLang="ro-RO" sz="1300" dirty="0">
                <a:solidFill>
                  <a:srgbClr val="FFFF00"/>
                </a:solidFill>
                <a:effectLst>
                  <a:outerShdw blurRad="38100" dist="38100" dir="2700000" algn="tl">
                    <a:srgbClr val="000000"/>
                  </a:outerShdw>
                </a:effectLst>
                <a:cs typeface="Arial" panose="020B0604020202020204" pitchFamily="34" charset="0"/>
              </a:rPr>
              <a:t>Bra</a:t>
            </a:r>
            <a:r>
              <a:rPr lang="ro-RO" altLang="ro-RO" sz="1300" dirty="0">
                <a:solidFill>
                  <a:srgbClr val="FFFF00"/>
                </a:solidFill>
                <a:effectLst>
                  <a:outerShdw blurRad="38100" dist="38100" dir="2700000" algn="tl">
                    <a:srgbClr val="000000"/>
                  </a:outerShdw>
                </a:effectLst>
                <a:cs typeface="Arial" panose="020B0604020202020204" pitchFamily="34" charset="0"/>
              </a:rPr>
              <a:t>s</a:t>
            </a:r>
            <a:r>
              <a:rPr lang="en-US" altLang="ro-RO" sz="1300" dirty="0" err="1">
                <a:solidFill>
                  <a:srgbClr val="FFFF00"/>
                </a:solidFill>
                <a:effectLst>
                  <a:outerShdw blurRad="38100" dist="38100" dir="2700000" algn="tl">
                    <a:srgbClr val="000000"/>
                  </a:outerShdw>
                </a:effectLst>
                <a:cs typeface="Arial" panose="020B0604020202020204" pitchFamily="34" charset="0"/>
              </a:rPr>
              <a:t>ov</a:t>
            </a:r>
            <a:endParaRPr lang="ro-RO" altLang="ro-RO" sz="1300" dirty="0">
              <a:solidFill>
                <a:srgbClr val="FFFF00"/>
              </a:solidFill>
              <a:effectLst>
                <a:outerShdw blurRad="38100" dist="38100" dir="2700000" algn="tl">
                  <a:srgbClr val="000000"/>
                </a:outerShdw>
              </a:effectLst>
              <a:cs typeface="Arial" panose="020B0604020202020204" pitchFamily="34" charset="0"/>
            </a:endParaRPr>
          </a:p>
          <a:p>
            <a:pPr marL="285750" lvl="1" indent="-285750" algn="just" eaLnBrk="1" hangingPunct="1">
              <a:spcBef>
                <a:spcPts val="0"/>
              </a:spcBef>
              <a:buClr>
                <a:schemeClr val="hlink"/>
              </a:buClr>
              <a:buSzPct val="60000"/>
              <a:buFont typeface="Wingdings" panose="05000000000000000000" pitchFamily="2" charset="2"/>
              <a:buChar char="q"/>
              <a:defRPr/>
            </a:pPr>
            <a:r>
              <a:rPr lang="ro-RO" altLang="ro-RO" sz="1300" b="1" dirty="0">
                <a:solidFill>
                  <a:srgbClr val="FFFF00"/>
                </a:solidFill>
                <a:effectLst>
                  <a:outerShdw blurRad="38100" dist="38100" dir="2700000" algn="tl">
                    <a:srgbClr val="000000"/>
                  </a:outerShdw>
                </a:effectLst>
                <a:cs typeface="Arial" panose="020B0604020202020204" pitchFamily="34" charset="0"/>
              </a:rPr>
              <a:t>s</a:t>
            </a:r>
            <a:r>
              <a:rPr lang="en-US" altLang="ro-RO" sz="1300" b="1" dirty="0" err="1">
                <a:solidFill>
                  <a:srgbClr val="FFFF00"/>
                </a:solidFill>
                <a:effectLst>
                  <a:outerShdw blurRad="38100" dist="38100" dir="2700000" algn="tl">
                    <a:srgbClr val="000000"/>
                  </a:outerShdw>
                </a:effectLst>
                <a:cs typeface="Arial" panose="020B0604020202020204" pitchFamily="34" charset="0"/>
              </a:rPr>
              <a:t>cientific</a:t>
            </a:r>
            <a:r>
              <a:rPr lang="en-US" altLang="ro-RO" sz="1300" b="1" dirty="0">
                <a:solidFill>
                  <a:srgbClr val="FFFF00"/>
                </a:solidFill>
                <a:effectLst>
                  <a:outerShdw blurRad="38100" dist="38100" dir="2700000" algn="tl">
                    <a:srgbClr val="000000"/>
                  </a:outerShdw>
                </a:effectLst>
                <a:cs typeface="Arial" panose="020B0604020202020204" pitchFamily="34" charset="0"/>
              </a:rPr>
              <a:t> areas: </a:t>
            </a:r>
            <a:r>
              <a:rPr lang="en-US" altLang="ro-RO" sz="1300" dirty="0">
                <a:solidFill>
                  <a:srgbClr val="FFFF00"/>
                </a:solidFill>
                <a:effectLst>
                  <a:outerShdw blurRad="38100" dist="38100" dir="2700000" algn="tl">
                    <a:srgbClr val="000000"/>
                  </a:outerShdw>
                </a:effectLst>
                <a:cs typeface="Arial" panose="020B0604020202020204" pitchFamily="34" charset="0"/>
              </a:rPr>
              <a:t>Transatlantic Cooperation, Defense Economics, Social Sciences, Military Strategies and Defense Planning, Management Theories and Practices, Information Science, Military Affairs and Security</a:t>
            </a:r>
          </a:p>
          <a:p>
            <a:pPr marL="285750" lvl="1" indent="-285750" algn="just" eaLnBrk="1" hangingPunct="1">
              <a:spcBef>
                <a:spcPts val="0"/>
              </a:spcBef>
              <a:buClr>
                <a:schemeClr val="hlink"/>
              </a:buClr>
              <a:buSzPct val="60000"/>
              <a:buFont typeface="Wingdings" panose="05000000000000000000" pitchFamily="2" charset="2"/>
              <a:buChar char="q"/>
              <a:defRPr/>
            </a:pPr>
            <a:endParaRPr lang="ro-RO" altLang="ro-RO" sz="1300" dirty="0">
              <a:solidFill>
                <a:srgbClr val="FFFF00"/>
              </a:solidFill>
              <a:effectLst>
                <a:outerShdw blurRad="38100" dist="38100" dir="2700000" algn="tl">
                  <a:srgbClr val="000000"/>
                </a:outerShdw>
              </a:effectLst>
              <a:cs typeface="Arial" panose="020B0604020202020204" pitchFamily="34" charset="0"/>
            </a:endParaRPr>
          </a:p>
          <a:p>
            <a:pPr marL="457200" lvl="1" indent="0" algn="just" eaLnBrk="1" hangingPunct="1">
              <a:spcBef>
                <a:spcPts val="0"/>
              </a:spcBef>
              <a:buClr>
                <a:srgbClr val="FFFFCC"/>
              </a:buClr>
              <a:buSzPct val="60000"/>
              <a:buFont typeface="Wingdings" panose="05000000000000000000" pitchFamily="2" charset="2"/>
              <a:buChar char="n"/>
              <a:defRPr/>
            </a:pPr>
            <a:endParaRPr lang="en-US" altLang="ro-RO" sz="1300" dirty="0">
              <a:solidFill>
                <a:srgbClr val="FFFFFF"/>
              </a:solidFill>
              <a:cs typeface="Arial" charset="0"/>
            </a:endParaRPr>
          </a:p>
        </p:txBody>
      </p:sp>
      <p:pic>
        <p:nvPicPr>
          <p:cNvPr id="14" name="Picture 13"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13" name="Rectangle 3">
            <a:extLst>
              <a:ext uri="{FF2B5EF4-FFF2-40B4-BE49-F238E27FC236}">
                <a16:creationId xmlns:a16="http://schemas.microsoft.com/office/drawing/2014/main" xmlns="" id="{810E28F1-0807-4234-97E0-347A27BF9FCB}"/>
              </a:ext>
            </a:extLst>
          </p:cNvPr>
          <p:cNvSpPr>
            <a:spLocks noChangeArrowheads="1"/>
          </p:cNvSpPr>
          <p:nvPr/>
        </p:nvSpPr>
        <p:spPr bwMode="auto">
          <a:xfrm>
            <a:off x="227348" y="1455157"/>
            <a:ext cx="3744416" cy="852587"/>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defRPr>
            </a:lvl1pPr>
            <a:lvl2pPr marL="800100" indent="-34290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20000"/>
              </a:spcBef>
              <a:buClr>
                <a:srgbClr val="FFFFCC"/>
              </a:buClr>
              <a:buSzPct val="60000"/>
              <a:buFont typeface="Wingdings" panose="05000000000000000000" pitchFamily="2" charset="2"/>
              <a:buNone/>
              <a:defRPr/>
            </a:pPr>
            <a:r>
              <a:rPr lang="en-US" altLang="ro-RO" sz="1400" b="1" dirty="0">
                <a:solidFill>
                  <a:srgbClr val="FFFFFF"/>
                </a:solidFill>
                <a:effectLst>
                  <a:outerShdw blurRad="38100" dist="38100" dir="2700000" algn="tl">
                    <a:srgbClr val="000000"/>
                  </a:outerShdw>
                </a:effectLst>
                <a:cs typeface="Arial" charset="0"/>
              </a:rPr>
              <a:t>   </a:t>
            </a:r>
            <a:r>
              <a:rPr lang="ro-RO" altLang="ro-RO" sz="1400" b="1" dirty="0">
                <a:solidFill>
                  <a:srgbClr val="FFFFFF"/>
                </a:solidFill>
                <a:effectLst>
                  <a:outerShdw blurRad="38100" dist="38100" dir="2700000" algn="tl">
                    <a:srgbClr val="000000"/>
                  </a:outerShdw>
                </a:effectLst>
                <a:cs typeface="Arial" charset="0"/>
              </a:rPr>
              <a:t>	</a:t>
            </a:r>
            <a:r>
              <a:rPr lang="ro-RO" altLang="ro-RO" sz="1400" b="1" dirty="0">
                <a:effectLst>
                  <a:outerShdw blurRad="38100" dist="38100" dir="2700000" algn="tl">
                    <a:srgbClr val="000000"/>
                  </a:outerShdw>
                </a:effectLst>
                <a:cs typeface="Arial" charset="0"/>
              </a:rPr>
              <a:t>Moto:</a:t>
            </a:r>
            <a:r>
              <a:rPr lang="en-US" altLang="ro-RO" sz="1400" b="1" dirty="0">
                <a:solidFill>
                  <a:srgbClr val="FFFF00"/>
                </a:solidFill>
                <a:effectLst>
                  <a:outerShdw blurRad="38100" dist="38100" dir="2700000" algn="tl">
                    <a:srgbClr val="000000"/>
                  </a:outerShdw>
                </a:effectLst>
                <a:cs typeface="Arial" charset="0"/>
              </a:rPr>
              <a:t> </a:t>
            </a:r>
            <a:endParaRPr lang="ro-RO" altLang="ro-RO" sz="1400" b="1" dirty="0">
              <a:solidFill>
                <a:srgbClr val="FFFF00"/>
              </a:solidFill>
              <a:effectLst>
                <a:outerShdw blurRad="38100" dist="38100" dir="2700000" algn="tl">
                  <a:srgbClr val="000000"/>
                </a:outerShdw>
              </a:effectLst>
              <a:cs typeface="Arial" charset="0"/>
            </a:endParaRPr>
          </a:p>
          <a:p>
            <a:pPr algn="ctr" eaLnBrk="1" hangingPunct="1">
              <a:spcBef>
                <a:spcPct val="20000"/>
              </a:spcBef>
              <a:buClr>
                <a:srgbClr val="FFFFCC"/>
              </a:buClr>
              <a:buSzPct val="60000"/>
              <a:buFont typeface="Wingdings" panose="05000000000000000000" pitchFamily="2" charset="2"/>
              <a:buNone/>
              <a:defRPr/>
            </a:pPr>
            <a:r>
              <a:rPr lang="en-US" altLang="en-US" sz="1400" i="1" dirty="0" err="1">
                <a:solidFill>
                  <a:srgbClr val="FFFFFF"/>
                </a:solidFill>
                <a:cs typeface="Arial" charset="0"/>
              </a:rPr>
              <a:t>Defence</a:t>
            </a:r>
            <a:r>
              <a:rPr lang="en-US" altLang="en-US" sz="1400" i="1" dirty="0">
                <a:solidFill>
                  <a:srgbClr val="FFFFFF"/>
                </a:solidFill>
                <a:cs typeface="Arial" charset="0"/>
              </a:rPr>
              <a:t> Resources Management</a:t>
            </a:r>
            <a:endParaRPr lang="ro-RO" altLang="en-US" sz="1400" i="1" dirty="0">
              <a:solidFill>
                <a:srgbClr val="FFFFFF"/>
              </a:solidFill>
              <a:cs typeface="Arial" charset="0"/>
            </a:endParaRPr>
          </a:p>
          <a:p>
            <a:pPr algn="ctr" eaLnBrk="1" hangingPunct="1">
              <a:spcBef>
                <a:spcPct val="20000"/>
              </a:spcBef>
              <a:buClr>
                <a:srgbClr val="FFFFCC"/>
              </a:buClr>
              <a:buSzPct val="60000"/>
              <a:buFont typeface="Wingdings" panose="05000000000000000000" pitchFamily="2" charset="2"/>
              <a:buNone/>
              <a:defRPr/>
            </a:pPr>
            <a:r>
              <a:rPr lang="en-US" altLang="en-US" sz="1400" i="1" dirty="0">
                <a:solidFill>
                  <a:srgbClr val="FFFFFF"/>
                </a:solidFill>
                <a:cs typeface="Arial" charset="0"/>
              </a:rPr>
              <a:t>in the current volatile global context</a:t>
            </a:r>
          </a:p>
          <a:p>
            <a:pPr lvl="1" algn="ctr" eaLnBrk="1" hangingPunct="1">
              <a:spcBef>
                <a:spcPct val="20000"/>
              </a:spcBef>
              <a:buClr>
                <a:srgbClr val="FFFFCC"/>
              </a:buClr>
              <a:buSzPct val="60000"/>
              <a:buFont typeface="Wingdings" panose="05000000000000000000" pitchFamily="2" charset="2"/>
              <a:buChar char="n"/>
              <a:defRPr/>
            </a:pPr>
            <a:endParaRPr lang="ro-RO" altLang="ro-RO" sz="1400" b="1" dirty="0">
              <a:solidFill>
                <a:srgbClr val="FFFFFF"/>
              </a:solidFill>
              <a:effectLst>
                <a:outerShdw blurRad="38100" dist="38100" dir="2700000" algn="tl">
                  <a:srgbClr val="000000"/>
                </a:outerShdw>
              </a:effectLst>
              <a:cs typeface="Arial" charset="0"/>
            </a:endParaRPr>
          </a:p>
          <a:p>
            <a:pPr lvl="1" algn="ctr" eaLnBrk="1" hangingPunct="1">
              <a:spcBef>
                <a:spcPct val="20000"/>
              </a:spcBef>
              <a:buClr>
                <a:srgbClr val="FFFFCC"/>
              </a:buClr>
              <a:buSzPct val="60000"/>
              <a:buFont typeface="Wingdings" panose="05000000000000000000" pitchFamily="2" charset="2"/>
              <a:buChar char="n"/>
              <a:defRPr/>
            </a:pPr>
            <a:endParaRPr lang="en-US" altLang="ro-RO" sz="1400" b="1" dirty="0">
              <a:solidFill>
                <a:srgbClr val="FFFFFF"/>
              </a:solidFill>
              <a:effectLst>
                <a:outerShdw blurRad="38100" dist="38100" dir="2700000" algn="tl">
                  <a:srgbClr val="000000"/>
                </a:outerShdw>
              </a:effectLst>
              <a:cs typeface="Arial" charset="0"/>
            </a:endParaRPr>
          </a:p>
        </p:txBody>
      </p:sp>
      <p:pic>
        <p:nvPicPr>
          <p:cNvPr id="12" name="Picture 11" descr="Bitmap in Graphic1"/>
          <p:cNvPicPr>
            <a:picLocks noChangeAspect="1" noChangeArrowheads="1"/>
          </p:cNvPicPr>
          <p:nvPr/>
        </p:nvPicPr>
        <p:blipFill>
          <a:blip r:embed="rId3" cstate="print"/>
          <a:srcRect/>
          <a:stretch>
            <a:fillRect/>
          </a:stretch>
        </p:blipFill>
        <p:spPr bwMode="auto">
          <a:xfrm>
            <a:off x="10056440" y="84625"/>
            <a:ext cx="978447" cy="935595"/>
          </a:xfrm>
          <a:prstGeom prst="rect">
            <a:avLst/>
          </a:prstGeom>
          <a:noFill/>
          <a:ln>
            <a:noFill/>
          </a:ln>
          <a:effectLst/>
        </p:spPr>
      </p:pic>
      <p:pic>
        <p:nvPicPr>
          <p:cNvPr id="17" name="Picture 16"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8" name="Picture 17">
            <a:extLst>
              <a:ext uri="{FF2B5EF4-FFF2-40B4-BE49-F238E27FC236}">
                <a16:creationId xmlns:lc="http://schemas.openxmlformats.org/drawingml/2006/lockedCanvas" xmlns:a16="http://schemas.microsoft.com/office/drawing/2014/main" xmlns="" id="{71A9C8A7-6F10-473B-BEDF-27060C56106F}"/>
              </a:ext>
            </a:extLst>
          </p:cNvPr>
          <p:cNvPicPr/>
          <p:nvPr/>
        </p:nvPicPr>
        <p:blipFill rotWithShape="1">
          <a:blip r:embed="rId5" cstate="print">
            <a:extLst>
              <a:ext uri="{28A0092B-C50C-407E-A947-70E740481C1C}">
                <a14:useLocalDpi xmlns:a14="http://schemas.microsoft.com/office/drawing/2010/main" val="0"/>
              </a:ext>
            </a:extLst>
          </a:blip>
          <a:srcRect b="13462"/>
          <a:stretch/>
        </p:blipFill>
        <p:spPr bwMode="auto">
          <a:xfrm>
            <a:off x="4826000" y="2564904"/>
            <a:ext cx="6454576" cy="3807874"/>
          </a:xfrm>
          <a:prstGeom prst="rect">
            <a:avLst/>
          </a:prstGeom>
          <a:ln>
            <a:noFill/>
          </a:ln>
          <a:extLst>
            <a:ext uri="{53640926-AAD7-44D8-BBD7-CCE9431645EC}">
              <a14:shadowObscured xmlns:a14="http://schemas.microsoft.com/office/drawing/2010/main"/>
            </a:ext>
          </a:extLst>
        </p:spPr>
      </p:pic>
      <p:sp>
        <p:nvSpPr>
          <p:cNvPr id="19" name="Text Box 1"/>
          <p:cNvSpPr txBox="1"/>
          <p:nvPr/>
        </p:nvSpPr>
        <p:spPr>
          <a:xfrm>
            <a:off x="4926811" y="3138205"/>
            <a:ext cx="1334701" cy="304800"/>
          </a:xfrm>
          <a:prstGeom prst="rect">
            <a:avLst/>
          </a:prstGeom>
          <a:solidFill>
            <a:schemeClr val="lt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100">
                <a:effectLst/>
                <a:ea typeface="Calibri" panose="020F0502020204030204" pitchFamily="34" charset="0"/>
                <a:cs typeface="Times New Roman" panose="02020603050405020304" pitchFamily="18" charset="0"/>
              </a:rPr>
              <a:t> </a:t>
            </a:r>
          </a:p>
        </p:txBody>
      </p:sp>
    </p:spTree>
  </p:cSld>
  <p:clrMapOvr>
    <a:masterClrMapping/>
  </p:clrMapOvr>
  <p:transition>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3355976" y="215900"/>
            <a:ext cx="5368925" cy="833438"/>
          </a:xfrm>
        </p:spPr>
        <p:txBody>
          <a:bodyPr/>
          <a:lstStyle/>
          <a:p>
            <a:pPr eaLnBrk="1" hangingPunct="1">
              <a:defRPr/>
            </a:pPr>
            <a:r>
              <a:rPr lang="ro-RO" sz="3200" b="1" dirty="0">
                <a:solidFill>
                  <a:srgbClr val="FFFF00"/>
                </a:solidFill>
                <a:latin typeface="Times New Roman" pitchFamily="18" charset="0"/>
              </a:rPr>
              <a:t>SCIENTIFIC RESEARCH</a:t>
            </a:r>
            <a:endParaRPr lang="en-US" sz="3200" b="1" dirty="0">
              <a:solidFill>
                <a:srgbClr val="FFFF00"/>
              </a:solidFill>
              <a:latin typeface="Times New Roman" pitchFamily="18" charset="0"/>
            </a:endParaRPr>
          </a:p>
        </p:txBody>
      </p:sp>
      <p:sp>
        <p:nvSpPr>
          <p:cNvPr id="37891" name="Rectangle 3"/>
          <p:cNvSpPr>
            <a:spLocks noGrp="1" noChangeArrowheads="1"/>
          </p:cNvSpPr>
          <p:nvPr>
            <p:ph type="body" idx="4294967295"/>
          </p:nvPr>
        </p:nvSpPr>
        <p:spPr>
          <a:xfrm>
            <a:off x="2316163" y="842963"/>
            <a:ext cx="7345362" cy="1109662"/>
          </a:xfrm>
        </p:spPr>
        <p:txBody>
          <a:bodyPr/>
          <a:lstStyle/>
          <a:p>
            <a:pPr algn="ctr" eaLnBrk="1" hangingPunct="1">
              <a:buNone/>
              <a:defRPr/>
            </a:pPr>
            <a:r>
              <a:rPr lang="en-US" altLang="ro-RO" sz="2200" b="1" i="1" dirty="0">
                <a:solidFill>
                  <a:srgbClr val="FFFF00"/>
                </a:solidFill>
                <a:latin typeface="Times New Roman" pitchFamily="18" charset="0"/>
              </a:rPr>
              <a:t>INTERNATIONAL SCIENTIFIC CONFERENCE</a:t>
            </a:r>
          </a:p>
          <a:p>
            <a:pPr algn="ctr" eaLnBrk="1" hangingPunct="1">
              <a:buFont typeface="Wingdings" panose="05000000000000000000" pitchFamily="2" charset="2"/>
              <a:buNone/>
              <a:defRPr/>
            </a:pPr>
            <a:r>
              <a:rPr lang="en-US" altLang="ro-RO" sz="2200" b="1" i="1" dirty="0">
                <a:solidFill>
                  <a:srgbClr val="FFFF00"/>
                </a:solidFill>
                <a:latin typeface="Times New Roman" pitchFamily="18" charset="0"/>
              </a:rPr>
              <a:t>“Defense Resources Management in the 21-st Century” </a:t>
            </a:r>
          </a:p>
        </p:txBody>
      </p:sp>
      <p:sp>
        <p:nvSpPr>
          <p:cNvPr id="10"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009F1A9-BFF1-4DD8-98F7-653A2BB18051}" type="slidenum">
              <a:rPr lang="en-US" altLang="ro-RO">
                <a:solidFill>
                  <a:srgbClr val="FFFFFF"/>
                </a:solidFill>
                <a:latin typeface="Times New Roman" panose="02020603050405020304" pitchFamily="18" charset="0"/>
              </a:rPr>
              <a:pPr/>
              <a:t>48</a:t>
            </a:fld>
            <a:endParaRPr lang="en-US" altLang="ro-RO">
              <a:solidFill>
                <a:srgbClr val="FFFFFF"/>
              </a:solidFill>
              <a:latin typeface="Times New Roman" panose="02020603050405020304" pitchFamily="18" charset="0"/>
            </a:endParaRPr>
          </a:p>
        </p:txBody>
      </p:sp>
      <p:pic>
        <p:nvPicPr>
          <p:cNvPr id="14" name="Picture 13" descr="stema cu coroana.png"/>
          <p:cNvPicPr>
            <a:picLocks noChangeAspect="1"/>
          </p:cNvPicPr>
          <p:nvPr/>
        </p:nvPicPr>
        <p:blipFill>
          <a:blip r:embed="rId2"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
        <p:nvSpPr>
          <p:cNvPr id="30" name="Rectangle 3">
            <a:extLst>
              <a:ext uri="{FF2B5EF4-FFF2-40B4-BE49-F238E27FC236}">
                <a16:creationId xmlns:a16="http://schemas.microsoft.com/office/drawing/2014/main" xmlns="" id="{38C8AB49-8C7C-40C2-9E15-4EE022C99285}"/>
              </a:ext>
            </a:extLst>
          </p:cNvPr>
          <p:cNvSpPr>
            <a:spLocks noChangeArrowheads="1"/>
          </p:cNvSpPr>
          <p:nvPr/>
        </p:nvSpPr>
        <p:spPr bwMode="auto">
          <a:xfrm>
            <a:off x="281028" y="1785753"/>
            <a:ext cx="5484649" cy="5241919"/>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cs typeface="Arial" panose="020B0604020202020204" pitchFamily="34" charset="0"/>
              </a:defRPr>
            </a:lvl1pPr>
            <a:lvl2pPr marL="800100" indent="-34290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marL="285750" lvl="1" indent="-285750" algn="just" eaLnBrk="1" hangingPunct="1">
              <a:spcBef>
                <a:spcPts val="0"/>
              </a:spcBef>
              <a:buClr>
                <a:schemeClr val="hlink"/>
              </a:buClr>
              <a:buSzPct val="60000"/>
              <a:buFont typeface="Wingdings" panose="05000000000000000000" pitchFamily="2" charset="2"/>
              <a:buChar char="q"/>
              <a:defRPr/>
            </a:pPr>
            <a:r>
              <a:rPr lang="en-US" altLang="ro-RO" sz="1400" b="1" dirty="0">
                <a:solidFill>
                  <a:srgbClr val="FFFF00"/>
                </a:solidFill>
                <a:effectLst>
                  <a:outerShdw blurRad="38100" dist="38100" dir="2700000" algn="tl">
                    <a:srgbClr val="000000"/>
                  </a:outerShdw>
                </a:effectLst>
              </a:rPr>
              <a:t>Keynote speakers </a:t>
            </a:r>
            <a:r>
              <a:rPr lang="en-US" altLang="ro-RO" sz="1400" dirty="0">
                <a:solidFill>
                  <a:srgbClr val="FFFF00"/>
                </a:solidFill>
                <a:effectLst>
                  <a:outerShdw blurRad="38100" dist="38100" dir="2700000" algn="tl">
                    <a:srgbClr val="000000"/>
                  </a:outerShdw>
                </a:effectLst>
              </a:rPr>
              <a:t>from</a:t>
            </a:r>
            <a:r>
              <a:rPr lang="ro-RO" altLang="ro-RO" sz="1400" dirty="0">
                <a:solidFill>
                  <a:srgbClr val="FFFF00"/>
                </a:solidFill>
                <a:effectLst>
                  <a:outerShdw blurRad="38100" dist="38100" dir="2700000" algn="tl">
                    <a:srgbClr val="000000"/>
                  </a:outerShdw>
                </a:effectLst>
              </a:rPr>
              <a:t>:</a:t>
            </a:r>
          </a:p>
          <a:p>
            <a:pPr marL="365760" indent="-225425">
              <a:buFont typeface="Symbol" pitchFamily="18" charset="2"/>
              <a:buChar char=""/>
              <a:tabLst>
                <a:tab pos="914400" algn="l"/>
              </a:tabLst>
            </a:pPr>
            <a:r>
              <a:rPr lang="ro-RO" sz="1400" dirty="0">
                <a:solidFill>
                  <a:srgbClr val="FFFF00"/>
                </a:solidFill>
              </a:rPr>
              <a:t>European </a:t>
            </a:r>
            <a:r>
              <a:rPr lang="ro-RO" sz="1400" dirty="0" err="1">
                <a:solidFill>
                  <a:srgbClr val="FFFF00"/>
                </a:solidFill>
              </a:rPr>
              <a:t>Defense</a:t>
            </a:r>
            <a:r>
              <a:rPr lang="ro-RO" sz="1400" dirty="0">
                <a:solidFill>
                  <a:srgbClr val="FFFF00"/>
                </a:solidFill>
              </a:rPr>
              <a:t> Agency/EU</a:t>
            </a:r>
          </a:p>
          <a:p>
            <a:pPr marL="365760" indent="-225425">
              <a:buFont typeface="Symbol" pitchFamily="18" charset="2"/>
              <a:buChar char=""/>
              <a:tabLst>
                <a:tab pos="914400" algn="l"/>
              </a:tabLst>
            </a:pPr>
            <a:r>
              <a:rPr lang="ro-RO" sz="1400" dirty="0">
                <a:solidFill>
                  <a:srgbClr val="FFFF00"/>
                </a:solidFill>
              </a:rPr>
              <a:t>RAND Corporation, USA</a:t>
            </a:r>
            <a:endParaRPr lang="en-US" sz="1400" dirty="0">
              <a:solidFill>
                <a:srgbClr val="FFFF00"/>
              </a:solidFill>
            </a:endParaRPr>
          </a:p>
          <a:p>
            <a:pPr marL="365760" indent="-225425">
              <a:buFont typeface="Symbol" pitchFamily="18" charset="2"/>
              <a:buChar char=""/>
              <a:tabLst>
                <a:tab pos="914400" algn="l"/>
              </a:tabLst>
            </a:pPr>
            <a:r>
              <a:rPr lang="en-US" sz="1400" dirty="0">
                <a:solidFill>
                  <a:srgbClr val="FFFF00"/>
                </a:solidFill>
              </a:rPr>
              <a:t>Brooking</a:t>
            </a:r>
            <a:r>
              <a:rPr lang="ro-RO" sz="1400" dirty="0">
                <a:solidFill>
                  <a:srgbClr val="FFFF00"/>
                </a:solidFill>
              </a:rPr>
              <a:t>s</a:t>
            </a:r>
            <a:r>
              <a:rPr lang="en-US" sz="1400" dirty="0">
                <a:solidFill>
                  <a:srgbClr val="FFFF00"/>
                </a:solidFill>
              </a:rPr>
              <a:t> Institution, USA</a:t>
            </a:r>
            <a:endParaRPr lang="ro-RO" sz="1400" dirty="0">
              <a:solidFill>
                <a:srgbClr val="FFFF00"/>
              </a:solidFill>
            </a:endParaRPr>
          </a:p>
          <a:p>
            <a:pPr marL="365760" indent="-225425">
              <a:buFont typeface="Symbol" pitchFamily="18" charset="2"/>
              <a:buChar char=""/>
              <a:tabLst>
                <a:tab pos="914400" algn="l"/>
              </a:tabLst>
            </a:pPr>
            <a:r>
              <a:rPr lang="ro-RO" sz="1400" dirty="0">
                <a:solidFill>
                  <a:srgbClr val="FFFF00"/>
                </a:solidFill>
              </a:rPr>
              <a:t>Center for European </a:t>
            </a:r>
            <a:r>
              <a:rPr lang="ro-RO" sz="1400" dirty="0" err="1">
                <a:solidFill>
                  <a:srgbClr val="FFFF00"/>
                </a:solidFill>
              </a:rPr>
              <a:t>Policy</a:t>
            </a:r>
            <a:r>
              <a:rPr lang="ro-RO" sz="1400" dirty="0">
                <a:solidFill>
                  <a:srgbClr val="FFFF00"/>
                </a:solidFill>
              </a:rPr>
              <a:t> </a:t>
            </a:r>
            <a:r>
              <a:rPr lang="ro-RO" sz="1400" dirty="0" err="1">
                <a:solidFill>
                  <a:srgbClr val="FFFF00"/>
                </a:solidFill>
              </a:rPr>
              <a:t>Analysis</a:t>
            </a:r>
            <a:r>
              <a:rPr lang="ro-RO" sz="1400" dirty="0">
                <a:solidFill>
                  <a:srgbClr val="FFFF00"/>
                </a:solidFill>
              </a:rPr>
              <a:t> (CEPA), USA</a:t>
            </a:r>
          </a:p>
          <a:p>
            <a:pPr marL="365760" indent="-225425">
              <a:buFont typeface="Symbol" pitchFamily="18" charset="2"/>
              <a:buChar char=""/>
              <a:tabLst>
                <a:tab pos="914400" algn="l"/>
              </a:tabLst>
            </a:pPr>
            <a:r>
              <a:rPr lang="ro-RO" sz="1400" dirty="0" err="1">
                <a:solidFill>
                  <a:srgbClr val="FFFF00"/>
                </a:solidFill>
              </a:rPr>
              <a:t>Geopolitical</a:t>
            </a:r>
            <a:r>
              <a:rPr lang="ro-RO" sz="1400" dirty="0">
                <a:solidFill>
                  <a:srgbClr val="FFFF00"/>
                </a:solidFill>
              </a:rPr>
              <a:t> </a:t>
            </a:r>
            <a:r>
              <a:rPr lang="ro-RO" sz="1400" dirty="0" err="1">
                <a:solidFill>
                  <a:srgbClr val="FFFF00"/>
                </a:solidFill>
              </a:rPr>
              <a:t>Futures</a:t>
            </a:r>
            <a:r>
              <a:rPr lang="ro-RO" sz="1400" dirty="0">
                <a:solidFill>
                  <a:srgbClr val="FFFF00"/>
                </a:solidFill>
              </a:rPr>
              <a:t> </a:t>
            </a:r>
            <a:r>
              <a:rPr lang="en-US" sz="1400" dirty="0">
                <a:solidFill>
                  <a:srgbClr val="FFFF00"/>
                </a:solidFill>
              </a:rPr>
              <a:t>, USA</a:t>
            </a:r>
            <a:endParaRPr lang="ro-RO" sz="1400" dirty="0">
              <a:solidFill>
                <a:srgbClr val="FFFF00"/>
              </a:solidFill>
            </a:endParaRPr>
          </a:p>
          <a:p>
            <a:pPr marL="365760" indent="-225425">
              <a:buFont typeface="Symbol" pitchFamily="18" charset="2"/>
              <a:buChar char=""/>
              <a:tabLst>
                <a:tab pos="914400" algn="l"/>
              </a:tabLst>
            </a:pPr>
            <a:r>
              <a:rPr lang="en-US" sz="1400" dirty="0">
                <a:solidFill>
                  <a:srgbClr val="FFFF00"/>
                </a:solidFill>
              </a:rPr>
              <a:t>Systems Planning and Analysis, Inc.</a:t>
            </a:r>
            <a:r>
              <a:rPr lang="ro-RO" sz="1400" dirty="0">
                <a:solidFill>
                  <a:srgbClr val="FFFF00"/>
                </a:solidFill>
              </a:rPr>
              <a:t>, USA</a:t>
            </a:r>
          </a:p>
          <a:p>
            <a:pPr marL="365760" indent="-225425">
              <a:buFont typeface="Symbol" pitchFamily="18" charset="2"/>
              <a:buChar char=""/>
              <a:tabLst>
                <a:tab pos="914400" algn="l"/>
              </a:tabLst>
            </a:pPr>
            <a:r>
              <a:rPr lang="ro-RO" sz="1400" dirty="0" err="1">
                <a:solidFill>
                  <a:srgbClr val="FFFF00"/>
                </a:solidFill>
              </a:rPr>
              <a:t>Warsaw</a:t>
            </a:r>
            <a:r>
              <a:rPr lang="ro-RO" sz="1400" dirty="0">
                <a:solidFill>
                  <a:srgbClr val="FFFF00"/>
                </a:solidFill>
              </a:rPr>
              <a:t> </a:t>
            </a:r>
            <a:r>
              <a:rPr lang="ro-RO" sz="1400" dirty="0" err="1">
                <a:solidFill>
                  <a:srgbClr val="FFFF00"/>
                </a:solidFill>
              </a:rPr>
              <a:t>Security</a:t>
            </a:r>
            <a:r>
              <a:rPr lang="ro-RO" sz="1400" dirty="0">
                <a:solidFill>
                  <a:srgbClr val="FFFF00"/>
                </a:solidFill>
              </a:rPr>
              <a:t> Forum</a:t>
            </a:r>
          </a:p>
          <a:p>
            <a:pPr marL="365760" indent="-225425">
              <a:buFont typeface="Symbol" pitchFamily="18" charset="2"/>
              <a:buChar char=""/>
              <a:tabLst>
                <a:tab pos="914400" algn="l"/>
              </a:tabLst>
            </a:pPr>
            <a:r>
              <a:rPr lang="ro-RO" sz="1400" dirty="0">
                <a:solidFill>
                  <a:srgbClr val="FFFF00"/>
                </a:solidFill>
              </a:rPr>
              <a:t>Naval </a:t>
            </a:r>
            <a:r>
              <a:rPr lang="ro-RO" sz="1400" dirty="0" err="1">
                <a:solidFill>
                  <a:srgbClr val="FFFF00"/>
                </a:solidFill>
              </a:rPr>
              <a:t>Postgraduate</a:t>
            </a:r>
            <a:r>
              <a:rPr lang="ro-RO" sz="1400" dirty="0">
                <a:solidFill>
                  <a:srgbClr val="FFFF00"/>
                </a:solidFill>
              </a:rPr>
              <a:t> </a:t>
            </a:r>
            <a:r>
              <a:rPr lang="ro-RO" sz="1400" dirty="0" err="1">
                <a:solidFill>
                  <a:srgbClr val="FFFF00"/>
                </a:solidFill>
              </a:rPr>
              <a:t>School</a:t>
            </a:r>
            <a:r>
              <a:rPr lang="ro-RO" sz="1400" dirty="0">
                <a:solidFill>
                  <a:srgbClr val="FFFF00"/>
                </a:solidFill>
              </a:rPr>
              <a:t>,</a:t>
            </a:r>
            <a:r>
              <a:rPr lang="en-US" sz="1400" dirty="0">
                <a:solidFill>
                  <a:srgbClr val="FFFF00"/>
                </a:solidFill>
              </a:rPr>
              <a:t> </a:t>
            </a:r>
            <a:r>
              <a:rPr lang="ro-RO" sz="1400" dirty="0">
                <a:solidFill>
                  <a:srgbClr val="FFFF00"/>
                </a:solidFill>
              </a:rPr>
              <a:t>USA</a:t>
            </a:r>
          </a:p>
          <a:p>
            <a:pPr marL="365760" indent="-225425">
              <a:buFont typeface="Symbol" pitchFamily="18" charset="2"/>
              <a:buChar char=""/>
              <a:tabLst>
                <a:tab pos="914400" algn="l"/>
              </a:tabLst>
            </a:pPr>
            <a:r>
              <a:rPr lang="pt-BR" sz="1400" dirty="0">
                <a:solidFill>
                  <a:srgbClr val="FFFF00"/>
                </a:solidFill>
              </a:rPr>
              <a:t>Naval </a:t>
            </a:r>
            <a:r>
              <a:rPr lang="ro-RO" sz="1400" dirty="0">
                <a:solidFill>
                  <a:srgbClr val="FFFF00"/>
                </a:solidFill>
              </a:rPr>
              <a:t>War College</a:t>
            </a:r>
            <a:r>
              <a:rPr lang="pt-BR" sz="1400" dirty="0">
                <a:solidFill>
                  <a:srgbClr val="FFFF00"/>
                </a:solidFill>
              </a:rPr>
              <a:t>, USA</a:t>
            </a:r>
            <a:endParaRPr lang="ro-RO" sz="1400" dirty="0">
              <a:solidFill>
                <a:srgbClr val="FFFF00"/>
              </a:solidFill>
            </a:endParaRPr>
          </a:p>
          <a:p>
            <a:pPr marL="365760" indent="-225425">
              <a:buFont typeface="Symbol" pitchFamily="18" charset="2"/>
              <a:buChar char=""/>
              <a:tabLst>
                <a:tab pos="914400" algn="l"/>
              </a:tabLst>
            </a:pPr>
            <a:r>
              <a:rPr lang="en-US" sz="1400" dirty="0">
                <a:solidFill>
                  <a:srgbClr val="FFFF00"/>
                </a:solidFill>
              </a:rPr>
              <a:t>Office of Foreign Investment Review/Department of Defense, US</a:t>
            </a:r>
            <a:r>
              <a:rPr lang="ro-RO" sz="1400" dirty="0">
                <a:solidFill>
                  <a:srgbClr val="FFFF00"/>
                </a:solidFill>
              </a:rPr>
              <a:t>A</a:t>
            </a:r>
          </a:p>
          <a:p>
            <a:pPr marL="365760" indent="-225425">
              <a:buFont typeface="Symbol" pitchFamily="18" charset="2"/>
              <a:buChar char=""/>
              <a:tabLst>
                <a:tab pos="914400" algn="l"/>
              </a:tabLst>
            </a:pPr>
            <a:r>
              <a:rPr lang="ro-RO" sz="1400" dirty="0">
                <a:solidFill>
                  <a:srgbClr val="FFFF00"/>
                </a:solidFill>
              </a:rPr>
              <a:t>University of Piraeus, </a:t>
            </a:r>
            <a:r>
              <a:rPr lang="ro-RO" sz="1400" dirty="0" err="1">
                <a:solidFill>
                  <a:srgbClr val="FFFF00"/>
                </a:solidFill>
              </a:rPr>
              <a:t>Gre</a:t>
            </a:r>
            <a:r>
              <a:rPr lang="en-US" sz="1400" dirty="0" err="1">
                <a:solidFill>
                  <a:srgbClr val="FFFF00"/>
                </a:solidFill>
              </a:rPr>
              <a:t>ece</a:t>
            </a:r>
            <a:endParaRPr lang="en-US" sz="1400" dirty="0">
              <a:solidFill>
                <a:srgbClr val="FFFF00"/>
              </a:solidFill>
            </a:endParaRPr>
          </a:p>
          <a:p>
            <a:pPr marL="365760" indent="-225425">
              <a:buFont typeface="Symbol" pitchFamily="18" charset="2"/>
              <a:buChar char=""/>
              <a:tabLst>
                <a:tab pos="914400" algn="l"/>
              </a:tabLst>
            </a:pPr>
            <a:r>
              <a:rPr lang="ro-RO" sz="1400" dirty="0">
                <a:solidFill>
                  <a:srgbClr val="FFFF00"/>
                </a:solidFill>
              </a:rPr>
              <a:t>War Studies University, </a:t>
            </a:r>
            <a:r>
              <a:rPr lang="ro-RO" sz="1400" dirty="0" err="1">
                <a:solidFill>
                  <a:srgbClr val="FFFF00"/>
                </a:solidFill>
              </a:rPr>
              <a:t>Poland</a:t>
            </a:r>
            <a:r>
              <a:rPr lang="ro-RO" sz="1400" dirty="0">
                <a:solidFill>
                  <a:srgbClr val="FFFF00"/>
                </a:solidFill>
              </a:rPr>
              <a:t> </a:t>
            </a:r>
          </a:p>
          <a:p>
            <a:pPr marL="365760" indent="-225425">
              <a:buFont typeface="Symbol" pitchFamily="18" charset="2"/>
              <a:buChar char=""/>
              <a:tabLst>
                <a:tab pos="914400" algn="l"/>
              </a:tabLst>
            </a:pPr>
            <a:r>
              <a:rPr lang="en-US" sz="1400" dirty="0">
                <a:solidFill>
                  <a:srgbClr val="FFFF00"/>
                </a:solidFill>
              </a:rPr>
              <a:t>University of Defense, Czech Republic </a:t>
            </a:r>
            <a:endParaRPr lang="ro-RO" sz="1400" dirty="0">
              <a:solidFill>
                <a:srgbClr val="FFFF00"/>
              </a:solidFill>
            </a:endParaRPr>
          </a:p>
          <a:p>
            <a:pPr marL="365760" indent="-225425">
              <a:buFont typeface="Symbol" pitchFamily="18" charset="2"/>
              <a:buChar char=""/>
              <a:tabLst>
                <a:tab pos="914400" algn="l"/>
              </a:tabLst>
            </a:pPr>
            <a:r>
              <a:rPr lang="en-US" sz="1400" dirty="0">
                <a:solidFill>
                  <a:srgbClr val="FFFF00"/>
                </a:solidFill>
              </a:rPr>
              <a:t>Military Academy of the Armed Forces, </a:t>
            </a:r>
            <a:r>
              <a:rPr lang="ro-RO" sz="1400" dirty="0" err="1">
                <a:solidFill>
                  <a:srgbClr val="FFFF00"/>
                </a:solidFill>
              </a:rPr>
              <a:t>the</a:t>
            </a:r>
            <a:r>
              <a:rPr lang="ro-RO" sz="1400" dirty="0">
                <a:solidFill>
                  <a:srgbClr val="FFFF00"/>
                </a:solidFill>
              </a:rPr>
              <a:t> </a:t>
            </a:r>
            <a:r>
              <a:rPr lang="en-US" sz="1400" dirty="0">
                <a:solidFill>
                  <a:srgbClr val="FFFF00"/>
                </a:solidFill>
              </a:rPr>
              <a:t>Republic of</a:t>
            </a:r>
            <a:r>
              <a:rPr lang="ro-RO" sz="1400" dirty="0">
                <a:solidFill>
                  <a:srgbClr val="FFFF00"/>
                </a:solidFill>
              </a:rPr>
              <a:t> </a:t>
            </a:r>
            <a:r>
              <a:rPr lang="en-US" sz="1400" dirty="0" err="1">
                <a:solidFill>
                  <a:srgbClr val="FFFF00"/>
                </a:solidFill>
              </a:rPr>
              <a:t>Moldov</a:t>
            </a:r>
            <a:r>
              <a:rPr lang="ro-RO" sz="1400" dirty="0">
                <a:solidFill>
                  <a:srgbClr val="FFFF00"/>
                </a:solidFill>
              </a:rPr>
              <a:t>a</a:t>
            </a:r>
          </a:p>
          <a:p>
            <a:pPr marL="365760" indent="-225425">
              <a:buFont typeface="Symbol" pitchFamily="18" charset="2"/>
              <a:buChar char=""/>
              <a:tabLst>
                <a:tab pos="914400" algn="l"/>
              </a:tabLst>
            </a:pPr>
            <a:r>
              <a:rPr lang="en-US" sz="1400" dirty="0">
                <a:solidFill>
                  <a:srgbClr val="FFFF00"/>
                </a:solidFill>
              </a:rPr>
              <a:t>Ministry of National Defense</a:t>
            </a:r>
            <a:endParaRPr lang="ro-RO" sz="1400" dirty="0">
              <a:solidFill>
                <a:srgbClr val="FFFF00"/>
              </a:solidFill>
            </a:endParaRPr>
          </a:p>
          <a:p>
            <a:pPr marL="365760" indent="-225425">
              <a:buFont typeface="Symbol" pitchFamily="18" charset="2"/>
              <a:buChar char=""/>
              <a:tabLst>
                <a:tab pos="914400" algn="l"/>
              </a:tabLst>
            </a:pPr>
            <a:r>
              <a:rPr lang="en-US" sz="1400" dirty="0">
                <a:solidFill>
                  <a:srgbClr val="FFFF00"/>
                </a:solidFill>
              </a:rPr>
              <a:t>National School of Political Studies and Public Administration</a:t>
            </a:r>
            <a:endParaRPr lang="ro-RO" sz="1400" dirty="0">
              <a:solidFill>
                <a:srgbClr val="FFFF00"/>
              </a:solidFill>
            </a:endParaRPr>
          </a:p>
          <a:p>
            <a:pPr marL="365760" indent="-225425">
              <a:buFont typeface="Symbol" pitchFamily="18" charset="2"/>
              <a:buChar char=""/>
              <a:tabLst>
                <a:tab pos="914400" algn="l"/>
              </a:tabLst>
            </a:pPr>
            <a:r>
              <a:rPr lang="ro-RO" sz="1400" dirty="0">
                <a:solidFill>
                  <a:srgbClr val="FFFF00"/>
                </a:solidFill>
              </a:rPr>
              <a:t>„Transilvania” University, </a:t>
            </a:r>
            <a:r>
              <a:rPr lang="en-US" sz="1400" dirty="0">
                <a:solidFill>
                  <a:srgbClr val="FFFF00"/>
                </a:solidFill>
              </a:rPr>
              <a:t> </a:t>
            </a:r>
            <a:r>
              <a:rPr lang="ro-RO" sz="1400" dirty="0" err="1">
                <a:solidFill>
                  <a:srgbClr val="FFFF00"/>
                </a:solidFill>
              </a:rPr>
              <a:t>Brasov</a:t>
            </a:r>
            <a:r>
              <a:rPr lang="ro-RO" sz="1400" dirty="0">
                <a:solidFill>
                  <a:srgbClr val="FFFF00"/>
                </a:solidFill>
              </a:rPr>
              <a:t>, </a:t>
            </a:r>
            <a:r>
              <a:rPr lang="en-US" sz="1400" dirty="0">
                <a:solidFill>
                  <a:srgbClr val="FFFF00"/>
                </a:solidFill>
              </a:rPr>
              <a:t>Romania</a:t>
            </a:r>
            <a:endParaRPr lang="ro-RO" sz="1400" dirty="0">
              <a:solidFill>
                <a:srgbClr val="FFFF00"/>
              </a:solidFill>
            </a:endParaRPr>
          </a:p>
          <a:p>
            <a:pPr marL="365760" indent="-225425">
              <a:buFont typeface="Symbol" pitchFamily="18" charset="2"/>
              <a:buChar char=""/>
              <a:tabLst>
                <a:tab pos="914400" algn="l"/>
              </a:tabLst>
            </a:pPr>
            <a:r>
              <a:rPr lang="ro-RO" sz="1400" dirty="0">
                <a:solidFill>
                  <a:srgbClr val="FFFF00"/>
                </a:solidFill>
              </a:rPr>
              <a:t>Political </a:t>
            </a:r>
            <a:r>
              <a:rPr lang="ro-RO" sz="1400" dirty="0" err="1">
                <a:solidFill>
                  <a:srgbClr val="FFFF00"/>
                </a:solidFill>
              </a:rPr>
              <a:t>Research</a:t>
            </a:r>
            <a:r>
              <a:rPr lang="ro-RO" sz="1400" dirty="0">
                <a:solidFill>
                  <a:srgbClr val="FFFF00"/>
                </a:solidFill>
              </a:rPr>
              <a:t> Group</a:t>
            </a:r>
            <a:r>
              <a:rPr lang="en-US" sz="1400" dirty="0">
                <a:solidFill>
                  <a:srgbClr val="FFFF00"/>
                </a:solidFill>
              </a:rPr>
              <a:t>, Romani</a:t>
            </a:r>
            <a:r>
              <a:rPr lang="ro-RO" sz="1400" dirty="0">
                <a:solidFill>
                  <a:srgbClr val="FFFF00"/>
                </a:solidFill>
              </a:rPr>
              <a:t>a</a:t>
            </a:r>
          </a:p>
          <a:p>
            <a:pPr marL="365760" indent="-225425">
              <a:buFont typeface="Symbol" pitchFamily="18" charset="2"/>
              <a:buChar char=""/>
              <a:tabLst>
                <a:tab pos="914400" algn="l"/>
              </a:tabLst>
            </a:pPr>
            <a:r>
              <a:rPr lang="ro-RO" sz="1400" dirty="0">
                <a:solidFill>
                  <a:srgbClr val="FFFF00"/>
                </a:solidFill>
              </a:rPr>
              <a:t>National </a:t>
            </a:r>
            <a:r>
              <a:rPr lang="ro-RO" sz="1400" dirty="0" err="1">
                <a:solidFill>
                  <a:srgbClr val="FFFF00"/>
                </a:solidFill>
              </a:rPr>
              <a:t>Defense</a:t>
            </a:r>
            <a:r>
              <a:rPr lang="ro-RO" sz="1400" dirty="0">
                <a:solidFill>
                  <a:srgbClr val="FFFF00"/>
                </a:solidFill>
              </a:rPr>
              <a:t> University, USA</a:t>
            </a:r>
          </a:p>
          <a:p>
            <a:pPr marL="365760" indent="-225425">
              <a:buFont typeface="Symbol" pitchFamily="18" charset="2"/>
              <a:buChar char=""/>
              <a:tabLst>
                <a:tab pos="914400" algn="l"/>
              </a:tabLst>
            </a:pPr>
            <a:r>
              <a:rPr lang="ro-RO" sz="1400" dirty="0">
                <a:solidFill>
                  <a:srgbClr val="FFFF00"/>
                </a:solidFill>
              </a:rPr>
              <a:t>Mach Industries, USA</a:t>
            </a:r>
          </a:p>
          <a:p>
            <a:pPr algn="just" eaLnBrk="1" hangingPunct="1">
              <a:spcBef>
                <a:spcPct val="20000"/>
              </a:spcBef>
              <a:buClr>
                <a:schemeClr val="hlink"/>
              </a:buClr>
              <a:buSzPct val="60000"/>
              <a:buFont typeface="Wingdings" panose="05000000000000000000" pitchFamily="2" charset="2"/>
              <a:buNone/>
              <a:defRPr/>
            </a:pPr>
            <a:endParaRPr lang="ro-RO" altLang="en-US" sz="1400" dirty="0">
              <a:solidFill>
                <a:srgbClr val="FFFF00"/>
              </a:solidFill>
            </a:endParaRPr>
          </a:p>
          <a:p>
            <a:pPr algn="just" eaLnBrk="1" hangingPunct="1">
              <a:spcBef>
                <a:spcPct val="20000"/>
              </a:spcBef>
              <a:buClr>
                <a:schemeClr val="hlink"/>
              </a:buClr>
              <a:buSzPct val="60000"/>
              <a:buFont typeface="Wingdings" panose="05000000000000000000" pitchFamily="2" charset="2"/>
              <a:buNone/>
              <a:defRPr/>
            </a:pPr>
            <a:endParaRPr lang="en-US" altLang="en-US" sz="1400" dirty="0">
              <a:solidFill>
                <a:srgbClr val="FFFF00"/>
              </a:solidFill>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400" b="1"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400" b="1"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en-US" altLang="ro-RO" sz="1400" b="1" dirty="0">
              <a:solidFill>
                <a:srgbClr val="FFFF00"/>
              </a:solidFill>
              <a:effectLst>
                <a:outerShdw blurRad="38100" dist="38100" dir="2700000" algn="tl">
                  <a:srgbClr val="000000"/>
                </a:outerShdw>
              </a:effectLst>
            </a:endParaRPr>
          </a:p>
        </p:txBody>
      </p:sp>
      <p:pic>
        <p:nvPicPr>
          <p:cNvPr id="32" name="Picture 31">
            <a:extLst>
              <a:ext uri="{FF2B5EF4-FFF2-40B4-BE49-F238E27FC236}">
                <a16:creationId xmlns:a16="http://schemas.microsoft.com/office/drawing/2014/main" xmlns="" id="{F4B2260B-1DBC-4466-8B39-B693888ABA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597" r="6022"/>
          <a:stretch/>
        </p:blipFill>
        <p:spPr>
          <a:xfrm>
            <a:off x="10452484" y="2013889"/>
            <a:ext cx="1395697" cy="1226381"/>
          </a:xfrm>
          <a:prstGeom prst="rect">
            <a:avLst/>
          </a:prstGeom>
        </p:spPr>
      </p:pic>
      <p:pic>
        <p:nvPicPr>
          <p:cNvPr id="33" name="Picture 32">
            <a:extLst>
              <a:ext uri="{FF2B5EF4-FFF2-40B4-BE49-F238E27FC236}">
                <a16:creationId xmlns:a16="http://schemas.microsoft.com/office/drawing/2014/main" xmlns="" id="{AD1C59EF-40EF-4FBA-8095-73CA60D562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567" t="10207" r="18577" b="981"/>
          <a:stretch/>
        </p:blipFill>
        <p:spPr>
          <a:xfrm>
            <a:off x="8955115" y="3507410"/>
            <a:ext cx="1363566" cy="1225330"/>
          </a:xfrm>
          <a:prstGeom prst="rect">
            <a:avLst/>
          </a:prstGeom>
        </p:spPr>
      </p:pic>
      <p:pic>
        <p:nvPicPr>
          <p:cNvPr id="34" name="Picture 33">
            <a:extLst>
              <a:ext uri="{FF2B5EF4-FFF2-40B4-BE49-F238E27FC236}">
                <a16:creationId xmlns:a16="http://schemas.microsoft.com/office/drawing/2014/main" xmlns="" id="{A8AA9703-D365-4ED0-AB83-AEBF3CC8A93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84" r="19985"/>
          <a:stretch/>
        </p:blipFill>
        <p:spPr>
          <a:xfrm>
            <a:off x="5942104" y="3537012"/>
            <a:ext cx="1477671" cy="1226381"/>
          </a:xfrm>
          <a:prstGeom prst="rect">
            <a:avLst/>
          </a:prstGeom>
        </p:spPr>
      </p:pic>
      <p:pic>
        <p:nvPicPr>
          <p:cNvPr id="35" name="Picture 34">
            <a:extLst>
              <a:ext uri="{FF2B5EF4-FFF2-40B4-BE49-F238E27FC236}">
                <a16:creationId xmlns:a16="http://schemas.microsoft.com/office/drawing/2014/main" xmlns="" id="{003DC59F-A79C-45DC-A9E0-6DFB792780D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995" r="8914"/>
          <a:stretch/>
        </p:blipFill>
        <p:spPr>
          <a:xfrm>
            <a:off x="5846038" y="2200561"/>
            <a:ext cx="1525111" cy="1226381"/>
          </a:xfrm>
          <a:prstGeom prst="rect">
            <a:avLst/>
          </a:prstGeom>
        </p:spPr>
      </p:pic>
      <p:pic>
        <p:nvPicPr>
          <p:cNvPr id="36" name="Picture 35">
            <a:extLst>
              <a:ext uri="{FF2B5EF4-FFF2-40B4-BE49-F238E27FC236}">
                <a16:creationId xmlns:a16="http://schemas.microsoft.com/office/drawing/2014/main" xmlns="" id="{8EB8FD40-CE56-435B-998B-56A3F9DC19F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7801" t="16052" r="29457" b="21722"/>
          <a:stretch/>
        </p:blipFill>
        <p:spPr>
          <a:xfrm>
            <a:off x="7378409" y="3326038"/>
            <a:ext cx="1576706" cy="1183082"/>
          </a:xfrm>
          <a:prstGeom prst="rect">
            <a:avLst/>
          </a:prstGeom>
        </p:spPr>
      </p:pic>
      <p:pic>
        <p:nvPicPr>
          <p:cNvPr id="37" name="Picture 36">
            <a:extLst>
              <a:ext uri="{FF2B5EF4-FFF2-40B4-BE49-F238E27FC236}">
                <a16:creationId xmlns:a16="http://schemas.microsoft.com/office/drawing/2014/main" xmlns="" id="{1AF18763-94F0-4BBA-9CF4-0C3ACBA735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135" r="15247" b="8063"/>
          <a:stretch/>
        </p:blipFill>
        <p:spPr>
          <a:xfrm>
            <a:off x="5843972" y="4869160"/>
            <a:ext cx="1586012" cy="1226381"/>
          </a:xfrm>
          <a:prstGeom prst="rect">
            <a:avLst/>
          </a:prstGeom>
        </p:spPr>
      </p:pic>
      <p:pic>
        <p:nvPicPr>
          <p:cNvPr id="38" name="Picture 37">
            <a:extLst>
              <a:ext uri="{FF2B5EF4-FFF2-40B4-BE49-F238E27FC236}">
                <a16:creationId xmlns:a16="http://schemas.microsoft.com/office/drawing/2014/main" xmlns="" id="{4E0ED44A-CD27-464E-A70B-FECBF82BA4E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0068" t="23750" r="29184" b="2969"/>
          <a:stretch/>
        </p:blipFill>
        <p:spPr>
          <a:xfrm>
            <a:off x="7388212" y="4977172"/>
            <a:ext cx="1336052" cy="1226381"/>
          </a:xfrm>
          <a:prstGeom prst="rect">
            <a:avLst/>
          </a:prstGeom>
        </p:spPr>
      </p:pic>
      <p:pic>
        <p:nvPicPr>
          <p:cNvPr id="39" name="Picture 38">
            <a:extLst>
              <a:ext uri="{FF2B5EF4-FFF2-40B4-BE49-F238E27FC236}">
                <a16:creationId xmlns:a16="http://schemas.microsoft.com/office/drawing/2014/main" xmlns="" id="{3BD62184-A5D9-4E8A-8829-36282013BF9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9616" t="14433" r="31449" b="24786"/>
          <a:stretch/>
        </p:blipFill>
        <p:spPr>
          <a:xfrm>
            <a:off x="10316280" y="3337559"/>
            <a:ext cx="1144316" cy="1135557"/>
          </a:xfrm>
          <a:prstGeom prst="rect">
            <a:avLst/>
          </a:prstGeom>
        </p:spPr>
      </p:pic>
      <p:pic>
        <p:nvPicPr>
          <p:cNvPr id="40" name="Picture 39">
            <a:extLst>
              <a:ext uri="{FF2B5EF4-FFF2-40B4-BE49-F238E27FC236}">
                <a16:creationId xmlns:a16="http://schemas.microsoft.com/office/drawing/2014/main" xmlns="" id="{AAB02D84-034A-4BC1-A78B-98C86826E48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3718" t="19018" r="24695" b="11720"/>
          <a:stretch/>
        </p:blipFill>
        <p:spPr>
          <a:xfrm>
            <a:off x="8619562" y="4552444"/>
            <a:ext cx="1436913" cy="1226381"/>
          </a:xfrm>
          <a:prstGeom prst="rect">
            <a:avLst/>
          </a:prstGeom>
        </p:spPr>
      </p:pic>
      <p:pic>
        <p:nvPicPr>
          <p:cNvPr id="41" name="Picture 40">
            <a:extLst>
              <a:ext uri="{FF2B5EF4-FFF2-40B4-BE49-F238E27FC236}">
                <a16:creationId xmlns:a16="http://schemas.microsoft.com/office/drawing/2014/main" xmlns="" id="{DF87CA56-A635-4041-9DD7-BC276F5FA70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0068" t="20469" r="31449" b="15817"/>
          <a:stretch/>
        </p:blipFill>
        <p:spPr>
          <a:xfrm>
            <a:off x="9970640" y="4943422"/>
            <a:ext cx="1468101" cy="1226381"/>
          </a:xfrm>
          <a:prstGeom prst="rect">
            <a:avLst/>
          </a:prstGeom>
        </p:spPr>
      </p:pic>
      <p:pic>
        <p:nvPicPr>
          <p:cNvPr id="42" name="Picture 41">
            <a:extLst>
              <a:ext uri="{FF2B5EF4-FFF2-40B4-BE49-F238E27FC236}">
                <a16:creationId xmlns:a16="http://schemas.microsoft.com/office/drawing/2014/main" xmlns="" id="{0D68F794-D8B5-452B-8D36-73BF4DFD6C1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6375" t="13086" r="26375" b="17713"/>
          <a:stretch/>
        </p:blipFill>
        <p:spPr>
          <a:xfrm>
            <a:off x="7480978" y="1938415"/>
            <a:ext cx="1423334" cy="1325790"/>
          </a:xfrm>
          <a:prstGeom prst="rect">
            <a:avLst/>
          </a:prstGeom>
        </p:spPr>
      </p:pic>
      <p:pic>
        <p:nvPicPr>
          <p:cNvPr id="43" name="Picture 42">
            <a:extLst>
              <a:ext uri="{FF2B5EF4-FFF2-40B4-BE49-F238E27FC236}">
                <a16:creationId xmlns:a16="http://schemas.microsoft.com/office/drawing/2014/main" xmlns="" id="{F3F748FF-4BB1-4962-B28E-E8085F60AF9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2381" t="24906" r="31291" b="20328"/>
          <a:stretch/>
        </p:blipFill>
        <p:spPr>
          <a:xfrm>
            <a:off x="9038951" y="2226723"/>
            <a:ext cx="1279729" cy="1226381"/>
          </a:xfrm>
          <a:prstGeom prst="rect">
            <a:avLst/>
          </a:prstGeom>
        </p:spPr>
      </p:pic>
      <p:pic>
        <p:nvPicPr>
          <p:cNvPr id="22" name="Picture 21" descr="Bitmap in Graphic1"/>
          <p:cNvPicPr>
            <a:picLocks noChangeAspect="1" noChangeArrowheads="1"/>
          </p:cNvPicPr>
          <p:nvPr/>
        </p:nvPicPr>
        <p:blipFill>
          <a:blip r:embed="rId15" cstate="print"/>
          <a:srcRect/>
          <a:stretch>
            <a:fillRect/>
          </a:stretch>
        </p:blipFill>
        <p:spPr bwMode="auto">
          <a:xfrm>
            <a:off x="10056440" y="84625"/>
            <a:ext cx="978447" cy="935595"/>
          </a:xfrm>
          <a:prstGeom prst="rect">
            <a:avLst/>
          </a:prstGeom>
          <a:noFill/>
          <a:ln>
            <a:noFill/>
          </a:ln>
          <a:effectLst/>
        </p:spPr>
      </p:pic>
      <p:pic>
        <p:nvPicPr>
          <p:cNvPr id="23" name="Picture 22" descr="NATO ACCREDITATION – International Special Training Center"/>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391186297"/>
      </p:ext>
    </p:extLst>
  </p:cSld>
  <p:clrMapOvr>
    <a:masterClrMapping/>
  </p:clrMapOvr>
  <p:transition>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2"/>
          <p:cNvSpPr>
            <a:spLocks noGrp="1" noChangeArrowheads="1"/>
          </p:cNvSpPr>
          <p:nvPr>
            <p:ph type="sldNum" sz="quarter" idx="11"/>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8C4FDDE-F4C2-4FFB-8B34-9E56BADFB34A}" type="slidenum">
              <a:rPr lang="en-US" altLang="ro-RO">
                <a:solidFill>
                  <a:srgbClr val="FFFFFF"/>
                </a:solidFill>
                <a:latin typeface="Times New Roman" panose="02020603050405020304" pitchFamily="18" charset="0"/>
              </a:rPr>
              <a:pPr/>
              <a:t>49</a:t>
            </a:fld>
            <a:endParaRPr lang="en-US" altLang="ro-RO">
              <a:solidFill>
                <a:srgbClr val="FFFFFF"/>
              </a:solidFill>
              <a:latin typeface="Times New Roman" panose="02020603050405020304" pitchFamily="18" charset="0"/>
            </a:endParaRPr>
          </a:p>
        </p:txBody>
      </p:sp>
      <p:sp>
        <p:nvSpPr>
          <p:cNvPr id="38914" name="Rectangle 2"/>
          <p:cNvSpPr>
            <a:spLocks noGrp="1" noChangeArrowheads="1"/>
          </p:cNvSpPr>
          <p:nvPr>
            <p:ph type="title"/>
          </p:nvPr>
        </p:nvSpPr>
        <p:spPr>
          <a:xfrm>
            <a:off x="3503712" y="225426"/>
            <a:ext cx="5077295" cy="703263"/>
          </a:xfrm>
        </p:spPr>
        <p:txBody>
          <a:bodyPr/>
          <a:lstStyle/>
          <a:p>
            <a:pPr eaLnBrk="1" hangingPunct="1">
              <a:defRPr/>
            </a:pPr>
            <a:r>
              <a:rPr lang="ro-RO" sz="3200" b="1" dirty="0">
                <a:solidFill>
                  <a:srgbClr val="FFFF00"/>
                </a:solidFill>
                <a:latin typeface="Times New Roman" pitchFamily="18" charset="0"/>
              </a:rPr>
              <a:t>SCIENTIFIC RESEARCH</a:t>
            </a:r>
            <a:endParaRPr lang="en-US" sz="3200" b="1" dirty="0">
              <a:solidFill>
                <a:srgbClr val="FFFF00"/>
              </a:solidFill>
              <a:latin typeface="Times New Roman" pitchFamily="18" charset="0"/>
            </a:endParaRPr>
          </a:p>
        </p:txBody>
      </p:sp>
      <p:pic>
        <p:nvPicPr>
          <p:cNvPr id="52229" name="Picture 7" descr="Coperta revista DRESMARA 1-2011"/>
          <p:cNvPicPr>
            <a:picLocks noGrp="1" noChangeAspect="1" noChangeArrowheads="1"/>
          </p:cNvPicPr>
          <p:nvPr>
            <p:ph sz="half" idx="1"/>
          </p:nvPr>
        </p:nvPicPr>
        <p:blipFill>
          <a:blip r:embed="rId2" cstate="print"/>
          <a:srcRect/>
          <a:stretch>
            <a:fillRect/>
          </a:stretch>
        </p:blipFill>
        <p:spPr>
          <a:xfrm>
            <a:off x="6919661" y="2384884"/>
            <a:ext cx="5155477" cy="4068452"/>
          </a:xfrm>
          <a:effectLst>
            <a:glow rad="228600">
              <a:schemeClr val="accent4">
                <a:satMod val="175000"/>
                <a:alpha val="97000"/>
              </a:schemeClr>
            </a:glow>
          </a:effectLst>
        </p:spPr>
      </p:pic>
      <p:sp>
        <p:nvSpPr>
          <p:cNvPr id="38920" name="Rectangle 3"/>
          <p:cNvSpPr>
            <a:spLocks noGrp="1" noChangeArrowheads="1"/>
          </p:cNvSpPr>
          <p:nvPr>
            <p:ph type="body" sz="half" idx="2"/>
          </p:nvPr>
        </p:nvSpPr>
        <p:spPr>
          <a:xfrm>
            <a:off x="227348" y="1880828"/>
            <a:ext cx="11099408" cy="1005397"/>
          </a:xfrm>
        </p:spPr>
        <p:txBody>
          <a:bodyPr/>
          <a:lstStyle/>
          <a:p>
            <a:pPr algn="just" eaLnBrk="1" hangingPunct="1">
              <a:lnSpc>
                <a:spcPct val="80000"/>
              </a:lnSpc>
              <a:spcBef>
                <a:spcPct val="10000"/>
              </a:spcBef>
              <a:defRPr/>
            </a:pPr>
            <a:r>
              <a:rPr lang="ro-RO" sz="2000" b="1" dirty="0" smtClean="0">
                <a:latin typeface="Times New Roman" pitchFamily="18" charset="0"/>
              </a:rPr>
              <a:t>509</a:t>
            </a:r>
            <a:r>
              <a:rPr lang="en-US" sz="2000" b="1" dirty="0" smtClean="0">
                <a:latin typeface="Times New Roman" pitchFamily="18" charset="0"/>
              </a:rPr>
              <a:t> </a:t>
            </a:r>
            <a:r>
              <a:rPr lang="en-US" sz="2000" b="1" dirty="0">
                <a:latin typeface="Times New Roman" pitchFamily="18" charset="0"/>
              </a:rPr>
              <a:t>articles published by </a:t>
            </a:r>
            <a:r>
              <a:rPr lang="en-US" sz="2000" b="1" dirty="0" smtClean="0">
                <a:latin typeface="Times New Roman" pitchFamily="18" charset="0"/>
              </a:rPr>
              <a:t>4</a:t>
            </a:r>
            <a:r>
              <a:rPr lang="ro-RO" sz="2000" b="1" dirty="0" smtClean="0">
                <a:latin typeface="Times New Roman" pitchFamily="18" charset="0"/>
              </a:rPr>
              <a:t>65</a:t>
            </a:r>
            <a:r>
              <a:rPr lang="en-US" sz="2000" b="1" dirty="0" smtClean="0">
                <a:latin typeface="Times New Roman" pitchFamily="18" charset="0"/>
              </a:rPr>
              <a:t> </a:t>
            </a:r>
            <a:r>
              <a:rPr lang="en-US" sz="2000" b="1" dirty="0">
                <a:latin typeface="Times New Roman" pitchFamily="18" charset="0"/>
              </a:rPr>
              <a:t>foreign authors and </a:t>
            </a:r>
            <a:r>
              <a:rPr lang="ro-RO" sz="2000" b="1" dirty="0" smtClean="0">
                <a:latin typeface="Times New Roman" pitchFamily="18" charset="0"/>
              </a:rPr>
              <a:t>372</a:t>
            </a:r>
            <a:r>
              <a:rPr lang="en-US" sz="2000" b="1" dirty="0" smtClean="0">
                <a:latin typeface="Times New Roman" pitchFamily="18" charset="0"/>
              </a:rPr>
              <a:t> </a:t>
            </a:r>
            <a:r>
              <a:rPr lang="en-US" sz="2000" b="1" dirty="0">
                <a:latin typeface="Times New Roman" pitchFamily="18" charset="0"/>
              </a:rPr>
              <a:t>Romanian authors in </a:t>
            </a:r>
            <a:r>
              <a:rPr lang="en-US" sz="2000" b="1" dirty="0" smtClean="0">
                <a:latin typeface="Times New Roman" pitchFamily="18" charset="0"/>
              </a:rPr>
              <a:t>3</a:t>
            </a:r>
            <a:r>
              <a:rPr lang="ro-RO" sz="2000" b="1" smtClean="0">
                <a:latin typeface="Times New Roman" pitchFamily="18" charset="0"/>
              </a:rPr>
              <a:t>2</a:t>
            </a:r>
            <a:r>
              <a:rPr lang="en-US" sz="2000" b="1" smtClean="0">
                <a:latin typeface="Times New Roman" pitchFamily="18" charset="0"/>
              </a:rPr>
              <a:t> </a:t>
            </a:r>
            <a:r>
              <a:rPr lang="en-US" sz="2000" b="1" dirty="0">
                <a:latin typeface="Times New Roman" pitchFamily="18" charset="0"/>
              </a:rPr>
              <a:t>issues</a:t>
            </a:r>
            <a:endParaRPr lang="ro-RO" sz="2000" b="1" dirty="0">
              <a:latin typeface="Times New Roman" pitchFamily="18" charset="0"/>
            </a:endParaRPr>
          </a:p>
          <a:p>
            <a:pPr marL="631825" indent="-631825" algn="just" eaLnBrk="1" hangingPunct="1">
              <a:lnSpc>
                <a:spcPct val="80000"/>
              </a:lnSpc>
              <a:spcBef>
                <a:spcPct val="10000"/>
              </a:spcBef>
              <a:buNone/>
              <a:defRPr/>
            </a:pPr>
            <a:endParaRPr lang="en-US" sz="1200" b="1" dirty="0">
              <a:latin typeface="Times New Roman" pitchFamily="18" charset="0"/>
            </a:endParaRPr>
          </a:p>
          <a:p>
            <a:pPr eaLnBrk="1" hangingPunct="1">
              <a:lnSpc>
                <a:spcPct val="80000"/>
              </a:lnSpc>
              <a:spcBef>
                <a:spcPct val="10000"/>
              </a:spcBef>
              <a:defRPr/>
            </a:pPr>
            <a:r>
              <a:rPr lang="en-US" sz="2000" b="1" dirty="0">
                <a:latin typeface="Times New Roman" pitchFamily="18" charset="0"/>
              </a:rPr>
              <a:t>Indexed in the following prestigious international</a:t>
            </a:r>
            <a:endParaRPr lang="ro-RO" sz="2000" b="1" dirty="0">
              <a:latin typeface="Times New Roman" pitchFamily="18" charset="0"/>
            </a:endParaRPr>
          </a:p>
          <a:p>
            <a:pPr marL="0" indent="0" eaLnBrk="1" hangingPunct="1">
              <a:lnSpc>
                <a:spcPct val="80000"/>
              </a:lnSpc>
              <a:spcBef>
                <a:spcPct val="10000"/>
              </a:spcBef>
              <a:buNone/>
              <a:defRPr/>
            </a:pPr>
            <a:r>
              <a:rPr lang="ro-RO" sz="2000" b="1" dirty="0">
                <a:latin typeface="Times New Roman" pitchFamily="18" charset="0"/>
              </a:rPr>
              <a:t>    </a:t>
            </a:r>
            <a:r>
              <a:rPr lang="en-US" sz="2000" b="1" dirty="0">
                <a:latin typeface="Times New Roman" pitchFamily="18" charset="0"/>
              </a:rPr>
              <a:t> databases:</a:t>
            </a:r>
          </a:p>
        </p:txBody>
      </p:sp>
      <p:sp>
        <p:nvSpPr>
          <p:cNvPr id="38921" name="Rectangle 2"/>
          <p:cNvSpPr>
            <a:spLocks noChangeArrowheads="1"/>
          </p:cNvSpPr>
          <p:nvPr/>
        </p:nvSpPr>
        <p:spPr bwMode="auto">
          <a:xfrm>
            <a:off x="2603612" y="873126"/>
            <a:ext cx="6948622" cy="828675"/>
          </a:xfrm>
          <a:prstGeom prst="rect">
            <a:avLst/>
          </a:prstGeom>
          <a:noFill/>
          <a:ln w="9525">
            <a:noFill/>
            <a:miter lim="800000"/>
            <a:headEnd/>
            <a:tailEnd/>
          </a:ln>
        </p:spPr>
        <p:txBody>
          <a:bodyPr anchor="ctr" anchorCtr="1"/>
          <a:lstStyle/>
          <a:p>
            <a:pPr algn="ctr" eaLnBrk="1" hangingPunct="1">
              <a:defRPr/>
            </a:pPr>
            <a:r>
              <a:rPr lang="en-US" sz="2200" b="1" i="1" dirty="0">
                <a:solidFill>
                  <a:srgbClr val="FFFF00"/>
                </a:solidFill>
                <a:effectLst>
                  <a:outerShdw blurRad="38100" dist="38100" dir="2700000" algn="tl">
                    <a:srgbClr val="000000"/>
                  </a:outerShdw>
                </a:effectLst>
                <a:latin typeface="Times New Roman" pitchFamily="18" charset="0"/>
                <a:cs typeface="Arial" charset="0"/>
              </a:rPr>
              <a:t>Journal of Defense Resources Management</a:t>
            </a:r>
            <a:r>
              <a:rPr lang="en-US" sz="2200" b="1" dirty="0">
                <a:solidFill>
                  <a:srgbClr val="FFFF00"/>
                </a:solidFill>
                <a:effectLst>
                  <a:outerShdw blurRad="38100" dist="38100" dir="2700000" algn="tl">
                    <a:srgbClr val="000000"/>
                  </a:outerShdw>
                </a:effectLst>
                <a:latin typeface="Times New Roman" pitchFamily="18" charset="0"/>
                <a:cs typeface="Arial" charset="0"/>
              </a:rPr>
              <a:t> (</a:t>
            </a:r>
            <a:r>
              <a:rPr lang="en-US" sz="2200" b="1" i="1" dirty="0" err="1">
                <a:solidFill>
                  <a:srgbClr val="FFFF00"/>
                </a:solidFill>
                <a:effectLst>
                  <a:outerShdw blurRad="38100" dist="38100" dir="2700000" algn="tl">
                    <a:srgbClr val="000000"/>
                  </a:outerShdw>
                </a:effectLst>
                <a:latin typeface="Times New Roman" pitchFamily="18" charset="0"/>
                <a:cs typeface="Arial" charset="0"/>
              </a:rPr>
              <a:t>JoDRM</a:t>
            </a:r>
            <a:r>
              <a:rPr lang="en-US" sz="2200" b="1" dirty="0">
                <a:solidFill>
                  <a:srgbClr val="FFFF00"/>
                </a:solidFill>
                <a:effectLst>
                  <a:outerShdw blurRad="38100" dist="38100" dir="2700000" algn="tl">
                    <a:srgbClr val="000000"/>
                  </a:outerShdw>
                </a:effectLst>
                <a:latin typeface="Times New Roman" pitchFamily="18" charset="0"/>
                <a:cs typeface="Arial" charset="0"/>
              </a:rPr>
              <a:t>)</a:t>
            </a:r>
          </a:p>
          <a:p>
            <a:pPr algn="ctr" eaLnBrk="1" hangingPunct="1">
              <a:defRPr/>
            </a:pPr>
            <a:r>
              <a:rPr lang="en-US" sz="2000" b="1" dirty="0">
                <a:solidFill>
                  <a:srgbClr val="FFFF00"/>
                </a:solidFill>
                <a:effectLst>
                  <a:outerShdw blurRad="38100" dist="38100" dir="2700000" algn="tl">
                    <a:srgbClr val="000000"/>
                  </a:outerShdw>
                </a:effectLst>
                <a:latin typeface="Times New Roman" pitchFamily="18" charset="0"/>
                <a:cs typeface="Arial" charset="0"/>
              </a:rPr>
              <a:t>ISSN: 2068-9403, </a:t>
            </a:r>
            <a:r>
              <a:rPr lang="en-US" sz="2000" b="1" dirty="0" err="1">
                <a:solidFill>
                  <a:srgbClr val="FFFF00"/>
                </a:solidFill>
                <a:effectLst>
                  <a:outerShdw blurRad="38100" dist="38100" dir="2700000" algn="tl">
                    <a:srgbClr val="000000"/>
                  </a:outerShdw>
                </a:effectLst>
                <a:latin typeface="Times New Roman" pitchFamily="18" charset="0"/>
                <a:cs typeface="Arial" charset="0"/>
              </a:rPr>
              <a:t>eISSN</a:t>
            </a:r>
            <a:r>
              <a:rPr lang="en-US" sz="2000" b="1" dirty="0">
                <a:solidFill>
                  <a:srgbClr val="FFFF00"/>
                </a:solidFill>
                <a:effectLst>
                  <a:outerShdw blurRad="38100" dist="38100" dir="2700000" algn="tl">
                    <a:srgbClr val="000000"/>
                  </a:outerShdw>
                </a:effectLst>
                <a:latin typeface="Times New Roman" pitchFamily="18" charset="0"/>
                <a:cs typeface="Arial" charset="0"/>
              </a:rPr>
              <a:t>: 2247-6466</a:t>
            </a:r>
          </a:p>
        </p:txBody>
      </p:sp>
      <p:sp>
        <p:nvSpPr>
          <p:cNvPr id="144395" name="Rectangle 3"/>
          <p:cNvSpPr>
            <a:spLocks noChangeArrowheads="1"/>
          </p:cNvSpPr>
          <p:nvPr/>
        </p:nvSpPr>
        <p:spPr bwMode="auto">
          <a:xfrm>
            <a:off x="155340" y="2996952"/>
            <a:ext cx="6660740" cy="3276363"/>
          </a:xfrm>
          <a:prstGeom prst="rect">
            <a:avLst/>
          </a:prstGeom>
          <a:noFill/>
          <a:ln w="9525">
            <a:noFill/>
            <a:miter lim="800000"/>
            <a:headEnd/>
            <a:tailEnd/>
          </a:ln>
        </p:spPr>
        <p:txBody>
          <a:bodyPr/>
          <a:lstStyle/>
          <a:p>
            <a:pPr>
              <a:spcAft>
                <a:spcPts val="400"/>
              </a:spcAft>
              <a:defRPr/>
            </a:pPr>
            <a:r>
              <a:rPr lang="ro-RO" sz="1600" b="1" dirty="0">
                <a:solidFill>
                  <a:srgbClr val="FFFFFF"/>
                </a:solidFill>
                <a:effectLst>
                  <a:outerShdw blurRad="38100" dist="38100" dir="2700000" algn="tl">
                    <a:srgbClr val="000000"/>
                  </a:outerShdw>
                </a:effectLst>
                <a:latin typeface="Times New Roman" pitchFamily="18" charset="0"/>
                <a:cs typeface="Arial" charset="0"/>
              </a:rPr>
              <a:t>1. </a:t>
            </a:r>
            <a:r>
              <a:rPr lang="en-US" sz="1600" b="1" dirty="0">
                <a:solidFill>
                  <a:srgbClr val="FFFFFF"/>
                </a:solidFill>
                <a:effectLst>
                  <a:outerShdw blurRad="38100" dist="38100" dir="2700000" algn="tl">
                    <a:srgbClr val="000000"/>
                  </a:outerShdw>
                </a:effectLst>
                <a:latin typeface="Times New Roman" pitchFamily="18" charset="0"/>
                <a:cs typeface="Arial" charset="0"/>
              </a:rPr>
              <a:t>Ulrich’s Global Serials Directory</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2. Directory of Open Access Journals (DOAJ)</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3. EBSCO - International Security</a:t>
            </a:r>
            <a:r>
              <a:rPr lang="ro-RO" sz="1600" b="1" dirty="0">
                <a:solidFill>
                  <a:srgbClr val="FFFFFF"/>
                </a:solidFill>
                <a:effectLst>
                  <a:outerShdw blurRad="38100" dist="38100" dir="2700000" algn="tl">
                    <a:srgbClr val="000000"/>
                  </a:outerShdw>
                </a:effectLst>
                <a:latin typeface="Times New Roman" pitchFamily="18" charset="0"/>
                <a:cs typeface="Arial" charset="0"/>
              </a:rPr>
              <a:t> </a:t>
            </a:r>
            <a:r>
              <a:rPr lang="en-US" sz="1600" b="1" dirty="0">
                <a:solidFill>
                  <a:srgbClr val="FFFFFF"/>
                </a:solidFill>
                <a:effectLst>
                  <a:outerShdw blurRad="38100" dist="38100" dir="2700000" algn="tl">
                    <a:srgbClr val="000000"/>
                  </a:outerShdw>
                </a:effectLst>
                <a:latin typeface="Times New Roman" pitchFamily="18" charset="0"/>
                <a:cs typeface="Arial" charset="0"/>
              </a:rPr>
              <a:t>&amp; Counter Terrorism Reference</a:t>
            </a:r>
            <a:r>
              <a:rPr lang="ro-RO" sz="1600" b="1" dirty="0">
                <a:solidFill>
                  <a:srgbClr val="FFFFFF"/>
                </a:solidFill>
                <a:effectLst>
                  <a:outerShdw blurRad="38100" dist="38100" dir="2700000" algn="tl">
                    <a:srgbClr val="000000"/>
                  </a:outerShdw>
                </a:effectLst>
                <a:latin typeface="Times New Roman" pitchFamily="18" charset="0"/>
                <a:cs typeface="Arial" charset="0"/>
              </a:rPr>
              <a:t> </a:t>
            </a:r>
            <a:r>
              <a:rPr lang="en-US" sz="1600" b="1" dirty="0" err="1">
                <a:solidFill>
                  <a:srgbClr val="FFFFFF"/>
                </a:solidFill>
                <a:effectLst>
                  <a:outerShdw blurRad="38100" dist="38100" dir="2700000" algn="tl">
                    <a:srgbClr val="000000"/>
                  </a:outerShdw>
                </a:effectLst>
                <a:latin typeface="Times New Roman" pitchFamily="18" charset="0"/>
                <a:cs typeface="Arial" charset="0"/>
              </a:rPr>
              <a:t>Centr</a:t>
            </a:r>
            <a:r>
              <a:rPr lang="ro-RO" sz="1600" b="1" dirty="0">
                <a:solidFill>
                  <a:srgbClr val="FFFFFF"/>
                </a:solidFill>
                <a:effectLst>
                  <a:outerShdw blurRad="38100" dist="38100" dir="2700000" algn="tl">
                    <a:srgbClr val="000000"/>
                  </a:outerShdw>
                </a:effectLst>
                <a:latin typeface="Times New Roman" pitchFamily="18" charset="0"/>
                <a:cs typeface="Arial" charset="0"/>
              </a:rPr>
              <a:t>e</a:t>
            </a:r>
            <a:endParaRPr lang="en-US" sz="1600" b="1" dirty="0">
              <a:solidFill>
                <a:srgbClr val="FFFFFF"/>
              </a:solidFill>
              <a:effectLst>
                <a:outerShdw blurRad="38100" dist="38100" dir="2700000" algn="tl">
                  <a:srgbClr val="000000"/>
                </a:outerShdw>
              </a:effectLst>
              <a:latin typeface="Times New Roman" pitchFamily="18" charset="0"/>
              <a:cs typeface="Arial" charset="0"/>
            </a:endParaRP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4</a:t>
            </a:r>
            <a:r>
              <a:rPr lang="en-US" sz="1600" b="1">
                <a:solidFill>
                  <a:srgbClr val="FFFFFF"/>
                </a:solidFill>
                <a:effectLst>
                  <a:outerShdw blurRad="38100" dist="38100" dir="2700000" algn="tl">
                    <a:srgbClr val="000000"/>
                  </a:outerShdw>
                </a:effectLst>
                <a:latin typeface="Times New Roman" pitchFamily="18" charset="0"/>
                <a:cs typeface="Arial" charset="0"/>
              </a:rPr>
              <a:t>. ProQuest</a:t>
            </a:r>
            <a:endParaRPr lang="en-US" sz="1600" b="1" dirty="0">
              <a:solidFill>
                <a:srgbClr val="FFFFFF"/>
              </a:solidFill>
              <a:effectLst>
                <a:outerShdw blurRad="38100" dist="38100" dir="2700000" algn="tl">
                  <a:srgbClr val="000000"/>
                </a:outerShdw>
              </a:effectLst>
              <a:latin typeface="Times New Roman" pitchFamily="18" charset="0"/>
              <a:cs typeface="Arial" charset="0"/>
            </a:endParaRP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5. Central and Eastern European Online Library  (C.E.E.O.L.)</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6. WORLDCAT</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7. Karlsruhe Virtual Catalog (KVK)</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8. Cabell’s Directories</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9. Cengage learning</a:t>
            </a:r>
          </a:p>
          <a:p>
            <a:pPr>
              <a:spcAft>
                <a:spcPts val="400"/>
              </a:spcAft>
              <a:defRPr/>
            </a:pPr>
            <a:r>
              <a:rPr lang="en-US" sz="1600" b="1" dirty="0">
                <a:solidFill>
                  <a:srgbClr val="FFFFFF"/>
                </a:solidFill>
                <a:effectLst>
                  <a:outerShdw blurRad="38100" dist="38100" dir="2700000" algn="tl">
                    <a:srgbClr val="000000"/>
                  </a:outerShdw>
                </a:effectLst>
                <a:latin typeface="Times New Roman" pitchFamily="18" charset="0"/>
                <a:cs typeface="Arial" charset="0"/>
              </a:rPr>
              <a:t>10. European Reference Index for the Humanities and Social</a:t>
            </a:r>
            <a:r>
              <a:rPr lang="ro-RO" sz="1600" b="1" dirty="0">
                <a:solidFill>
                  <a:srgbClr val="FFFFFF"/>
                </a:solidFill>
                <a:effectLst>
                  <a:outerShdw blurRad="38100" dist="38100" dir="2700000" algn="tl">
                    <a:srgbClr val="000000"/>
                  </a:outerShdw>
                </a:effectLst>
                <a:latin typeface="Times New Roman" pitchFamily="18" charset="0"/>
                <a:cs typeface="Arial" charset="0"/>
              </a:rPr>
              <a:t> </a:t>
            </a:r>
            <a:r>
              <a:rPr lang="en-US" sz="1600" b="1" dirty="0">
                <a:solidFill>
                  <a:srgbClr val="FFFFFF"/>
                </a:solidFill>
                <a:effectLst>
                  <a:outerShdw blurRad="38100" dist="38100" dir="2700000" algn="tl">
                    <a:srgbClr val="000000"/>
                  </a:outerShdw>
                </a:effectLst>
                <a:latin typeface="Times New Roman" pitchFamily="18" charset="0"/>
                <a:cs typeface="Arial" charset="0"/>
              </a:rPr>
              <a:t>Sciences </a:t>
            </a:r>
            <a:r>
              <a:rPr lang="ro-RO" sz="1600" b="1" dirty="0">
                <a:solidFill>
                  <a:srgbClr val="FFFFFF"/>
                </a:solidFill>
                <a:effectLst>
                  <a:outerShdw blurRad="38100" dist="38100" dir="2700000" algn="tl">
                    <a:srgbClr val="000000"/>
                  </a:outerShdw>
                </a:effectLst>
                <a:latin typeface="Times New Roman" pitchFamily="18" charset="0"/>
                <a:cs typeface="Arial" charset="0"/>
              </a:rPr>
              <a:t> </a:t>
            </a:r>
          </a:p>
          <a:p>
            <a:pPr>
              <a:spcAft>
                <a:spcPts val="400"/>
              </a:spcAft>
              <a:defRPr/>
            </a:pPr>
            <a:r>
              <a:rPr lang="ro-RO" sz="1600" b="1" dirty="0">
                <a:solidFill>
                  <a:srgbClr val="FFFFFF"/>
                </a:solidFill>
                <a:effectLst>
                  <a:outerShdw blurRad="38100" dist="38100" dir="2700000" algn="tl">
                    <a:srgbClr val="000000"/>
                  </a:outerShdw>
                </a:effectLst>
                <a:latin typeface="Times New Roman" pitchFamily="18" charset="0"/>
                <a:cs typeface="Arial" charset="0"/>
              </a:rPr>
              <a:t>     </a:t>
            </a:r>
            <a:r>
              <a:rPr lang="en-US" sz="1600" b="1" dirty="0">
                <a:solidFill>
                  <a:srgbClr val="FFFFFF"/>
                </a:solidFill>
                <a:effectLst>
                  <a:outerShdw blurRad="38100" dist="38100" dir="2700000" algn="tl">
                    <a:srgbClr val="000000"/>
                  </a:outerShdw>
                </a:effectLst>
                <a:latin typeface="Times New Roman" pitchFamily="18" charset="0"/>
                <a:cs typeface="Arial" charset="0"/>
              </a:rPr>
              <a:t>(ERIH PLUS)</a:t>
            </a:r>
          </a:p>
          <a:p>
            <a:pPr>
              <a:spcAft>
                <a:spcPts val="400"/>
              </a:spcAft>
              <a:defRPr/>
            </a:pPr>
            <a:endParaRPr lang="en-US" sz="1600" b="1" dirty="0">
              <a:solidFill>
                <a:srgbClr val="FFFFFF"/>
              </a:solidFill>
              <a:effectLst>
                <a:outerShdw blurRad="38100" dist="38100" dir="2700000" algn="tl">
                  <a:srgbClr val="000000"/>
                </a:outerShdw>
              </a:effectLst>
              <a:latin typeface="Times New Roman" pitchFamily="18" charset="0"/>
              <a:cs typeface="Arial" charset="0"/>
            </a:endParaRPr>
          </a:p>
          <a:p>
            <a:pPr>
              <a:spcAft>
                <a:spcPts val="400"/>
              </a:spcAft>
              <a:defRPr/>
            </a:pPr>
            <a:endParaRPr lang="en-US" sz="1600" b="1" dirty="0">
              <a:solidFill>
                <a:srgbClr val="FFFFFF"/>
              </a:solidFill>
              <a:effectLst>
                <a:outerShdw blurRad="38100" dist="38100" dir="2700000" algn="tl">
                  <a:srgbClr val="000000"/>
                </a:outerShdw>
              </a:effectLst>
              <a:latin typeface="Times New Roman" pitchFamily="18" charset="0"/>
              <a:cs typeface="Arial" charset="0"/>
            </a:endParaRPr>
          </a:p>
          <a:p>
            <a:pPr eaLnBrk="1" hangingPunct="1">
              <a:spcBef>
                <a:spcPct val="10000"/>
              </a:spcBef>
              <a:spcAft>
                <a:spcPts val="400"/>
              </a:spcAft>
              <a:buClr>
                <a:srgbClr val="FFFFCC"/>
              </a:buClr>
              <a:defRPr/>
            </a:pPr>
            <a:endParaRPr lang="en-US" sz="1600" b="1" dirty="0">
              <a:solidFill>
                <a:srgbClr val="FFFFFF"/>
              </a:solidFill>
              <a:effectLst>
                <a:outerShdw blurRad="38100" dist="38100" dir="2700000" algn="tl">
                  <a:srgbClr val="000000"/>
                </a:outerShdw>
              </a:effectLst>
              <a:latin typeface="Times New Roman" pitchFamily="18" charset="0"/>
              <a:cs typeface="Arial" charset="0"/>
            </a:endParaRPr>
          </a:p>
        </p:txBody>
      </p:sp>
      <p:pic>
        <p:nvPicPr>
          <p:cNvPr id="14" name="Picture 13"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1559346383"/>
      </p:ext>
    </p:extLst>
  </p:cSld>
  <p:clrMapOvr>
    <a:masterClrMapping/>
  </p:clrMapOvr>
  <mc:AlternateContent xmlns:mc="http://schemas.openxmlformats.org/markup-compatibility/2006" xmlns:p14="http://schemas.microsoft.com/office/powerpoint/2010/main">
    <mc:Choice Requires="p14">
      <p:transition p14:dur="250" advClick="0" advTm="10000">
        <p:wipe dir="d"/>
      </p:transition>
    </mc:Choice>
    <mc:Fallback xmlns="">
      <p:transition>
        <p:wipe dir="d"/>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7760372-E7D1-4BE4-A861-22D1560F02E6}" type="slidenum">
              <a:rPr lang="en-US" altLang="ro-RO">
                <a:solidFill>
                  <a:srgbClr val="FFFFFF"/>
                </a:solidFill>
                <a:latin typeface="Times New Roman" panose="02020603050405020304" pitchFamily="18" charset="0"/>
              </a:rPr>
              <a:pPr/>
              <a:t>5</a:t>
            </a:fld>
            <a:endParaRPr lang="en-US" altLang="ro-RO">
              <a:solidFill>
                <a:srgbClr val="FFFFFF"/>
              </a:solidFill>
              <a:latin typeface="Times New Roman" panose="02020603050405020304" pitchFamily="18" charset="0"/>
            </a:endParaRPr>
          </a:p>
        </p:txBody>
      </p:sp>
      <p:sp>
        <p:nvSpPr>
          <p:cNvPr id="13" name="Rectangle 12"/>
          <p:cNvSpPr>
            <a:spLocks noChangeArrowheads="1"/>
          </p:cNvSpPr>
          <p:nvPr/>
        </p:nvSpPr>
        <p:spPr bwMode="auto">
          <a:xfrm>
            <a:off x="3554413" y="500064"/>
            <a:ext cx="5194300" cy="581025"/>
          </a:xfrm>
          <a:prstGeom prst="rect">
            <a:avLst/>
          </a:prstGeom>
          <a:noFill/>
          <a:ln w="38100">
            <a:noFill/>
            <a:miter lim="800000"/>
            <a:headEnd/>
            <a:tailEnd/>
          </a:ln>
          <a:effectLst/>
        </p:spPr>
        <p:txBody>
          <a:bodyPr lIns="90488" tIns="44450" rIns="90488" bIns="44450">
            <a:spAutoFit/>
          </a:bodyPr>
          <a:lstStyle/>
          <a:p>
            <a:pPr algn="ctr">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OUR VISION</a:t>
            </a:r>
          </a:p>
        </p:txBody>
      </p:sp>
      <p:sp>
        <p:nvSpPr>
          <p:cNvPr id="14" name="Text Box 15"/>
          <p:cNvSpPr txBox="1">
            <a:spLocks noChangeArrowheads="1"/>
          </p:cNvSpPr>
          <p:nvPr/>
        </p:nvSpPr>
        <p:spPr bwMode="auto">
          <a:xfrm>
            <a:off x="227348" y="1628801"/>
            <a:ext cx="11485276" cy="4398640"/>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a:spcBef>
                <a:spcPct val="45000"/>
              </a:spcBef>
              <a:defRPr/>
            </a:pPr>
            <a:r>
              <a:rPr lang="en-US" sz="2400" b="1" dirty="0">
                <a:solidFill>
                  <a:schemeClr val="accent1"/>
                </a:solidFill>
                <a:effectLst>
                  <a:outerShdw blurRad="38100" dist="38100" dir="2700000" algn="tl">
                    <a:srgbClr val="000000"/>
                  </a:outerShdw>
                </a:effectLst>
                <a:cs typeface="Times New Roman" pitchFamily="18" charset="0"/>
              </a:rPr>
              <a:t>The Regional Department for Defense Resources Management Studies is recognized both nationally and internationally for EXCELENCE in providing education and DEVELOPMENT of fundamental though patterns based on integrated-adaptive and creative-intuitive models, achieved through educational programs dedicated to current and future leaders, both military and civilian with roles in the implementation of the National Security Strategy.</a:t>
            </a:r>
          </a:p>
          <a:p>
            <a:pPr algn="just">
              <a:spcBef>
                <a:spcPct val="45000"/>
              </a:spcBef>
              <a:defRPr/>
            </a:pPr>
            <a:r>
              <a:rPr lang="en-US" sz="2000" b="1" dirty="0">
                <a:solidFill>
                  <a:srgbClr val="FFFF00"/>
                </a:solidFill>
                <a:effectLst>
                  <a:outerShdw blurRad="38100" dist="38100" dir="2700000" algn="tl">
                    <a:srgbClr val="000000"/>
                  </a:outerShdw>
                </a:effectLst>
                <a:cs typeface="Times New Roman" pitchFamily="18" charset="0"/>
              </a:rPr>
              <a:t>Our vision is built on our values:</a:t>
            </a:r>
          </a:p>
          <a:p>
            <a:pPr algn="just">
              <a:spcBef>
                <a:spcPct val="45000"/>
              </a:spcBef>
              <a:defRPr/>
            </a:pPr>
            <a:r>
              <a:rPr lang="en-US" sz="2000" b="1" dirty="0">
                <a:solidFill>
                  <a:srgbClr val="FFFF00"/>
                </a:solidFill>
                <a:effectLst>
                  <a:outerShdw blurRad="38100" dist="38100" dir="2700000" algn="tl">
                    <a:srgbClr val="000000"/>
                  </a:outerShdw>
                </a:effectLst>
                <a:cs typeface="Times New Roman" pitchFamily="18" charset="0"/>
              </a:rPr>
              <a:t>1. </a:t>
            </a:r>
            <a:r>
              <a:rPr lang="en-US" sz="2000" b="1" i="1" dirty="0">
                <a:solidFill>
                  <a:srgbClr val="FF0000"/>
                </a:solidFill>
                <a:effectLst>
                  <a:outerShdw blurRad="38100" dist="38100" dir="2700000" algn="tl">
                    <a:srgbClr val="000000"/>
                  </a:outerShdw>
                </a:effectLst>
                <a:cs typeface="Times New Roman" pitchFamily="18" charset="0"/>
              </a:rPr>
              <a:t>DEDICATION</a:t>
            </a:r>
            <a:r>
              <a:rPr lang="en-US" sz="2000" b="1" i="1" dirty="0">
                <a:solidFill>
                  <a:srgbClr val="FFFF00"/>
                </a:solidFill>
                <a:effectLst>
                  <a:outerShdw blurRad="38100" dist="38100" dir="2700000" algn="tl">
                    <a:srgbClr val="000000"/>
                  </a:outerShdw>
                </a:effectLst>
                <a:cs typeface="Times New Roman" pitchFamily="18" charset="0"/>
              </a:rPr>
              <a:t> built on force, passion, self-betterment, trust, friendship and tolerance;</a:t>
            </a:r>
          </a:p>
          <a:p>
            <a:pPr algn="just">
              <a:spcBef>
                <a:spcPct val="45000"/>
              </a:spcBef>
              <a:defRPr/>
            </a:pPr>
            <a:r>
              <a:rPr lang="en-US" sz="2000" b="1" i="1" dirty="0">
                <a:solidFill>
                  <a:srgbClr val="FFFF00"/>
                </a:solidFill>
                <a:effectLst>
                  <a:outerShdw blurRad="38100" dist="38100" dir="2700000" algn="tl">
                    <a:srgbClr val="000000"/>
                  </a:outerShdw>
                </a:effectLst>
                <a:cs typeface="Times New Roman" pitchFamily="18" charset="0"/>
              </a:rPr>
              <a:t>2. </a:t>
            </a:r>
            <a:r>
              <a:rPr lang="en-US" sz="2000" b="1" i="1" dirty="0">
                <a:solidFill>
                  <a:srgbClr val="FF0000"/>
                </a:solidFill>
                <a:effectLst>
                  <a:outerShdw blurRad="38100" dist="38100" dir="2700000" algn="tl">
                    <a:srgbClr val="000000"/>
                  </a:outerShdw>
                </a:effectLst>
                <a:cs typeface="Times New Roman" pitchFamily="18" charset="0"/>
              </a:rPr>
              <a:t>AUTHENTICITY</a:t>
            </a:r>
            <a:r>
              <a:rPr lang="en-US" sz="2000" b="1" i="1" dirty="0">
                <a:solidFill>
                  <a:srgbClr val="FFFF00"/>
                </a:solidFill>
                <a:effectLst>
                  <a:outerShdw blurRad="38100" dist="38100" dir="2700000" algn="tl">
                    <a:srgbClr val="000000"/>
                  </a:outerShdw>
                </a:effectLst>
                <a:cs typeface="Times New Roman" pitchFamily="18" charset="0"/>
              </a:rPr>
              <a:t> acquired through quality, responsibility, integrity, ethics, discernment, thoroughness;</a:t>
            </a:r>
          </a:p>
          <a:p>
            <a:pPr algn="just">
              <a:spcBef>
                <a:spcPct val="45000"/>
              </a:spcBef>
              <a:defRPr/>
            </a:pPr>
            <a:r>
              <a:rPr lang="en-US" sz="2000" b="1" i="1" dirty="0">
                <a:solidFill>
                  <a:srgbClr val="FFFF00"/>
                </a:solidFill>
                <a:effectLst>
                  <a:outerShdw blurRad="38100" dist="38100" dir="2700000" algn="tl">
                    <a:srgbClr val="000000"/>
                  </a:outerShdw>
                </a:effectLst>
                <a:cs typeface="Times New Roman" pitchFamily="18" charset="0"/>
              </a:rPr>
              <a:t>3. </a:t>
            </a:r>
            <a:r>
              <a:rPr lang="en-US" sz="2000" b="1" i="1" dirty="0">
                <a:solidFill>
                  <a:srgbClr val="FF0000"/>
                </a:solidFill>
                <a:effectLst>
                  <a:outerShdw blurRad="38100" dist="38100" dir="2700000" algn="tl">
                    <a:srgbClr val="000000"/>
                  </a:outerShdw>
                </a:effectLst>
                <a:cs typeface="Times New Roman" pitchFamily="18" charset="0"/>
              </a:rPr>
              <a:t>PROGRESS</a:t>
            </a:r>
            <a:r>
              <a:rPr lang="en-US" sz="2000" b="1" i="1" dirty="0">
                <a:solidFill>
                  <a:srgbClr val="FFFF00"/>
                </a:solidFill>
                <a:effectLst>
                  <a:outerShdw blurRad="38100" dist="38100" dir="2700000" algn="tl">
                    <a:srgbClr val="000000"/>
                  </a:outerShdw>
                </a:effectLst>
                <a:cs typeface="Times New Roman" pitchFamily="18" charset="0"/>
              </a:rPr>
              <a:t> ensured by strategic thinking, continuous communication, team work, consensus, constant change and modernization.</a:t>
            </a:r>
          </a:p>
        </p:txBody>
      </p:sp>
      <p:pic>
        <p:nvPicPr>
          <p:cNvPr id="10" name="Picture 9"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9" name="Picture 8"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tema cu coroana.png"/>
          <p:cNvPicPr>
            <a:picLocks noChangeAspect="1"/>
          </p:cNvPicPr>
          <p:nvPr/>
        </p:nvPicPr>
        <p:blipFill>
          <a:blip r:embed="rId3" cstate="print">
            <a:lum bright="-20000" contrast="-76000"/>
          </a:blip>
          <a:stretch>
            <a:fillRect/>
          </a:stretch>
        </p:blipFill>
        <p:spPr>
          <a:xfrm>
            <a:off x="3089276" y="-77788"/>
            <a:ext cx="5794375" cy="6724651"/>
          </a:xfrm>
          <a:prstGeom prst="rect">
            <a:avLst/>
          </a:prstGeom>
          <a:effectLst>
            <a:outerShdw blurRad="50800" dist="50800" dir="5400000" sx="49000" sy="49000" algn="ctr" rotWithShape="0">
              <a:schemeClr val="accent1">
                <a:lumMod val="60000"/>
                <a:lumOff val="40000"/>
                <a:alpha val="43000"/>
              </a:schemeClr>
            </a:outerShdw>
          </a:effectLst>
        </p:spPr>
      </p:pic>
      <p:sp>
        <p:nvSpPr>
          <p:cNvPr id="6"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5034734-D799-4A71-9E80-3DEAFAA87949}" type="slidenum">
              <a:rPr lang="en-US" altLang="ro-RO">
                <a:solidFill>
                  <a:srgbClr val="FFFFFF"/>
                </a:solidFill>
                <a:latin typeface="Times New Roman" panose="02020603050405020304" pitchFamily="18" charset="0"/>
              </a:rPr>
              <a:pPr/>
              <a:t>50</a:t>
            </a:fld>
            <a:endParaRPr lang="en-US" altLang="ro-RO">
              <a:solidFill>
                <a:srgbClr val="FFFFFF"/>
              </a:solidFill>
              <a:latin typeface="Times New Roman" panose="02020603050405020304" pitchFamily="18" charset="0"/>
            </a:endParaRPr>
          </a:p>
        </p:txBody>
      </p:sp>
      <p:sp>
        <p:nvSpPr>
          <p:cNvPr id="99333" name="Rectangle 5"/>
          <p:cNvSpPr>
            <a:spLocks noChangeArrowheads="1"/>
          </p:cNvSpPr>
          <p:nvPr/>
        </p:nvSpPr>
        <p:spPr bwMode="auto">
          <a:xfrm>
            <a:off x="1633539" y="3031112"/>
            <a:ext cx="4352925" cy="505267"/>
          </a:xfrm>
          <a:prstGeom prst="rect">
            <a:avLst/>
          </a:prstGeom>
          <a:noFill/>
          <a:ln w="12700" algn="ctr">
            <a:noFill/>
            <a:miter lim="800000"/>
            <a:headEnd/>
            <a:tailEnd/>
          </a:ln>
          <a:effectLst/>
        </p:spPr>
        <p:txBody>
          <a:bodyPr lIns="90488" tIns="44450" rIns="90488" bIns="44450" anchor="ctr">
            <a:spAutoFit/>
          </a:bodyPr>
          <a:lstStyle/>
          <a:p>
            <a:pPr>
              <a:defRPr/>
            </a:pPr>
            <a:r>
              <a:rPr lang="ro-RO" sz="2700" b="1" dirty="0">
                <a:solidFill>
                  <a:srgbClr val="FFFFFF"/>
                </a:solidFill>
                <a:effectLst>
                  <a:outerShdw blurRad="38100" dist="38100" dir="2700000" algn="tl">
                    <a:srgbClr val="000000"/>
                  </a:outerShdw>
                </a:effectLst>
                <a:latin typeface="Times New Roman" pitchFamily="18" charset="0"/>
                <a:cs typeface="Arial" charset="0"/>
              </a:rPr>
              <a:t>CONTACT DETAILS:</a:t>
            </a:r>
            <a:endParaRPr lang="en-US" sz="2700" b="1" dirty="0">
              <a:solidFill>
                <a:srgbClr val="FFFFFF"/>
              </a:solidFill>
              <a:effectLst>
                <a:outerShdw blurRad="38100" dist="38100" dir="2700000" algn="tl">
                  <a:srgbClr val="000000"/>
                </a:outerShdw>
              </a:effectLst>
              <a:latin typeface="Times New Roman" pitchFamily="18" charset="0"/>
              <a:cs typeface="Arial" charset="0"/>
            </a:endParaRPr>
          </a:p>
        </p:txBody>
      </p:sp>
      <p:sp>
        <p:nvSpPr>
          <p:cNvPr id="99341" name="Text Box 13"/>
          <p:cNvSpPr txBox="1">
            <a:spLocks noChangeArrowheads="1"/>
          </p:cNvSpPr>
          <p:nvPr/>
        </p:nvSpPr>
        <p:spPr bwMode="auto">
          <a:xfrm>
            <a:off x="659396" y="3969060"/>
            <a:ext cx="11053229" cy="1782539"/>
          </a:xfrm>
          <a:prstGeom prst="rect">
            <a:avLst/>
          </a:prstGeom>
          <a:noFill/>
          <a:ln w="12700" algn="ctr">
            <a:noFill/>
            <a:miter lim="800000"/>
            <a:headEnd/>
            <a:tailEnd/>
          </a:ln>
          <a:effectLst/>
        </p:spPr>
        <p:txBody>
          <a:bodyPr wrap="square" lIns="90488" tIns="44450" rIns="90488" bIns="44450">
            <a:spAutoFit/>
          </a:bodyPr>
          <a:lstStyle/>
          <a:p>
            <a:pPr>
              <a:defRPr/>
            </a:pPr>
            <a:r>
              <a:rPr lang="ro-RO" sz="2200" b="1" dirty="0">
                <a:solidFill>
                  <a:srgbClr val="FFFFFF"/>
                </a:solidFill>
                <a:effectLst>
                  <a:outerShdw blurRad="38100" dist="38100" dir="2700000" algn="tl">
                    <a:srgbClr val="000000"/>
                  </a:outerShdw>
                </a:effectLst>
                <a:latin typeface="Times New Roman" pitchFamily="18" charset="0"/>
                <a:cs typeface="Arial" charset="0"/>
              </a:rPr>
              <a:t>Ad</a:t>
            </a:r>
            <a:r>
              <a:rPr lang="en-US" sz="2200" b="1" dirty="0">
                <a:solidFill>
                  <a:srgbClr val="FFFFFF"/>
                </a:solidFill>
                <a:effectLst>
                  <a:outerShdw blurRad="38100" dist="38100" dir="2700000" algn="tl">
                    <a:srgbClr val="000000"/>
                  </a:outerShdw>
                </a:effectLst>
                <a:latin typeface="Times New Roman" pitchFamily="18" charset="0"/>
                <a:cs typeface="Arial" charset="0"/>
              </a:rPr>
              <a:t>d</a:t>
            </a:r>
            <a:r>
              <a:rPr lang="ro-RO" sz="2200" b="1" dirty="0" err="1">
                <a:solidFill>
                  <a:srgbClr val="FFFFFF"/>
                </a:solidFill>
                <a:effectLst>
                  <a:outerShdw blurRad="38100" dist="38100" dir="2700000" algn="tl">
                    <a:srgbClr val="000000"/>
                  </a:outerShdw>
                </a:effectLst>
                <a:latin typeface="Times New Roman" pitchFamily="18" charset="0"/>
                <a:cs typeface="Arial" charset="0"/>
              </a:rPr>
              <a:t>res</a:t>
            </a:r>
            <a:r>
              <a:rPr lang="en-US" sz="2200" b="1" dirty="0">
                <a:solidFill>
                  <a:srgbClr val="FFFFFF"/>
                </a:solidFill>
                <a:effectLst>
                  <a:outerShdw blurRad="38100" dist="38100" dir="2700000" algn="tl">
                    <a:srgbClr val="000000"/>
                  </a:outerShdw>
                </a:effectLst>
                <a:latin typeface="Times New Roman" pitchFamily="18" charset="0"/>
                <a:cs typeface="Arial" charset="0"/>
              </a:rPr>
              <a:t>s</a:t>
            </a:r>
            <a:r>
              <a:rPr lang="ro-RO" sz="2200" b="1" dirty="0">
                <a:solidFill>
                  <a:srgbClr val="FFFFFF"/>
                </a:solidFill>
                <a:effectLst>
                  <a:outerShdw blurRad="38100" dist="38100" dir="2700000" algn="tl">
                    <a:srgbClr val="000000"/>
                  </a:outerShdw>
                </a:effectLst>
                <a:latin typeface="Times New Roman" pitchFamily="18" charset="0"/>
                <a:cs typeface="Arial" charset="0"/>
              </a:rPr>
              <a:t>:</a:t>
            </a:r>
            <a:r>
              <a:rPr lang="en-US" sz="2200" b="1" dirty="0">
                <a:solidFill>
                  <a:srgbClr val="FFFFFF"/>
                </a:solidFill>
                <a:effectLst>
                  <a:outerShdw blurRad="38100" dist="38100" dir="2700000" algn="tl">
                    <a:srgbClr val="000000"/>
                  </a:outerShdw>
                </a:effectLst>
                <a:latin typeface="Times New Roman" pitchFamily="18" charset="0"/>
                <a:cs typeface="Arial" charset="0"/>
              </a:rPr>
              <a:t> 	160 M</a:t>
            </a:r>
            <a:r>
              <a:rPr lang="ro-RO" sz="2200" b="1" dirty="0" err="1">
                <a:solidFill>
                  <a:srgbClr val="FFFFFF"/>
                </a:solidFill>
                <a:effectLst>
                  <a:outerShdw blurRad="38100" dist="38100" dir="2700000" algn="tl">
                    <a:srgbClr val="000000"/>
                  </a:outerShdw>
                </a:effectLst>
                <a:latin typeface="Times New Roman" pitchFamily="18" charset="0"/>
                <a:cs typeface="Arial" charset="0"/>
              </a:rPr>
              <a:t>ihai</a:t>
            </a:r>
            <a:r>
              <a:rPr lang="en-US"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err="1">
                <a:solidFill>
                  <a:srgbClr val="FFFFFF"/>
                </a:solidFill>
                <a:effectLst>
                  <a:outerShdw blurRad="38100" dist="38100" dir="2700000" algn="tl">
                    <a:srgbClr val="000000"/>
                  </a:outerShdw>
                </a:effectLst>
                <a:latin typeface="Times New Roman" pitchFamily="18" charset="0"/>
                <a:cs typeface="Arial" charset="0"/>
              </a:rPr>
              <a:t>Viteazul</a:t>
            </a:r>
            <a:r>
              <a:rPr lang="en-US" sz="2200" b="1" dirty="0">
                <a:solidFill>
                  <a:srgbClr val="FFFFFF"/>
                </a:solidFill>
                <a:effectLst>
                  <a:outerShdw blurRad="38100" dist="38100" dir="2700000" algn="tl">
                    <a:srgbClr val="000000"/>
                  </a:outerShdw>
                </a:effectLst>
                <a:latin typeface="Times New Roman" pitchFamily="18" charset="0"/>
                <a:cs typeface="Arial" charset="0"/>
              </a:rPr>
              <a:t>, Bra</a:t>
            </a:r>
            <a:r>
              <a:rPr lang="ro-RO" sz="2200" b="1" dirty="0">
                <a:solidFill>
                  <a:srgbClr val="FFFFFF"/>
                </a:solidFill>
                <a:effectLst>
                  <a:outerShdw blurRad="38100" dist="38100" dir="2700000" algn="tl">
                    <a:srgbClr val="000000"/>
                  </a:outerShdw>
                </a:effectLst>
                <a:latin typeface="Times New Roman" pitchFamily="18" charset="0"/>
                <a:cs typeface="Arial" charset="0"/>
              </a:rPr>
              <a:t>s</a:t>
            </a:r>
            <a:r>
              <a:rPr lang="en-US" sz="2200" b="1" dirty="0" err="1">
                <a:solidFill>
                  <a:srgbClr val="FFFFFF"/>
                </a:solidFill>
                <a:effectLst>
                  <a:outerShdw blurRad="38100" dist="38100" dir="2700000" algn="tl">
                    <a:srgbClr val="000000"/>
                  </a:outerShdw>
                </a:effectLst>
                <a:latin typeface="Times New Roman" pitchFamily="18" charset="0"/>
                <a:cs typeface="Arial" charset="0"/>
              </a:rPr>
              <a:t>ov</a:t>
            </a:r>
            <a:r>
              <a:rPr lang="en-US" sz="2200" b="1" dirty="0">
                <a:solidFill>
                  <a:srgbClr val="FFFFFF"/>
                </a:solidFill>
                <a:effectLst>
                  <a:outerShdw blurRad="38100" dist="38100" dir="2700000" algn="tl">
                    <a:srgbClr val="000000"/>
                  </a:outerShdw>
                </a:effectLst>
                <a:latin typeface="Times New Roman" pitchFamily="18" charset="0"/>
                <a:cs typeface="Arial" charset="0"/>
              </a:rPr>
              <a:t> </a:t>
            </a:r>
            <a:r>
              <a:rPr lang="ro-RO" sz="2200" b="1" dirty="0">
                <a:solidFill>
                  <a:srgbClr val="FFFFFF"/>
                </a:solidFill>
                <a:effectLst>
                  <a:outerShdw blurRad="38100" dist="38100" dir="2700000" algn="tl">
                    <a:srgbClr val="000000"/>
                  </a:outerShdw>
                </a:effectLst>
                <a:latin typeface="Times New Roman" pitchFamily="18" charset="0"/>
                <a:cs typeface="Arial" charset="0"/>
              </a:rPr>
              <a:t>500183</a:t>
            </a:r>
            <a:r>
              <a:rPr lang="en-US" sz="2200" b="1" dirty="0">
                <a:solidFill>
                  <a:srgbClr val="FFFFFF"/>
                </a:solidFill>
                <a:effectLst>
                  <a:outerShdw blurRad="38100" dist="38100" dir="2700000" algn="tl">
                    <a:srgbClr val="000000"/>
                  </a:outerShdw>
                </a:effectLst>
                <a:latin typeface="Times New Roman" pitchFamily="18" charset="0"/>
                <a:cs typeface="Arial" charset="0"/>
              </a:rPr>
              <a:t>, </a:t>
            </a:r>
            <a:r>
              <a:rPr lang="ro-RO" sz="2200" b="1" dirty="0" err="1">
                <a:solidFill>
                  <a:srgbClr val="FFFFFF"/>
                </a:solidFill>
                <a:effectLst>
                  <a:outerShdw blurRad="38100" dist="38100" dir="2700000" algn="tl">
                    <a:srgbClr val="000000"/>
                  </a:outerShdw>
                </a:effectLst>
                <a:latin typeface="Times New Roman" pitchFamily="18" charset="0"/>
                <a:cs typeface="Arial" charset="0"/>
              </a:rPr>
              <a:t>County</a:t>
            </a:r>
            <a:r>
              <a:rPr lang="ro-RO" sz="2200" b="1" dirty="0">
                <a:solidFill>
                  <a:srgbClr val="FFFFFF"/>
                </a:solidFill>
                <a:effectLst>
                  <a:outerShdw blurRad="38100" dist="38100" dir="2700000" algn="tl">
                    <a:srgbClr val="000000"/>
                  </a:outerShdw>
                </a:effectLst>
                <a:latin typeface="Times New Roman" pitchFamily="18" charset="0"/>
                <a:cs typeface="Arial" charset="0"/>
              </a:rPr>
              <a:t> of </a:t>
            </a:r>
            <a:r>
              <a:rPr lang="ro-RO" sz="2200" b="1" dirty="0" err="1">
                <a:solidFill>
                  <a:srgbClr val="FFFFFF"/>
                </a:solidFill>
                <a:effectLst>
                  <a:outerShdw blurRad="38100" dist="38100" dir="2700000" algn="tl">
                    <a:srgbClr val="000000"/>
                  </a:outerShdw>
                </a:effectLst>
                <a:latin typeface="Times New Roman" pitchFamily="18" charset="0"/>
                <a:cs typeface="Arial" charset="0"/>
              </a:rPr>
              <a:t>Brasov</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ROMANIA</a:t>
            </a:r>
            <a:endParaRPr lang="ro-RO" sz="22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200" b="1" dirty="0">
                <a:solidFill>
                  <a:srgbClr val="FFFFFF"/>
                </a:solidFill>
                <a:effectLst>
                  <a:outerShdw blurRad="38100" dist="38100" dir="2700000" algn="tl">
                    <a:srgbClr val="000000"/>
                  </a:outerShdw>
                </a:effectLst>
                <a:latin typeface="Times New Roman" pitchFamily="18" charset="0"/>
                <a:cs typeface="Arial" charset="0"/>
              </a:rPr>
              <a:t>Tel</a:t>
            </a:r>
            <a:r>
              <a:rPr lang="ro-RO" sz="2200" b="1" dirty="0">
                <a:solidFill>
                  <a:srgbClr val="FFFFFF"/>
                </a:solidFill>
                <a:effectLst>
                  <a:outerShdw blurRad="38100" dist="38100" dir="2700000" algn="tl">
                    <a:srgbClr val="000000"/>
                  </a:outerShdw>
                </a:effectLst>
                <a:latin typeface="Times New Roman" pitchFamily="18" charset="0"/>
                <a:cs typeface="Arial" charset="0"/>
              </a:rPr>
              <a:t>e</a:t>
            </a:r>
            <a:r>
              <a:rPr lang="en-US" sz="2200" b="1" dirty="0">
                <a:solidFill>
                  <a:srgbClr val="FFFFFF"/>
                </a:solidFill>
                <a:effectLst>
                  <a:outerShdw blurRad="38100" dist="38100" dir="2700000" algn="tl">
                    <a:srgbClr val="000000"/>
                  </a:outerShdw>
                </a:effectLst>
                <a:latin typeface="Times New Roman" pitchFamily="18" charset="0"/>
                <a:cs typeface="Arial" charset="0"/>
              </a:rPr>
              <a:t>ph</a:t>
            </a:r>
            <a:r>
              <a:rPr lang="ro-RO" sz="2200" b="1" dirty="0">
                <a:solidFill>
                  <a:srgbClr val="FFFFFF"/>
                </a:solidFill>
                <a:effectLst>
                  <a:outerShdw blurRad="38100" dist="38100" dir="2700000" algn="tl">
                    <a:srgbClr val="000000"/>
                  </a:outerShdw>
                </a:effectLst>
                <a:latin typeface="Times New Roman" pitchFamily="18" charset="0"/>
                <a:cs typeface="Arial" charset="0"/>
              </a:rPr>
              <a:t>on</a:t>
            </a:r>
            <a:r>
              <a:rPr lang="en-US" sz="2200" b="1" dirty="0">
                <a:solidFill>
                  <a:srgbClr val="FFFFFF"/>
                </a:solidFill>
                <a:effectLst>
                  <a:outerShdw blurRad="38100" dist="38100" dir="2700000" algn="tl">
                    <a:srgbClr val="000000"/>
                  </a:outerShdw>
                </a:effectLst>
                <a:latin typeface="Times New Roman" pitchFamily="18" charset="0"/>
                <a:cs typeface="Arial" charset="0"/>
              </a:rPr>
              <a:t>e</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40</a:t>
            </a:r>
            <a:r>
              <a:rPr lang="ro-RO" sz="2200" b="1" dirty="0">
                <a:solidFill>
                  <a:srgbClr val="FFFFFF"/>
                </a:solidFill>
                <a:effectLst>
                  <a:outerShdw blurRad="38100" dist="38100" dir="2700000" algn="tl">
                    <a:srgbClr val="000000"/>
                  </a:outerShdw>
                </a:effectLst>
                <a:latin typeface="Times New Roman" pitchFamily="18" charset="0"/>
                <a:cs typeface="Arial" charset="0"/>
              </a:rPr>
              <a:t> 2</a:t>
            </a:r>
            <a:r>
              <a:rPr lang="en-US" sz="2200" b="1" dirty="0">
                <a:solidFill>
                  <a:srgbClr val="FFFFFF"/>
                </a:solidFill>
                <a:effectLst>
                  <a:outerShdw blurRad="38100" dist="38100" dir="2700000" algn="tl">
                    <a:srgbClr val="000000"/>
                  </a:outerShdw>
                </a:effectLst>
                <a:latin typeface="Times New Roman" pitchFamily="18" charset="0"/>
                <a:cs typeface="Arial" charset="0"/>
              </a:rPr>
              <a:t>68</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4</a:t>
            </a:r>
            <a:r>
              <a:rPr lang="ro-RO" sz="2200" b="1" dirty="0">
                <a:solidFill>
                  <a:srgbClr val="FFFFFF"/>
                </a:solidFill>
                <a:effectLst>
                  <a:outerShdw blurRad="38100" dist="38100" dir="2700000" algn="tl">
                    <a:srgbClr val="000000"/>
                  </a:outerShdw>
                </a:effectLst>
                <a:latin typeface="Times New Roman" pitchFamily="18" charset="0"/>
                <a:cs typeface="Arial" charset="0"/>
              </a:rPr>
              <a:t>01800</a:t>
            </a:r>
          </a:p>
          <a:p>
            <a:pPr>
              <a:defRPr/>
            </a:pPr>
            <a:r>
              <a:rPr lang="ro-RO" sz="2200" b="1" dirty="0">
                <a:solidFill>
                  <a:srgbClr val="FFFFFF"/>
                </a:solidFill>
                <a:effectLst>
                  <a:outerShdw blurRad="38100" dist="38100" dir="2700000" algn="tl">
                    <a:srgbClr val="000000"/>
                  </a:outerShdw>
                </a:effectLst>
                <a:latin typeface="Times New Roman" pitchFamily="18" charset="0"/>
                <a:cs typeface="Arial" charset="0"/>
              </a:rPr>
              <a:t>F</a:t>
            </a:r>
            <a:r>
              <a:rPr lang="en-US" sz="2200" b="1" dirty="0">
                <a:solidFill>
                  <a:srgbClr val="FFFFFF"/>
                </a:solidFill>
                <a:effectLst>
                  <a:outerShdw blurRad="38100" dist="38100" dir="2700000" algn="tl">
                    <a:srgbClr val="000000"/>
                  </a:outerShdw>
                </a:effectLst>
                <a:latin typeface="Times New Roman" pitchFamily="18" charset="0"/>
                <a:cs typeface="Arial" charset="0"/>
              </a:rPr>
              <a:t>ax</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40</a:t>
            </a:r>
            <a:r>
              <a:rPr lang="ro-RO" sz="2200" b="1" dirty="0">
                <a:solidFill>
                  <a:srgbClr val="FFFFFF"/>
                </a:solidFill>
                <a:effectLst>
                  <a:outerShdw blurRad="38100" dist="38100" dir="2700000" algn="tl">
                    <a:srgbClr val="000000"/>
                  </a:outerShdw>
                </a:effectLst>
                <a:latin typeface="Times New Roman" pitchFamily="18" charset="0"/>
                <a:cs typeface="Arial" charset="0"/>
              </a:rPr>
              <a:t> 2</a:t>
            </a:r>
            <a:r>
              <a:rPr lang="en-US" sz="2200" b="1" dirty="0">
                <a:solidFill>
                  <a:srgbClr val="FFFFFF"/>
                </a:solidFill>
                <a:effectLst>
                  <a:outerShdw blurRad="38100" dist="38100" dir="2700000" algn="tl">
                    <a:srgbClr val="000000"/>
                  </a:outerShdw>
                </a:effectLst>
                <a:latin typeface="Times New Roman" pitchFamily="18" charset="0"/>
                <a:cs typeface="Arial" charset="0"/>
              </a:rPr>
              <a:t>68</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4</a:t>
            </a:r>
            <a:r>
              <a:rPr lang="ro-RO" sz="2200" b="1" dirty="0">
                <a:solidFill>
                  <a:srgbClr val="FFFFFF"/>
                </a:solidFill>
                <a:effectLst>
                  <a:outerShdw blurRad="38100" dist="38100" dir="2700000" algn="tl">
                    <a:srgbClr val="000000"/>
                  </a:outerShdw>
                </a:effectLst>
                <a:latin typeface="Times New Roman" pitchFamily="18" charset="0"/>
                <a:cs typeface="Arial" charset="0"/>
              </a:rPr>
              <a:t>01802</a:t>
            </a:r>
            <a:endParaRPr lang="en-US" sz="22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ro-RO" sz="2200" b="1" dirty="0">
                <a:solidFill>
                  <a:srgbClr val="FFFFFF"/>
                </a:solidFill>
                <a:effectLst>
                  <a:outerShdw blurRad="38100" dist="38100" dir="2700000" algn="tl">
                    <a:srgbClr val="000000"/>
                  </a:outerShdw>
                </a:effectLst>
                <a:latin typeface="Times New Roman" pitchFamily="18" charset="0"/>
                <a:cs typeface="Arial" charset="0"/>
              </a:rPr>
              <a:t>E</a:t>
            </a:r>
            <a:r>
              <a:rPr lang="en-US" sz="2200" b="1" dirty="0">
                <a:solidFill>
                  <a:srgbClr val="FFFFFF"/>
                </a:solidFill>
                <a:effectLst>
                  <a:outerShdw blurRad="38100" dist="38100" dir="2700000" algn="tl">
                    <a:srgbClr val="000000"/>
                  </a:outerShdw>
                </a:effectLst>
                <a:latin typeface="Times New Roman" pitchFamily="18" charset="0"/>
                <a:cs typeface="Arial" charset="0"/>
              </a:rPr>
              <a:t>mail:</a:t>
            </a:r>
            <a:r>
              <a:rPr lang="en-US" sz="2100" dirty="0">
                <a:solidFill>
                  <a:srgbClr val="FFFFFF"/>
                </a:solidFill>
                <a:effectLst>
                  <a:outerShdw blurRad="38100" dist="38100" dir="2700000" algn="tl">
                    <a:srgbClr val="000000"/>
                  </a:outerShdw>
                </a:effectLst>
                <a:latin typeface="Times New Roman" pitchFamily="18" charset="0"/>
                <a:cs typeface="Arial" charset="0"/>
              </a:rPr>
              <a:t>                </a:t>
            </a:r>
            <a:r>
              <a:rPr lang="ro-RO" sz="2200" b="1" dirty="0">
                <a:solidFill>
                  <a:srgbClr val="FFFFFF"/>
                </a:solidFill>
                <a:effectLst>
                  <a:outerShdw blurRad="38100" dist="38100" dir="2700000" algn="tl">
                    <a:srgbClr val="000000"/>
                  </a:outerShdw>
                </a:effectLst>
                <a:latin typeface="Times New Roman" pitchFamily="18" charset="0"/>
                <a:cs typeface="Arial" charset="0"/>
              </a:rPr>
              <a:t>contact.dresmara@mapn.ro</a:t>
            </a:r>
            <a:endParaRPr lang="en-US" sz="2200" b="1" dirty="0">
              <a:solidFill>
                <a:srgbClr val="FFFFFF"/>
              </a:solidFill>
              <a:effectLst>
                <a:outerShdw blurRad="38100" dist="38100" dir="2700000" algn="tl">
                  <a:srgbClr val="000000"/>
                </a:outerShdw>
              </a:effectLst>
              <a:latin typeface="Times New Roman" pitchFamily="18" charset="0"/>
              <a:cs typeface="Arial" charset="0"/>
            </a:endParaRPr>
          </a:p>
          <a:p>
            <a:pPr>
              <a:defRPr/>
            </a:pPr>
            <a:r>
              <a:rPr lang="en-US" sz="2200" b="1" dirty="0">
                <a:solidFill>
                  <a:srgbClr val="FFFFFF"/>
                </a:solidFill>
                <a:effectLst>
                  <a:outerShdw blurRad="38100" dist="38100" dir="2700000" algn="tl">
                    <a:srgbClr val="000000"/>
                  </a:outerShdw>
                </a:effectLst>
                <a:latin typeface="Times New Roman" pitchFamily="18" charset="0"/>
                <a:cs typeface="Arial" charset="0"/>
              </a:rPr>
              <a:t>Web site:</a:t>
            </a:r>
            <a:r>
              <a:rPr lang="ro-RO" sz="2200" b="1" dirty="0">
                <a:solidFill>
                  <a:srgbClr val="FFFFFF"/>
                </a:solidFill>
                <a:effectLst>
                  <a:outerShdw blurRad="38100" dist="38100" dir="2700000" algn="tl">
                    <a:srgbClr val="000000"/>
                  </a:outerShdw>
                </a:effectLst>
                <a:latin typeface="Times New Roman" pitchFamily="18" charset="0"/>
                <a:cs typeface="Arial" charset="0"/>
              </a:rPr>
              <a:t>	</a:t>
            </a:r>
            <a:r>
              <a:rPr lang="en-US" sz="2200" b="1" dirty="0">
                <a:solidFill>
                  <a:srgbClr val="FFFFFF"/>
                </a:solidFill>
                <a:effectLst>
                  <a:outerShdw blurRad="38100" dist="38100" dir="2700000" algn="tl">
                    <a:srgbClr val="000000"/>
                  </a:outerShdw>
                </a:effectLst>
                <a:latin typeface="Times New Roman" pitchFamily="18" charset="0"/>
                <a:cs typeface="Arial" charset="0"/>
              </a:rPr>
              <a:t>www.dres</a:t>
            </a:r>
            <a:r>
              <a:rPr lang="ro-RO" sz="2200" b="1" dirty="0">
                <a:solidFill>
                  <a:srgbClr val="FFFFFF"/>
                </a:solidFill>
                <a:effectLst>
                  <a:outerShdw blurRad="38100" dist="38100" dir="2700000" algn="tl">
                    <a:srgbClr val="000000"/>
                  </a:outerShdw>
                </a:effectLst>
                <a:latin typeface="Times New Roman" pitchFamily="18" charset="0"/>
                <a:cs typeface="Arial" charset="0"/>
              </a:rPr>
              <a:t>m</a:t>
            </a:r>
            <a:r>
              <a:rPr lang="en-US" sz="2200" b="1" dirty="0">
                <a:solidFill>
                  <a:srgbClr val="FFFFFF"/>
                </a:solidFill>
                <a:effectLst>
                  <a:outerShdw blurRad="38100" dist="38100" dir="2700000" algn="tl">
                    <a:srgbClr val="000000"/>
                  </a:outerShdw>
                </a:effectLst>
                <a:latin typeface="Times New Roman" pitchFamily="18" charset="0"/>
                <a:cs typeface="Arial" charset="0"/>
              </a:rPr>
              <a:t>a</a:t>
            </a:r>
            <a:r>
              <a:rPr lang="ro-RO" sz="2200" b="1" dirty="0" err="1">
                <a:solidFill>
                  <a:srgbClr val="FFFFFF"/>
                </a:solidFill>
                <a:effectLst>
                  <a:outerShdw blurRad="38100" dist="38100" dir="2700000" algn="tl">
                    <a:srgbClr val="000000"/>
                  </a:outerShdw>
                </a:effectLst>
                <a:latin typeface="Times New Roman" pitchFamily="18" charset="0"/>
                <a:cs typeface="Arial" charset="0"/>
              </a:rPr>
              <a:t>ra</a:t>
            </a:r>
            <a:r>
              <a:rPr lang="en-US" sz="2200" b="1" dirty="0">
                <a:solidFill>
                  <a:srgbClr val="FFFFFF"/>
                </a:solidFill>
                <a:effectLst>
                  <a:outerShdw blurRad="38100" dist="38100" dir="2700000" algn="tl">
                    <a:srgbClr val="000000"/>
                  </a:outerShdw>
                </a:effectLst>
                <a:latin typeface="Times New Roman" pitchFamily="18" charset="0"/>
                <a:cs typeface="Arial" charset="0"/>
              </a:rPr>
              <a:t>.</a:t>
            </a:r>
            <a:r>
              <a:rPr lang="en-US" sz="2200" b="1" dirty="0" err="1">
                <a:solidFill>
                  <a:srgbClr val="FFFFFF"/>
                </a:solidFill>
                <a:effectLst>
                  <a:outerShdw blurRad="38100" dist="38100" dir="2700000" algn="tl">
                    <a:srgbClr val="000000"/>
                  </a:outerShdw>
                </a:effectLst>
                <a:latin typeface="Times New Roman" pitchFamily="18" charset="0"/>
                <a:cs typeface="Arial" charset="0"/>
              </a:rPr>
              <a:t>ro</a:t>
            </a:r>
            <a:r>
              <a:rPr lang="en-US" sz="2200" b="1" dirty="0">
                <a:solidFill>
                  <a:srgbClr val="0066CC"/>
                </a:solidFill>
                <a:effectDag name="">
                  <a:cont type="tree" name="">
                    <a:effect ref="fillLine"/>
                    <a:outerShdw dist="38100" dir="13500000" algn="br">
                      <a:srgbClr val="55AAFF"/>
                    </a:outerShdw>
                  </a:cont>
                  <a:cont type="tree" name="">
                    <a:effect ref="fillLine"/>
                    <a:outerShdw dist="38100" dir="2700000" algn="tl">
                      <a:srgbClr val="003D7A"/>
                    </a:outerShdw>
                  </a:cont>
                  <a:effect ref="fillLine"/>
                </a:effectDag>
                <a:latin typeface="Times New Roman" pitchFamily="18" charset="0"/>
                <a:cs typeface="Arial" charset="0"/>
              </a:rPr>
              <a:t> </a:t>
            </a:r>
          </a:p>
        </p:txBody>
      </p:sp>
      <p:pic>
        <p:nvPicPr>
          <p:cNvPr id="8" name="Picture 7"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9" name="Picture 8"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pic>
        <p:nvPicPr>
          <p:cNvPr id="10" name="Picture 9" descr="stema cu coroana.png"/>
          <p:cNvPicPr>
            <a:picLocks noChangeAspect="1"/>
          </p:cNvPicPr>
          <p:nvPr/>
        </p:nvPicPr>
        <p:blipFill>
          <a:blip r:embed="rId6"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spTree>
  </p:cSld>
  <p:clrMapOvr>
    <a:masterClrMapping/>
  </p:clrMapOvr>
  <p:transition advClick="0" advTm="10000">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B784715-8889-4F28-BE66-25E65BFD82AC}" type="slidenum">
              <a:rPr lang="en-US" altLang="ro-RO">
                <a:solidFill>
                  <a:srgbClr val="FFFFFF"/>
                </a:solidFill>
                <a:latin typeface="Times New Roman" panose="02020603050405020304" pitchFamily="18" charset="0"/>
              </a:rPr>
              <a:pPr/>
              <a:t>6</a:t>
            </a:fld>
            <a:endParaRPr lang="en-US" altLang="ro-RO">
              <a:solidFill>
                <a:srgbClr val="FFFFFF"/>
              </a:solidFill>
              <a:latin typeface="Times New Roman" panose="02020603050405020304" pitchFamily="18" charset="0"/>
            </a:endParaRPr>
          </a:p>
        </p:txBody>
      </p:sp>
      <p:sp>
        <p:nvSpPr>
          <p:cNvPr id="12" name="Rectangle 11"/>
          <p:cNvSpPr>
            <a:spLocks noChangeArrowheads="1"/>
          </p:cNvSpPr>
          <p:nvPr/>
        </p:nvSpPr>
        <p:spPr bwMode="auto">
          <a:xfrm>
            <a:off x="2594310" y="341920"/>
            <a:ext cx="6850062" cy="458788"/>
          </a:xfrm>
          <a:prstGeom prst="rect">
            <a:avLst/>
          </a:prstGeom>
          <a:noFill/>
          <a:ln w="38100">
            <a:noFill/>
            <a:miter lim="800000"/>
            <a:headEnd/>
            <a:tailEnd/>
          </a:ln>
          <a:effectLst/>
        </p:spPr>
        <p:txBody>
          <a:bodyPr lIns="90488" tIns="44450" rIns="90488" bIns="44450">
            <a:spAutoFit/>
          </a:bodyPr>
          <a:lstStyle/>
          <a:p>
            <a:pPr algn="ctr">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We built OUR VISION on our values:</a:t>
            </a:r>
            <a:endParaRPr lang="en-US" altLang="en-US" sz="2400" b="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0" name="Picture 9"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9" name="Picture 8" descr="fagure123_en.png"/>
          <p:cNvPicPr>
            <a:picLocks noChangeAspect="1"/>
          </p:cNvPicPr>
          <p:nvPr/>
        </p:nvPicPr>
        <p:blipFill>
          <a:blip r:embed="rId4" cstate="print"/>
          <a:stretch>
            <a:fillRect/>
          </a:stretch>
        </p:blipFill>
        <p:spPr>
          <a:xfrm>
            <a:off x="2747628" y="584684"/>
            <a:ext cx="6680200" cy="6680200"/>
          </a:xfrm>
          <a:prstGeom prst="rect">
            <a:avLst/>
          </a:prstGeom>
          <a:effectLst>
            <a:outerShdw blurRad="1143000" sx="108000" sy="108000" algn="ctr" rotWithShape="0">
              <a:schemeClr val="tx1">
                <a:alpha val="51000"/>
              </a:schemeClr>
            </a:outerShdw>
          </a:effectLst>
        </p:spPr>
      </p:pic>
      <p:pic>
        <p:nvPicPr>
          <p:cNvPr id="13" name="Picture 12" descr="Bitmap in Graphic1"/>
          <p:cNvPicPr>
            <a:picLocks noChangeAspect="1" noChangeArrowheads="1"/>
          </p:cNvPicPr>
          <p:nvPr/>
        </p:nvPicPr>
        <p:blipFill>
          <a:blip r:embed="rId5" cstate="print"/>
          <a:srcRect/>
          <a:stretch>
            <a:fillRect/>
          </a:stretch>
        </p:blipFill>
        <p:spPr bwMode="auto">
          <a:xfrm>
            <a:off x="10056440" y="84625"/>
            <a:ext cx="978447" cy="935595"/>
          </a:xfrm>
          <a:prstGeom prst="rect">
            <a:avLst/>
          </a:prstGeom>
          <a:noFill/>
          <a:ln>
            <a:noFill/>
          </a:ln>
          <a:effectLst/>
        </p:spPr>
      </p:pic>
      <p:pic>
        <p:nvPicPr>
          <p:cNvPr id="16" name="Picture 15"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D9EAD2A-5D41-4C90-9C4E-F2D451C67395}" type="slidenum">
              <a:rPr lang="en-US" altLang="ro-RO">
                <a:solidFill>
                  <a:srgbClr val="FFFFFF"/>
                </a:solidFill>
                <a:latin typeface="Times New Roman" panose="02020603050405020304" pitchFamily="18" charset="0"/>
              </a:rPr>
              <a:pPr/>
              <a:t>7</a:t>
            </a:fld>
            <a:endParaRPr lang="en-US" altLang="ro-RO">
              <a:solidFill>
                <a:srgbClr val="FFFFFF"/>
              </a:solidFill>
              <a:latin typeface="Times New Roman" panose="02020603050405020304" pitchFamily="18" charset="0"/>
            </a:endParaRPr>
          </a:p>
        </p:txBody>
      </p:sp>
      <p:sp>
        <p:nvSpPr>
          <p:cNvPr id="163843" name="Rectangle 3"/>
          <p:cNvSpPr>
            <a:spLocks noChangeArrowheads="1"/>
          </p:cNvSpPr>
          <p:nvPr/>
        </p:nvSpPr>
        <p:spPr bwMode="auto">
          <a:xfrm>
            <a:off x="4151314" y="296863"/>
            <a:ext cx="3673475" cy="582612"/>
          </a:xfrm>
          <a:prstGeom prst="rect">
            <a:avLst/>
          </a:prstGeom>
          <a:noFill/>
          <a:ln w="38100">
            <a:noFill/>
            <a:miter lim="800000"/>
            <a:headEnd/>
            <a:tailEnd/>
          </a:ln>
          <a:effectLst/>
        </p:spPr>
        <p:txBody>
          <a:bodyPr lIns="90488" tIns="44450" rIns="90488" bIns="44450">
            <a:spAutoFit/>
          </a:bodyPr>
          <a:lstStyle/>
          <a:p>
            <a:pPr algn="ctr">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OUR MISSION</a:t>
            </a:r>
          </a:p>
        </p:txBody>
      </p:sp>
      <p:sp>
        <p:nvSpPr>
          <p:cNvPr id="9231" name="Text Box 15"/>
          <p:cNvSpPr txBox="1">
            <a:spLocks noChangeArrowheads="1"/>
          </p:cNvSpPr>
          <p:nvPr/>
        </p:nvSpPr>
        <p:spPr bwMode="auto">
          <a:xfrm>
            <a:off x="1955540" y="1617770"/>
            <a:ext cx="8100899" cy="4115486"/>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p>
            <a:pPr algn="ctr">
              <a:lnSpc>
                <a:spcPct val="150000"/>
              </a:lnSpc>
              <a:spcBef>
                <a:spcPts val="0"/>
              </a:spcBef>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Developing knowledge and improving the skills of military and civilian personnel,</a:t>
            </a:r>
          </a:p>
          <a:p>
            <a:pPr algn="ctr">
              <a:lnSpc>
                <a:spcPct val="150000"/>
              </a:lnSpc>
              <a:spcBef>
                <a:spcPts val="0"/>
              </a:spcBef>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Romanian and foreign, in the fields of:</a:t>
            </a:r>
          </a:p>
          <a:p>
            <a:pPr algn="ctr">
              <a:lnSpc>
                <a:spcPct val="150000"/>
              </a:lnSpc>
              <a:spcBef>
                <a:spcPts val="0"/>
              </a:spcBef>
              <a:defRPr/>
            </a:pP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a:p>
            <a:pPr marL="0" lvl="3" algn="ctr">
              <a:lnSpc>
                <a:spcPct val="200000"/>
              </a:lnSpc>
              <a:spcBef>
                <a:spcPct val="45000"/>
              </a:spcBef>
              <a:buClr>
                <a:srgbClr val="FFFF00"/>
              </a:buClr>
              <a:buFontTx/>
              <a:buChar char="-"/>
              <a:defRPr/>
            </a:pPr>
            <a:r>
              <a:rPr lang="en-US" sz="2400" b="1" dirty="0">
                <a:solidFill>
                  <a:srgbClr val="66CCFF"/>
                </a:solidFill>
                <a:effectLst>
                  <a:outerShdw blurRad="38100" dist="38100" dir="2700000" algn="tl">
                    <a:srgbClr val="000000"/>
                  </a:outerShdw>
                </a:effectLst>
                <a:latin typeface="Times New Roman" pitchFamily="18" charset="0"/>
                <a:cs typeface="Arial" charset="0"/>
              </a:rPr>
              <a:t> </a:t>
            </a:r>
            <a:r>
              <a:rPr lang="en-US" sz="2400" b="1" u="sng" dirty="0">
                <a:solidFill>
                  <a:srgbClr val="FFFF00"/>
                </a:solidFill>
                <a:effectLst>
                  <a:outerShdw blurRad="38100" dist="38100" dir="2700000" algn="tl">
                    <a:srgbClr val="000000"/>
                  </a:outerShdw>
                </a:effectLst>
                <a:latin typeface="Times New Roman" pitchFamily="18" charset="0"/>
                <a:cs typeface="Arial" charset="0"/>
              </a:rPr>
              <a:t>D</a:t>
            </a:r>
            <a:r>
              <a:rPr lang="en-US" sz="2400" b="1" dirty="0">
                <a:solidFill>
                  <a:srgbClr val="FFFF00"/>
                </a:solidFill>
                <a:effectLst>
                  <a:outerShdw blurRad="38100" dist="38100" dir="2700000" algn="tl">
                    <a:srgbClr val="000000"/>
                  </a:outerShdw>
                </a:effectLst>
                <a:latin typeface="Times New Roman" pitchFamily="18" charset="0"/>
                <a:cs typeface="Arial" charset="0"/>
              </a:rPr>
              <a:t>efense </a:t>
            </a:r>
            <a:r>
              <a:rPr lang="en-US" sz="2400" b="1" u="sng" dirty="0">
                <a:solidFill>
                  <a:srgbClr val="FFFF00"/>
                </a:solidFill>
                <a:effectLst>
                  <a:outerShdw blurRad="38100" dist="38100" dir="2700000" algn="tl">
                    <a:srgbClr val="000000"/>
                  </a:outerShdw>
                </a:effectLst>
                <a:latin typeface="Times New Roman" pitchFamily="18" charset="0"/>
                <a:cs typeface="Arial" charset="0"/>
              </a:rPr>
              <a:t>R</a:t>
            </a:r>
            <a:r>
              <a:rPr lang="en-US" sz="2400" b="1" dirty="0">
                <a:solidFill>
                  <a:srgbClr val="FFFF00"/>
                </a:solidFill>
                <a:effectLst>
                  <a:outerShdw blurRad="38100" dist="38100" dir="2700000" algn="tl">
                    <a:srgbClr val="000000"/>
                  </a:outerShdw>
                </a:effectLst>
                <a:latin typeface="Times New Roman" pitchFamily="18" charset="0"/>
                <a:cs typeface="Arial" charset="0"/>
              </a:rPr>
              <a:t>esources </a:t>
            </a:r>
            <a:r>
              <a:rPr lang="en-US" sz="2400" b="1" u="sng" dirty="0">
                <a:solidFill>
                  <a:srgbClr val="FFFF00"/>
                </a:solidFill>
                <a:effectLst>
                  <a:outerShdw blurRad="38100" dist="38100" dir="2700000" algn="tl">
                    <a:srgbClr val="000000"/>
                  </a:outerShdw>
                </a:effectLst>
                <a:latin typeface="Times New Roman" pitchFamily="18" charset="0"/>
                <a:cs typeface="Arial" charset="0"/>
              </a:rPr>
              <a:t>M</a:t>
            </a:r>
            <a:r>
              <a:rPr lang="en-US" sz="2400" b="1" dirty="0">
                <a:solidFill>
                  <a:srgbClr val="FFFF00"/>
                </a:solidFill>
                <a:effectLst>
                  <a:outerShdw blurRad="38100" dist="38100" dir="2700000" algn="tl">
                    <a:srgbClr val="000000"/>
                  </a:outerShdw>
                </a:effectLst>
                <a:latin typeface="Times New Roman" pitchFamily="18" charset="0"/>
                <a:cs typeface="Arial" charset="0"/>
              </a:rPr>
              <a:t>anagement</a:t>
            </a:r>
          </a:p>
          <a:p>
            <a:pPr marL="0" lvl="3" algn="ctr">
              <a:lnSpc>
                <a:spcPct val="200000"/>
              </a:lnSpc>
              <a:spcBef>
                <a:spcPct val="45000"/>
              </a:spcBef>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 </a:t>
            </a:r>
            <a:r>
              <a:rPr lang="en-US" sz="2400" b="1" u="sng" dirty="0">
                <a:solidFill>
                  <a:srgbClr val="FFFF00"/>
                </a:solidFill>
                <a:effectLst>
                  <a:outerShdw blurRad="38100" dist="38100" dir="2700000" algn="tl">
                    <a:srgbClr val="000000"/>
                  </a:outerShdw>
                </a:effectLst>
                <a:latin typeface="Times New Roman" pitchFamily="18" charset="0"/>
                <a:cs typeface="Arial" charset="0"/>
              </a:rPr>
              <a:t>I</a:t>
            </a:r>
            <a:r>
              <a:rPr lang="en-US" sz="2400" b="1" dirty="0">
                <a:solidFill>
                  <a:srgbClr val="FFFF00"/>
                </a:solidFill>
                <a:effectLst>
                  <a:outerShdw blurRad="38100" dist="38100" dir="2700000" algn="tl">
                    <a:srgbClr val="000000"/>
                  </a:outerShdw>
                </a:effectLst>
                <a:latin typeface="Times New Roman" pitchFamily="18" charset="0"/>
                <a:cs typeface="Arial" charset="0"/>
              </a:rPr>
              <a:t>nformation </a:t>
            </a:r>
            <a:r>
              <a:rPr lang="en-US" sz="2400" b="1" u="sng" dirty="0">
                <a:solidFill>
                  <a:srgbClr val="FFFF00"/>
                </a:solidFill>
                <a:effectLst>
                  <a:outerShdw blurRad="38100" dist="38100" dir="2700000" algn="tl">
                    <a:srgbClr val="000000"/>
                  </a:outerShdw>
                </a:effectLst>
                <a:latin typeface="Times New Roman" pitchFamily="18" charset="0"/>
                <a:cs typeface="Arial" charset="0"/>
              </a:rPr>
              <a:t>R</a:t>
            </a:r>
            <a:r>
              <a:rPr lang="en-US" sz="2400" b="1" dirty="0">
                <a:solidFill>
                  <a:srgbClr val="FFFF00"/>
                </a:solidFill>
                <a:effectLst>
                  <a:outerShdw blurRad="38100" dist="38100" dir="2700000" algn="tl">
                    <a:srgbClr val="000000"/>
                  </a:outerShdw>
                </a:effectLst>
                <a:latin typeface="Times New Roman" pitchFamily="18" charset="0"/>
                <a:cs typeface="Arial" charset="0"/>
              </a:rPr>
              <a:t>esources </a:t>
            </a:r>
            <a:r>
              <a:rPr lang="en-US" sz="2400" b="1" u="sng" dirty="0">
                <a:solidFill>
                  <a:srgbClr val="FFFF00"/>
                </a:solidFill>
                <a:effectLst>
                  <a:outerShdw blurRad="38100" dist="38100" dir="2700000" algn="tl">
                    <a:srgbClr val="000000"/>
                  </a:outerShdw>
                </a:effectLst>
                <a:latin typeface="Times New Roman" pitchFamily="18" charset="0"/>
                <a:cs typeface="Arial" charset="0"/>
              </a:rPr>
              <a:t>M</a:t>
            </a:r>
            <a:r>
              <a:rPr lang="en-US" sz="2400" b="1" dirty="0">
                <a:solidFill>
                  <a:srgbClr val="FFFF00"/>
                </a:solidFill>
                <a:effectLst>
                  <a:outerShdw blurRad="38100" dist="38100" dir="2700000" algn="tl">
                    <a:srgbClr val="000000"/>
                  </a:outerShdw>
                </a:effectLst>
                <a:latin typeface="Times New Roman" pitchFamily="18" charset="0"/>
                <a:cs typeface="Arial" charset="0"/>
              </a:rPr>
              <a:t>anagement</a:t>
            </a:r>
            <a:endParaRPr lang="ro-RO" sz="2400" b="1" dirty="0">
              <a:solidFill>
                <a:srgbClr val="FFFF00"/>
              </a:solidFill>
              <a:effectLst>
                <a:outerShdw blurRad="38100" dist="38100" dir="2700000" algn="tl">
                  <a:srgbClr val="000000"/>
                </a:outerShdw>
              </a:effectLst>
              <a:latin typeface="Times New Roman" pitchFamily="18" charset="0"/>
              <a:cs typeface="Arial" charset="0"/>
            </a:endParaRPr>
          </a:p>
        </p:txBody>
      </p:sp>
      <p:pic>
        <p:nvPicPr>
          <p:cNvPr id="16" name="Picture 7" descr="soldier"/>
          <p:cNvPicPr>
            <a:picLocks noChangeAspect="1" noChangeArrowheads="1"/>
          </p:cNvPicPr>
          <p:nvPr/>
        </p:nvPicPr>
        <p:blipFill>
          <a:blip r:embed="rId3" cstate="print"/>
          <a:srcRect/>
          <a:stretch>
            <a:fillRect/>
          </a:stretch>
        </p:blipFill>
        <p:spPr bwMode="auto">
          <a:xfrm>
            <a:off x="227348" y="2006601"/>
            <a:ext cx="1697037" cy="3978275"/>
          </a:xfrm>
          <a:prstGeom prst="rect">
            <a:avLst/>
          </a:prstGeom>
          <a:noFill/>
          <a:ln>
            <a:noFill/>
          </a:ln>
          <a:effectLst>
            <a:glow rad="38100">
              <a:schemeClr val="tx1"/>
            </a:glow>
          </a:effectLst>
        </p:spPr>
      </p:pic>
      <p:pic>
        <p:nvPicPr>
          <p:cNvPr id="17" name="Picture 8" descr="soldier"/>
          <p:cNvPicPr>
            <a:picLocks noChangeAspect="1" noChangeArrowheads="1"/>
          </p:cNvPicPr>
          <p:nvPr/>
        </p:nvPicPr>
        <p:blipFill>
          <a:blip r:embed="rId4" cstate="print"/>
          <a:srcRect/>
          <a:stretch>
            <a:fillRect/>
          </a:stretch>
        </p:blipFill>
        <p:spPr bwMode="auto">
          <a:xfrm>
            <a:off x="10056439" y="2014539"/>
            <a:ext cx="1693862" cy="3970337"/>
          </a:xfrm>
          <a:prstGeom prst="rect">
            <a:avLst/>
          </a:prstGeom>
          <a:noFill/>
          <a:ln>
            <a:noFill/>
          </a:ln>
          <a:effectLst>
            <a:glow rad="38100">
              <a:schemeClr val="tx1"/>
            </a:glow>
          </a:effectLst>
        </p:spPr>
      </p:pic>
      <p:pic>
        <p:nvPicPr>
          <p:cNvPr id="15" name="Picture 14" descr="stema cu coroana.png"/>
          <p:cNvPicPr>
            <a:picLocks noChangeAspect="1"/>
          </p:cNvPicPr>
          <p:nvPr/>
        </p:nvPicPr>
        <p:blipFill>
          <a:blip r:embed="rId5"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12" name="Picture 11" descr="Bitmap in Graphic1"/>
          <p:cNvPicPr>
            <a:picLocks noChangeAspect="1" noChangeArrowheads="1"/>
          </p:cNvPicPr>
          <p:nvPr/>
        </p:nvPicPr>
        <p:blipFill>
          <a:blip r:embed="rId6" cstate="print"/>
          <a:srcRect/>
          <a:stretch>
            <a:fillRect/>
          </a:stretch>
        </p:blipFill>
        <p:spPr bwMode="auto">
          <a:xfrm>
            <a:off x="10056440" y="84625"/>
            <a:ext cx="978447" cy="935595"/>
          </a:xfrm>
          <a:prstGeom prst="rect">
            <a:avLst/>
          </a:prstGeom>
          <a:noFill/>
          <a:ln>
            <a:noFill/>
          </a:ln>
          <a:effectLst/>
        </p:spPr>
      </p:pic>
      <p:pic>
        <p:nvPicPr>
          <p:cNvPr id="13" name="Picture 12" descr="NATO ACCREDITATION – International Special Training Cente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5000">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0"/>
          </p:nvPr>
        </p:nvSpPr>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DDEED8B-7E11-41B2-89ED-03A7CC0EF9BF}" type="slidenum">
              <a:rPr lang="en-US" altLang="ro-RO">
                <a:solidFill>
                  <a:srgbClr val="FFFFFF"/>
                </a:solidFill>
                <a:latin typeface="Times New Roman" panose="02020603050405020304" pitchFamily="18" charset="0"/>
              </a:rPr>
              <a:pPr/>
              <a:t>8</a:t>
            </a:fld>
            <a:endParaRPr lang="en-US" altLang="ro-RO">
              <a:solidFill>
                <a:srgbClr val="FFFFFF"/>
              </a:solidFill>
              <a:latin typeface="Times New Roman" panose="02020603050405020304" pitchFamily="18" charset="0"/>
            </a:endParaRPr>
          </a:p>
        </p:txBody>
      </p:sp>
      <p:sp>
        <p:nvSpPr>
          <p:cNvPr id="19468" name="Rectangle 12"/>
          <p:cNvSpPr>
            <a:spLocks noChangeArrowheads="1"/>
          </p:cNvSpPr>
          <p:nvPr/>
        </p:nvSpPr>
        <p:spPr bwMode="auto">
          <a:xfrm>
            <a:off x="227348" y="1664804"/>
            <a:ext cx="11683663" cy="5001882"/>
          </a:xfrm>
          <a:prstGeom prst="rect">
            <a:avLst/>
          </a:prstGeom>
          <a:noFill/>
          <a:ln w="12700">
            <a:noFill/>
            <a:miter lim="800000"/>
            <a:headEnd/>
            <a:tailEnd/>
          </a:ln>
          <a:effectLst/>
        </p:spPr>
        <p:txBody>
          <a:bodyPr wrap="square" lIns="90488" tIns="44450" rIns="90488" bIns="44450">
            <a:spAutoFit/>
          </a:bodyPr>
          <a:lstStyle/>
          <a:p>
            <a:pPr marL="457200" indent="-457200" algn="just">
              <a:lnSpc>
                <a:spcPct val="95000"/>
              </a:lnSpc>
              <a:buClr>
                <a:srgbClr val="FFFF00"/>
              </a:buClr>
              <a:buFontTx/>
              <a:buAutoNum type="arabicPeriod"/>
              <a:defRPr/>
            </a:pPr>
            <a:r>
              <a:rPr lang="en-US" sz="2400" b="1" u="sng" dirty="0">
                <a:solidFill>
                  <a:srgbClr val="FFFF00"/>
                </a:solidFill>
                <a:effectLst>
                  <a:outerShdw blurRad="38100" dist="38100" dir="2700000" algn="tl">
                    <a:srgbClr val="000000"/>
                  </a:outerShdw>
                </a:effectLst>
                <a:latin typeface="Times New Roman" pitchFamily="18" charset="0"/>
                <a:cs typeface="Arial" charset="0"/>
              </a:rPr>
              <a:t>To provide educational programs</a:t>
            </a:r>
            <a:r>
              <a:rPr lang="en-US" sz="2400" b="1" dirty="0">
                <a:solidFill>
                  <a:srgbClr val="FFFF00"/>
                </a:solidFill>
                <a:effectLst>
                  <a:outerShdw blurRad="38100" dist="38100" dir="2700000" algn="tl">
                    <a:srgbClr val="000000"/>
                  </a:outerShdw>
                </a:effectLst>
                <a:latin typeface="Times New Roman" pitchFamily="18" charset="0"/>
                <a:cs typeface="Arial" charset="0"/>
              </a:rPr>
              <a:t> in defense resources and information systems management for Romanian and foreign military and civilian personnel with or about to fill in high positions. </a:t>
            </a:r>
            <a:endParaRPr lang="ro-RO"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r>
              <a:rPr lang="en-US" sz="2400" b="1" u="sng" dirty="0">
                <a:solidFill>
                  <a:srgbClr val="FFFF00"/>
                </a:solidFill>
                <a:effectLst>
                  <a:outerShdw blurRad="38100" dist="38100" dir="2700000" algn="tl">
                    <a:srgbClr val="000000"/>
                  </a:outerShdw>
                </a:effectLst>
                <a:latin typeface="Times New Roman" pitchFamily="18" charset="0"/>
                <a:cs typeface="Arial" charset="0"/>
              </a:rPr>
              <a:t>To ensure understanding of defense resources and information systems management concepts and decision-making techniques as they apply to optimal allocation and efficient utilization of resources</a:t>
            </a:r>
            <a:r>
              <a:rPr lang="en-US" sz="2400" b="1" dirty="0">
                <a:solidFill>
                  <a:srgbClr val="FFFF00"/>
                </a:solidFill>
                <a:effectLst>
                  <a:outerShdw blurRad="38100" dist="38100" dir="2700000" algn="tl">
                    <a:srgbClr val="000000"/>
                  </a:outerShdw>
                </a:effectLst>
                <a:latin typeface="Times New Roman" pitchFamily="18" charset="0"/>
                <a:cs typeface="Arial" charset="0"/>
              </a:rPr>
              <a:t> within contemporary defense  organization.</a:t>
            </a:r>
            <a:endParaRPr lang="ro-RO"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To conduct </a:t>
            </a:r>
            <a:r>
              <a:rPr lang="en-US" sz="2400" b="1" u="sng" dirty="0">
                <a:solidFill>
                  <a:srgbClr val="FFFF00"/>
                </a:solidFill>
                <a:effectLst>
                  <a:outerShdw blurRad="38100" dist="38100" dir="2700000" algn="tl">
                    <a:srgbClr val="000000"/>
                  </a:outerShdw>
                </a:effectLst>
                <a:latin typeface="Times New Roman" pitchFamily="18" charset="0"/>
                <a:cs typeface="Arial" charset="0"/>
              </a:rPr>
              <a:t>scientific research</a:t>
            </a:r>
            <a:r>
              <a:rPr lang="en-US" sz="2400" b="1" dirty="0">
                <a:solidFill>
                  <a:srgbClr val="FFFF00"/>
                </a:solidFill>
                <a:effectLst>
                  <a:outerShdw blurRad="38100" dist="38100" dir="2700000" algn="tl">
                    <a:srgbClr val="000000"/>
                  </a:outerShdw>
                </a:effectLst>
                <a:latin typeface="Times New Roman" pitchFamily="18" charset="0"/>
                <a:cs typeface="Arial" charset="0"/>
              </a:rPr>
              <a:t> in defense resources management by studying and adapting modern managing methods and techniques to the needs of the military organization. </a:t>
            </a:r>
            <a:endParaRPr lang="ro-RO"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endParaRPr lang="en-US" sz="2400" b="1" dirty="0">
              <a:solidFill>
                <a:srgbClr val="FFFF00"/>
              </a:solidFill>
              <a:effectLst>
                <a:outerShdw blurRad="38100" dist="38100" dir="2700000" algn="tl">
                  <a:srgbClr val="000000"/>
                </a:outerShdw>
              </a:effectLst>
              <a:latin typeface="Times New Roman" pitchFamily="18" charset="0"/>
              <a:cs typeface="Arial" charset="0"/>
            </a:endParaRPr>
          </a:p>
          <a:p>
            <a:pPr marL="457200" indent="-457200" algn="just">
              <a:lnSpc>
                <a:spcPct val="95000"/>
              </a:lnSpc>
              <a:buClr>
                <a:srgbClr val="FFFF00"/>
              </a:buClr>
              <a:buFontTx/>
              <a:buAutoNum type="arabicPeriod"/>
              <a:defRPr/>
            </a:pPr>
            <a:r>
              <a:rPr lang="en-US" sz="2400" b="1" dirty="0">
                <a:solidFill>
                  <a:srgbClr val="FFFF00"/>
                </a:solidFill>
                <a:effectLst>
                  <a:outerShdw blurRad="38100" dist="38100" dir="2700000" algn="tl">
                    <a:srgbClr val="000000"/>
                  </a:outerShdw>
                </a:effectLst>
                <a:latin typeface="Times New Roman" pitchFamily="18" charset="0"/>
                <a:cs typeface="Arial" charset="0"/>
              </a:rPr>
              <a:t>To organize, hold or host NATO</a:t>
            </a:r>
            <a:r>
              <a:rPr lang="ro-RO" sz="2400" b="1" dirty="0">
                <a:solidFill>
                  <a:srgbClr val="FFFF00"/>
                </a:solidFill>
                <a:effectLst>
                  <a:outerShdw blurRad="38100" dist="38100" dir="2700000" algn="tl">
                    <a:srgbClr val="000000"/>
                  </a:outerShdw>
                </a:effectLst>
                <a:latin typeface="Times New Roman" pitchFamily="18" charset="0"/>
                <a:cs typeface="Arial" charset="0"/>
              </a:rPr>
              <a:t> </a:t>
            </a:r>
            <a:r>
              <a:rPr lang="en-US" sz="2400" b="1" dirty="0">
                <a:solidFill>
                  <a:srgbClr val="FFFF00"/>
                </a:solidFill>
                <a:effectLst>
                  <a:outerShdw blurRad="38100" dist="38100" dir="2700000" algn="tl">
                    <a:srgbClr val="000000"/>
                  </a:outerShdw>
                </a:effectLst>
                <a:latin typeface="Times New Roman" pitchFamily="18" charset="0"/>
                <a:cs typeface="Arial" charset="0"/>
              </a:rPr>
              <a:t>/international</a:t>
            </a:r>
            <a:r>
              <a:rPr lang="ro-RO" sz="2400" b="1" dirty="0">
                <a:solidFill>
                  <a:srgbClr val="FFFF00"/>
                </a:solidFill>
                <a:effectLst>
                  <a:outerShdw blurRad="38100" dist="38100" dir="2700000" algn="tl">
                    <a:srgbClr val="000000"/>
                  </a:outerShdw>
                </a:effectLst>
                <a:latin typeface="Times New Roman" pitchFamily="18" charset="0"/>
                <a:cs typeface="Arial" charset="0"/>
              </a:rPr>
              <a:t> </a:t>
            </a:r>
            <a:r>
              <a:rPr lang="en-US" sz="2400" b="1" dirty="0">
                <a:solidFill>
                  <a:srgbClr val="FFFF00"/>
                </a:solidFill>
                <a:effectLst>
                  <a:outerShdw blurRad="38100" dist="38100" dir="2700000" algn="tl">
                    <a:srgbClr val="000000"/>
                  </a:outerShdw>
                </a:effectLst>
                <a:latin typeface="Times New Roman" pitchFamily="18" charset="0"/>
                <a:cs typeface="Arial" charset="0"/>
              </a:rPr>
              <a:t>/national </a:t>
            </a:r>
            <a:r>
              <a:rPr lang="en-US" sz="2400" b="1" u="sng" dirty="0">
                <a:solidFill>
                  <a:srgbClr val="FFFF00"/>
                </a:solidFill>
                <a:effectLst>
                  <a:outerShdw blurRad="38100" dist="38100" dir="2700000" algn="tl">
                    <a:srgbClr val="000000"/>
                  </a:outerShdw>
                </a:effectLst>
                <a:latin typeface="Times New Roman" pitchFamily="18" charset="0"/>
                <a:cs typeface="Arial" charset="0"/>
              </a:rPr>
              <a:t>conferences, symposia, scientific sessions, workshops, courses or exercises</a:t>
            </a:r>
            <a:r>
              <a:rPr lang="en-US" sz="2400" b="1" dirty="0">
                <a:solidFill>
                  <a:srgbClr val="FFFF00"/>
                </a:solidFill>
                <a:effectLst>
                  <a:outerShdw blurRad="38100" dist="38100" dir="2700000" algn="tl">
                    <a:srgbClr val="000000"/>
                  </a:outerShdw>
                </a:effectLst>
                <a:latin typeface="Times New Roman" pitchFamily="18" charset="0"/>
                <a:cs typeface="Arial" charset="0"/>
              </a:rPr>
              <a:t>.  </a:t>
            </a:r>
          </a:p>
        </p:txBody>
      </p:sp>
      <p:sp>
        <p:nvSpPr>
          <p:cNvPr id="19486" name="Rectangle 30"/>
          <p:cNvSpPr>
            <a:spLocks noChangeArrowheads="1"/>
          </p:cNvSpPr>
          <p:nvPr/>
        </p:nvSpPr>
        <p:spPr bwMode="auto">
          <a:xfrm>
            <a:off x="4116389" y="657226"/>
            <a:ext cx="3779837" cy="582211"/>
          </a:xfrm>
          <a:prstGeom prst="rect">
            <a:avLst/>
          </a:prstGeom>
          <a:noFill/>
          <a:ln w="38100">
            <a:noFill/>
            <a:miter lim="800000"/>
            <a:headEnd/>
            <a:tailEnd/>
          </a:ln>
          <a:effectLst/>
        </p:spPr>
        <p:txBody>
          <a:bodyPr lIns="90488" tIns="44450" rIns="90488" bIns="44450">
            <a:spAutoFit/>
          </a:bodyPr>
          <a:lstStyle/>
          <a:p>
            <a:pPr algn="ctr">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OBJECTIVES</a:t>
            </a:r>
          </a:p>
        </p:txBody>
      </p:sp>
      <p:pic>
        <p:nvPicPr>
          <p:cNvPr id="11" name="Picture 10"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9" name="Picture 8"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10" name="Picture 9"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cSld>
  <p:clrMapOvr>
    <a:masterClrMapping/>
  </p:clrMapOvr>
  <p:transition advClick="0" advTm="15000">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asetăText 3"/>
          <p:cNvSpPr txBox="1">
            <a:spLocks noChangeArrowheads="1"/>
          </p:cNvSpPr>
          <p:nvPr/>
        </p:nvSpPr>
        <p:spPr bwMode="auto">
          <a:xfrm>
            <a:off x="227348" y="4203085"/>
            <a:ext cx="5037985" cy="2554545"/>
          </a:xfrm>
          <a:prstGeom prst="rect">
            <a:avLst/>
          </a:prstGeom>
          <a:solidFill>
            <a:srgbClr val="0070C0"/>
          </a:solidFill>
          <a:ln w="12700" cmpd="thickThin">
            <a:solidFill>
              <a:srgbClr val="FFC000"/>
            </a:solidFill>
            <a:prstDash val="sysDash"/>
            <a:miter lim="800000"/>
            <a:headEnd/>
            <a:tailEnd/>
          </a:ln>
        </p:spPr>
        <p:txBody>
          <a:bodyPr wrap="square">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ro-RO"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b="1" dirty="0">
              <a:solidFill>
                <a:srgbClr val="FFC000"/>
              </a:solidFill>
              <a:latin typeface="Times New Roman" panose="02020603050405020304" pitchFamily="18" charset="0"/>
            </a:endParaRPr>
          </a:p>
          <a:p>
            <a:pPr>
              <a:spcBef>
                <a:spcPct val="0"/>
              </a:spcBef>
              <a:buClrTx/>
              <a:buSzTx/>
              <a:buFontTx/>
              <a:buNone/>
            </a:pPr>
            <a:endParaRPr lang="en-US" altLang="ro-RO" sz="1600" i="1" dirty="0">
              <a:solidFill>
                <a:srgbClr val="FFC000"/>
              </a:solidFill>
              <a:latin typeface="Times New Roman" panose="02020603050405020304" pitchFamily="18" charset="0"/>
            </a:endParaRPr>
          </a:p>
          <a:p>
            <a:pPr>
              <a:spcBef>
                <a:spcPct val="0"/>
              </a:spcBef>
              <a:buClrTx/>
              <a:buSzTx/>
              <a:buFontTx/>
              <a:buNone/>
            </a:pPr>
            <a:endParaRPr lang="en-US" altLang="ro-RO" sz="1600" i="1" dirty="0">
              <a:solidFill>
                <a:srgbClr val="FFC000"/>
              </a:solidFill>
              <a:latin typeface="Times New Roman" panose="02020603050405020304" pitchFamily="18" charset="0"/>
            </a:endParaRPr>
          </a:p>
          <a:p>
            <a:pPr>
              <a:spcBef>
                <a:spcPct val="0"/>
              </a:spcBef>
              <a:buClrTx/>
              <a:buSzTx/>
              <a:buFontTx/>
              <a:buNone/>
            </a:pPr>
            <a:endParaRPr lang="ro-RO" altLang="ro-RO" sz="1600" dirty="0">
              <a:latin typeface="Times New Roman" panose="02020603050405020304" pitchFamily="18" charset="0"/>
            </a:endParaRPr>
          </a:p>
        </p:txBody>
      </p:sp>
      <p:sp>
        <p:nvSpPr>
          <p:cNvPr id="12292" name="Line 64"/>
          <p:cNvSpPr>
            <a:spLocks noChangeShapeType="1"/>
          </p:cNvSpPr>
          <p:nvPr/>
        </p:nvSpPr>
        <p:spPr bwMode="auto">
          <a:xfrm>
            <a:off x="2314897" y="4722813"/>
            <a:ext cx="9525" cy="738188"/>
          </a:xfrm>
          <a:prstGeom prst="line">
            <a:avLst/>
          </a:prstGeom>
          <a:noFill/>
          <a:ln w="12700">
            <a:solidFill>
              <a:srgbClr val="FFC000"/>
            </a:solidFill>
            <a:prstDash val="sysDash"/>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92200" name="Line 40"/>
          <p:cNvSpPr>
            <a:spLocks noChangeShapeType="1"/>
          </p:cNvSpPr>
          <p:nvPr/>
        </p:nvSpPr>
        <p:spPr bwMode="auto">
          <a:xfrm>
            <a:off x="6059488" y="1816100"/>
            <a:ext cx="0" cy="30480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29" name="Rectangle 42"/>
          <p:cNvSpPr>
            <a:spLocks noGrp="1" noChangeArrowheads="1"/>
          </p:cNvSpPr>
          <p:nvPr>
            <p:ph type="sldNum" sz="quarter" idx="4294967295"/>
          </p:nvPr>
        </p:nvSpPr>
        <p:spPr>
          <a:xfrm>
            <a:off x="9347200" y="6532564"/>
            <a:ext cx="2844800" cy="280987"/>
          </a:xfrm>
          <a:prstGeom prst="rect">
            <a:avLst/>
          </a:prstGeom>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defRPr/>
            </a:pPr>
            <a:r>
              <a:rPr lang="en-US" altLang="ro-RO" dirty="0" smtClean="0">
                <a:solidFill>
                  <a:srgbClr val="FFFFFF"/>
                </a:solidFill>
              </a:rPr>
              <a:t>9</a:t>
            </a:r>
          </a:p>
        </p:txBody>
      </p:sp>
      <p:sp>
        <p:nvSpPr>
          <p:cNvPr id="72708" name="Rectangle 4"/>
          <p:cNvSpPr>
            <a:spLocks noChangeArrowheads="1"/>
          </p:cNvSpPr>
          <p:nvPr/>
        </p:nvSpPr>
        <p:spPr bwMode="auto">
          <a:xfrm>
            <a:off x="3235326" y="387351"/>
            <a:ext cx="5705475" cy="631825"/>
          </a:xfrm>
          <a:prstGeom prst="rect">
            <a:avLst/>
          </a:prstGeom>
          <a:noFill/>
          <a:ln w="12700">
            <a:noFill/>
            <a:miter lim="800000"/>
            <a:headEnd/>
            <a:tailEnd/>
          </a:ln>
          <a:effectLst/>
        </p:spPr>
        <p:txBody>
          <a:bodyPr lIns="90488" tIns="44450" rIns="90488" bIns="44450">
            <a:spAutoFit/>
          </a:bodyPr>
          <a:lstStyle/>
          <a:p>
            <a:pPr>
              <a:lnSpc>
                <a:spcPct val="110000"/>
              </a:lnSpc>
              <a:defRPr/>
            </a:pPr>
            <a:r>
              <a:rPr lang="en-US" sz="3200" b="1" dirty="0">
                <a:solidFill>
                  <a:srgbClr val="FFFF00"/>
                </a:solidFill>
                <a:effectLst>
                  <a:outerShdw blurRad="38100" dist="38100" dir="2700000" algn="tl">
                    <a:srgbClr val="000000"/>
                  </a:outerShdw>
                </a:effectLst>
                <a:latin typeface="Times New Roman" pitchFamily="18" charset="0"/>
                <a:cs typeface="Arial" charset="0"/>
              </a:rPr>
              <a:t>ORGANIZATIONAL CHART</a:t>
            </a:r>
          </a:p>
        </p:txBody>
      </p:sp>
      <p:sp>
        <p:nvSpPr>
          <p:cNvPr id="12297" name="Rectangle 10"/>
          <p:cNvSpPr>
            <a:spLocks noChangeArrowheads="1"/>
          </p:cNvSpPr>
          <p:nvPr/>
        </p:nvSpPr>
        <p:spPr bwMode="auto">
          <a:xfrm>
            <a:off x="5102226" y="1323975"/>
            <a:ext cx="1838325" cy="458788"/>
          </a:xfrm>
          <a:prstGeom prst="rect">
            <a:avLst/>
          </a:prstGeom>
          <a:solidFill>
            <a:srgbClr val="FFFF00"/>
          </a:solidFill>
          <a:ln w="38100">
            <a:solidFill>
              <a:srgbClr val="FFC000"/>
            </a:solidFill>
            <a:miter lim="800000"/>
            <a:headEnd/>
            <a:tailEnd/>
          </a:ln>
          <a:effectLst>
            <a:prstShdw prst="shdw17" dist="17961" dir="2700000">
              <a:srgbClr val="7A0000"/>
            </a:prstShdw>
          </a:effectLst>
        </p:spPr>
        <p:txBody>
          <a:bodyPr wrap="none" lIns="90488" tIns="44450" rIns="90488" bIns="44450">
            <a:spAutoFit/>
          </a:bodyPr>
          <a:lstStyle/>
          <a:p>
            <a:r>
              <a:rPr lang="en-US" altLang="ro-RO" sz="2400" b="1">
                <a:solidFill>
                  <a:srgbClr val="003B76"/>
                </a:solidFill>
                <a:latin typeface="Times New Roman" pitchFamily="18" charset="0"/>
                <a:cs typeface="Arial" charset="0"/>
              </a:rPr>
              <a:t>DIRECTOR</a:t>
            </a:r>
          </a:p>
        </p:txBody>
      </p:sp>
      <p:sp>
        <p:nvSpPr>
          <p:cNvPr id="72724" name="Rectangle 20"/>
          <p:cNvSpPr>
            <a:spLocks noChangeArrowheads="1"/>
          </p:cNvSpPr>
          <p:nvPr/>
        </p:nvSpPr>
        <p:spPr bwMode="auto">
          <a:xfrm>
            <a:off x="8661400" y="2557464"/>
            <a:ext cx="2174875" cy="582211"/>
          </a:xfrm>
          <a:prstGeom prst="rect">
            <a:avLst/>
          </a:prstGeom>
          <a:solidFill>
            <a:srgbClr val="FFFF99"/>
          </a:solidFill>
          <a:ln w="38100">
            <a:solidFill>
              <a:srgbClr val="FF9900"/>
            </a:solidFill>
            <a:miter lim="800000"/>
            <a:headEnd/>
            <a:tailEnd/>
          </a:ln>
          <a:effectLst>
            <a:prstShdw prst="shdw17" dist="17961" dir="2700000">
              <a:srgbClr val="FF9900">
                <a:gamma/>
                <a:shade val="60000"/>
                <a:invGamma/>
              </a:srgbClr>
            </a:prstShdw>
          </a:effectLst>
        </p:spPr>
        <p:txBody>
          <a:bodyPr lIns="90488" tIns="44450" rIns="90488" bIns="44450">
            <a:spAutoFit/>
          </a:bodyP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Education Support Service</a:t>
            </a:r>
          </a:p>
        </p:txBody>
      </p:sp>
      <p:sp>
        <p:nvSpPr>
          <p:cNvPr id="92201" name="Line 41"/>
          <p:cNvSpPr>
            <a:spLocks noChangeShapeType="1"/>
          </p:cNvSpPr>
          <p:nvPr/>
        </p:nvSpPr>
        <p:spPr bwMode="auto">
          <a:xfrm flipV="1">
            <a:off x="2207568" y="2120900"/>
            <a:ext cx="7407919" cy="0"/>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wrap="square"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32" name="Line 42"/>
          <p:cNvSpPr>
            <a:spLocks noChangeShapeType="1"/>
          </p:cNvSpPr>
          <p:nvPr/>
        </p:nvSpPr>
        <p:spPr bwMode="auto">
          <a:xfrm>
            <a:off x="4907868" y="2120900"/>
            <a:ext cx="0" cy="436563"/>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33" name="Line 42"/>
          <p:cNvSpPr>
            <a:spLocks noChangeShapeType="1"/>
          </p:cNvSpPr>
          <p:nvPr/>
        </p:nvSpPr>
        <p:spPr bwMode="auto">
          <a:xfrm>
            <a:off x="9615487" y="2133601"/>
            <a:ext cx="0" cy="436563"/>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12302" name="Line 35"/>
          <p:cNvSpPr>
            <a:spLocks noChangeShapeType="1"/>
          </p:cNvSpPr>
          <p:nvPr/>
        </p:nvSpPr>
        <p:spPr bwMode="auto">
          <a:xfrm flipV="1">
            <a:off x="7620000" y="3576637"/>
            <a:ext cx="3552564" cy="0"/>
          </a:xfrm>
          <a:prstGeom prst="line">
            <a:avLst/>
          </a:prstGeom>
          <a:noFill/>
          <a:ln w="12700">
            <a:solidFill>
              <a:schemeClr val="tx1"/>
            </a:solidFill>
            <a:round/>
            <a:headEnd/>
            <a:tailEnd/>
          </a:ln>
          <a:effectLst>
            <a:prstShdw prst="shdw17" dist="17961" dir="2700000">
              <a:srgbClr val="999999"/>
            </a:prstShdw>
          </a:effectLst>
        </p:spPr>
        <p:txBody>
          <a:bodyPr wrap="square"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92168" name="Rectangle 8"/>
          <p:cNvSpPr>
            <a:spLocks noChangeArrowheads="1"/>
          </p:cNvSpPr>
          <p:nvPr/>
        </p:nvSpPr>
        <p:spPr bwMode="auto">
          <a:xfrm>
            <a:off x="10452101" y="3905250"/>
            <a:ext cx="1449388" cy="1231900"/>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IT Compartment</a:t>
            </a:r>
          </a:p>
        </p:txBody>
      </p:sp>
      <p:sp>
        <p:nvSpPr>
          <p:cNvPr id="12304" name="Line 64"/>
          <p:cNvSpPr>
            <a:spLocks noChangeShapeType="1"/>
          </p:cNvSpPr>
          <p:nvPr/>
        </p:nvSpPr>
        <p:spPr bwMode="auto">
          <a:xfrm>
            <a:off x="7620000" y="3589339"/>
            <a:ext cx="0" cy="328612"/>
          </a:xfrm>
          <a:prstGeom prst="line">
            <a:avLst/>
          </a:prstGeom>
          <a:noFill/>
          <a:ln w="12700">
            <a:solidFill>
              <a:schemeClr val="tx1"/>
            </a:solidFill>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12306" name="Line 64"/>
          <p:cNvSpPr>
            <a:spLocks noChangeShapeType="1"/>
          </p:cNvSpPr>
          <p:nvPr/>
        </p:nvSpPr>
        <p:spPr bwMode="auto">
          <a:xfrm>
            <a:off x="9615487" y="3594102"/>
            <a:ext cx="0" cy="328613"/>
          </a:xfrm>
          <a:prstGeom prst="line">
            <a:avLst/>
          </a:prstGeom>
          <a:noFill/>
          <a:ln w="12700">
            <a:solidFill>
              <a:schemeClr val="tx1"/>
            </a:solidFill>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12307" name="Line 64"/>
          <p:cNvSpPr>
            <a:spLocks noChangeShapeType="1"/>
          </p:cNvSpPr>
          <p:nvPr/>
        </p:nvSpPr>
        <p:spPr bwMode="auto">
          <a:xfrm>
            <a:off x="11172564" y="3576637"/>
            <a:ext cx="0" cy="328613"/>
          </a:xfrm>
          <a:prstGeom prst="line">
            <a:avLst/>
          </a:prstGeom>
          <a:noFill/>
          <a:ln w="12700">
            <a:solidFill>
              <a:schemeClr val="tx1"/>
            </a:solidFill>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46" name="Line 42"/>
          <p:cNvSpPr>
            <a:spLocks noChangeShapeType="1"/>
          </p:cNvSpPr>
          <p:nvPr/>
        </p:nvSpPr>
        <p:spPr bwMode="auto">
          <a:xfrm>
            <a:off x="9615487" y="3152777"/>
            <a:ext cx="0" cy="436563"/>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39" name="Rectangle 5"/>
          <p:cNvSpPr>
            <a:spLocks noChangeArrowheads="1"/>
          </p:cNvSpPr>
          <p:nvPr/>
        </p:nvSpPr>
        <p:spPr bwMode="auto">
          <a:xfrm>
            <a:off x="3813497" y="2557865"/>
            <a:ext cx="2066479" cy="58221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wrap="square" lIns="90488" tIns="44450" rIns="90488" bIns="44450">
            <a:spAutoFit/>
          </a:bodyP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Finance-Accounting</a:t>
            </a:r>
          </a:p>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Structure</a:t>
            </a:r>
            <a:endParaRPr lang="en-US" sz="1400" b="1" dirty="0">
              <a:solidFill>
                <a:srgbClr val="000000"/>
              </a:solidFill>
              <a:effectLst>
                <a:outerShdw blurRad="38100" dist="38100" dir="2700000" algn="tl">
                  <a:srgbClr val="FFFFFF"/>
                </a:outerShdw>
              </a:effectLst>
              <a:latin typeface="Times New Roman" pitchFamily="18" charset="0"/>
              <a:cs typeface="Arial" charset="0"/>
            </a:endParaRPr>
          </a:p>
        </p:txBody>
      </p:sp>
      <p:sp>
        <p:nvSpPr>
          <p:cNvPr id="42" name="Rectangle 5"/>
          <p:cNvSpPr>
            <a:spLocks noChangeArrowheads="1"/>
          </p:cNvSpPr>
          <p:nvPr/>
        </p:nvSpPr>
        <p:spPr bwMode="auto">
          <a:xfrm>
            <a:off x="1090613" y="2570164"/>
            <a:ext cx="2144713" cy="58221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spAutoFit/>
          </a:bodyP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Department of Management</a:t>
            </a:r>
          </a:p>
        </p:txBody>
      </p:sp>
      <p:sp>
        <p:nvSpPr>
          <p:cNvPr id="43" name="Rectangle 5"/>
          <p:cNvSpPr>
            <a:spLocks noChangeArrowheads="1"/>
          </p:cNvSpPr>
          <p:nvPr/>
        </p:nvSpPr>
        <p:spPr bwMode="auto">
          <a:xfrm>
            <a:off x="1308354" y="3475038"/>
            <a:ext cx="1708150" cy="58221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spAutoFit/>
          </a:bodyP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Postgraduate School of Studies</a:t>
            </a:r>
          </a:p>
        </p:txBody>
      </p:sp>
      <p:sp>
        <p:nvSpPr>
          <p:cNvPr id="44" name="Rectangle 8"/>
          <p:cNvSpPr>
            <a:spLocks noChangeArrowheads="1"/>
          </p:cNvSpPr>
          <p:nvPr/>
        </p:nvSpPr>
        <p:spPr bwMode="auto">
          <a:xfrm>
            <a:off x="565151" y="4360507"/>
            <a:ext cx="825500" cy="509588"/>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300" b="1" dirty="0">
                <a:solidFill>
                  <a:srgbClr val="FFC000"/>
                </a:solidFill>
                <a:latin typeface="Times New Roman" pitchFamily="18" charset="0"/>
                <a:cs typeface="Arial" charset="0"/>
              </a:rPr>
              <a:t>Master program</a:t>
            </a:r>
          </a:p>
        </p:txBody>
      </p:sp>
      <p:sp>
        <p:nvSpPr>
          <p:cNvPr id="49" name="Rectangle 8"/>
          <p:cNvSpPr>
            <a:spLocks noChangeArrowheads="1"/>
          </p:cNvSpPr>
          <p:nvPr/>
        </p:nvSpPr>
        <p:spPr bwMode="auto">
          <a:xfrm>
            <a:off x="1627336" y="4360507"/>
            <a:ext cx="1160463" cy="509588"/>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300" b="1" dirty="0">
                <a:solidFill>
                  <a:srgbClr val="FFC000"/>
                </a:solidFill>
                <a:latin typeface="Times New Roman" pitchFamily="18" charset="0"/>
                <a:cs typeface="Arial" charset="0"/>
              </a:rPr>
              <a:t>Postgraduate courses</a:t>
            </a:r>
          </a:p>
        </p:txBody>
      </p:sp>
      <p:sp>
        <p:nvSpPr>
          <p:cNvPr id="50" name="Rectangle 8"/>
          <p:cNvSpPr>
            <a:spLocks noChangeArrowheads="1"/>
          </p:cNvSpPr>
          <p:nvPr/>
        </p:nvSpPr>
        <p:spPr bwMode="auto">
          <a:xfrm>
            <a:off x="3287688" y="4360507"/>
            <a:ext cx="565943" cy="509587"/>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ro-RO" sz="1300" b="1" dirty="0">
                <a:solidFill>
                  <a:srgbClr val="FFC000"/>
                </a:solidFill>
                <a:latin typeface="Times New Roman" pitchFamily="18" charset="0"/>
                <a:cs typeface="Arial" charset="0"/>
              </a:rPr>
              <a:t>BI-I</a:t>
            </a:r>
            <a:r>
              <a:rPr lang="en-US" sz="1300" b="1" dirty="0">
                <a:solidFill>
                  <a:srgbClr val="FFC000"/>
                </a:solidFill>
                <a:latin typeface="Times New Roman" pitchFamily="18" charset="0"/>
                <a:cs typeface="Arial" charset="0"/>
              </a:rPr>
              <a:t>A</a:t>
            </a:r>
            <a:r>
              <a:rPr lang="ro-RO" sz="1300" b="1" dirty="0">
                <a:solidFill>
                  <a:srgbClr val="FFC000"/>
                </a:solidFill>
                <a:latin typeface="Times New Roman" pitchFamily="18" charset="0"/>
                <a:cs typeface="Arial" charset="0"/>
              </a:rPr>
              <a:t>P</a:t>
            </a:r>
            <a:endParaRPr lang="en-US" sz="1300" b="1" dirty="0">
              <a:solidFill>
                <a:srgbClr val="FFC000"/>
              </a:solidFill>
              <a:latin typeface="Times New Roman" pitchFamily="18" charset="0"/>
              <a:cs typeface="Arial" charset="0"/>
            </a:endParaRPr>
          </a:p>
        </p:txBody>
      </p:sp>
      <p:sp>
        <p:nvSpPr>
          <p:cNvPr id="62" name="Rectangle 8"/>
          <p:cNvSpPr>
            <a:spLocks noChangeArrowheads="1"/>
          </p:cNvSpPr>
          <p:nvPr/>
        </p:nvSpPr>
        <p:spPr bwMode="auto">
          <a:xfrm>
            <a:off x="8940801" y="3905250"/>
            <a:ext cx="1374775" cy="1223963"/>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Staff, Admin and Procurement Office</a:t>
            </a:r>
          </a:p>
        </p:txBody>
      </p:sp>
      <p:sp>
        <p:nvSpPr>
          <p:cNvPr id="63" name="Line 42"/>
          <p:cNvSpPr>
            <a:spLocks noChangeShapeType="1"/>
          </p:cNvSpPr>
          <p:nvPr/>
        </p:nvSpPr>
        <p:spPr bwMode="auto">
          <a:xfrm>
            <a:off x="2207568" y="2133601"/>
            <a:ext cx="0" cy="436563"/>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12318" name="Rectangle 8"/>
          <p:cNvSpPr>
            <a:spLocks noChangeArrowheads="1"/>
          </p:cNvSpPr>
          <p:nvPr/>
        </p:nvSpPr>
        <p:spPr bwMode="auto">
          <a:xfrm>
            <a:off x="3580995" y="5157788"/>
            <a:ext cx="1684338" cy="509588"/>
          </a:xfrm>
          <a:prstGeom prst="rect">
            <a:avLst/>
          </a:prstGeom>
          <a:solidFill>
            <a:schemeClr val="bg2">
              <a:alpha val="0"/>
            </a:schemeClr>
          </a:solidFill>
          <a:ln w="9525">
            <a:noFill/>
            <a:miter lim="800000"/>
            <a:headEnd/>
            <a:tailEnd/>
          </a:ln>
          <a:effectLst>
            <a:prstShdw prst="shdw17" dist="17961" dir="2700000">
              <a:srgbClr val="995C00"/>
            </a:prstShdw>
          </a:effectLst>
        </p:spPr>
        <p:txBody>
          <a:bodyPr lIns="90488" tIns="44450" rIns="90488" bIns="44450" anchor="ctr"/>
          <a:lstStyle/>
          <a:p>
            <a:pPr algn="ctr"/>
            <a:r>
              <a:rPr lang="en-US" altLang="ro-RO" sz="1600" b="1" dirty="0">
                <a:solidFill>
                  <a:srgbClr val="FFC000"/>
                </a:solidFill>
                <a:latin typeface="Times New Roman" pitchFamily="18" charset="0"/>
                <a:cs typeface="Arial" charset="0"/>
              </a:rPr>
              <a:t>STUDENTS</a:t>
            </a:r>
          </a:p>
          <a:p>
            <a:pPr algn="ctr"/>
            <a:r>
              <a:rPr lang="en-US" altLang="ro-RO" sz="1600" i="1" dirty="0">
                <a:solidFill>
                  <a:srgbClr val="FFC000"/>
                </a:solidFill>
                <a:latin typeface="Times New Roman" pitchFamily="18" charset="0"/>
                <a:cs typeface="Arial" charset="0"/>
              </a:rPr>
              <a:t>Seats &gt; 400/Year</a:t>
            </a:r>
          </a:p>
        </p:txBody>
      </p:sp>
      <p:sp>
        <p:nvSpPr>
          <p:cNvPr id="45" name="Rectangle 8"/>
          <p:cNvSpPr>
            <a:spLocks noChangeArrowheads="1"/>
          </p:cNvSpPr>
          <p:nvPr/>
        </p:nvSpPr>
        <p:spPr bwMode="auto">
          <a:xfrm>
            <a:off x="2018034" y="5461001"/>
            <a:ext cx="1060450" cy="508000"/>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latin typeface="Times New Roman" pitchFamily="18" charset="0"/>
              <a:cs typeface="Arial" charset="0"/>
            </a:endParaRPr>
          </a:p>
        </p:txBody>
      </p:sp>
      <p:sp>
        <p:nvSpPr>
          <p:cNvPr id="41" name="Line 24"/>
          <p:cNvSpPr>
            <a:spLocks noChangeShapeType="1"/>
          </p:cNvSpPr>
          <p:nvPr/>
        </p:nvSpPr>
        <p:spPr bwMode="auto">
          <a:xfrm>
            <a:off x="2176784" y="3192463"/>
            <a:ext cx="0" cy="282575"/>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69" name="Rectangle 8"/>
          <p:cNvSpPr>
            <a:spLocks noChangeArrowheads="1"/>
          </p:cNvSpPr>
          <p:nvPr/>
        </p:nvSpPr>
        <p:spPr bwMode="auto">
          <a:xfrm>
            <a:off x="2176784" y="5562602"/>
            <a:ext cx="1060450" cy="509587"/>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latin typeface="Times New Roman" pitchFamily="18" charset="0"/>
              <a:cs typeface="Arial" charset="0"/>
            </a:endParaRPr>
          </a:p>
        </p:txBody>
      </p:sp>
      <p:sp>
        <p:nvSpPr>
          <p:cNvPr id="57" name="Rectangle 8"/>
          <p:cNvSpPr>
            <a:spLocks noChangeArrowheads="1"/>
          </p:cNvSpPr>
          <p:nvPr/>
        </p:nvSpPr>
        <p:spPr bwMode="auto">
          <a:xfrm>
            <a:off x="2324422" y="5667376"/>
            <a:ext cx="1060450" cy="508000"/>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latin typeface="Times New Roman" pitchFamily="18" charset="0"/>
              <a:cs typeface="Arial" charset="0"/>
            </a:endParaRPr>
          </a:p>
        </p:txBody>
      </p:sp>
      <p:sp>
        <p:nvSpPr>
          <p:cNvPr id="58" name="Rectangle 8"/>
          <p:cNvSpPr>
            <a:spLocks noChangeArrowheads="1"/>
          </p:cNvSpPr>
          <p:nvPr/>
        </p:nvSpPr>
        <p:spPr bwMode="auto">
          <a:xfrm>
            <a:off x="2467297" y="5781677"/>
            <a:ext cx="1060450" cy="509587"/>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latin typeface="Times New Roman" pitchFamily="18" charset="0"/>
              <a:cs typeface="Arial" charset="0"/>
            </a:endParaRPr>
          </a:p>
        </p:txBody>
      </p:sp>
      <p:sp>
        <p:nvSpPr>
          <p:cNvPr id="60" name="Rectangle 8"/>
          <p:cNvSpPr>
            <a:spLocks noChangeArrowheads="1"/>
          </p:cNvSpPr>
          <p:nvPr/>
        </p:nvSpPr>
        <p:spPr bwMode="auto">
          <a:xfrm>
            <a:off x="2610172" y="5910263"/>
            <a:ext cx="1060450" cy="509588"/>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latin typeface="Times New Roman" pitchFamily="18" charset="0"/>
              <a:cs typeface="Arial" charset="0"/>
            </a:endParaRPr>
          </a:p>
        </p:txBody>
      </p:sp>
      <p:sp>
        <p:nvSpPr>
          <p:cNvPr id="12322" name="Rectangle 8"/>
          <p:cNvSpPr>
            <a:spLocks noChangeArrowheads="1"/>
          </p:cNvSpPr>
          <p:nvPr/>
        </p:nvSpPr>
        <p:spPr bwMode="auto">
          <a:xfrm>
            <a:off x="2753047" y="6022977"/>
            <a:ext cx="1060450" cy="509587"/>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r>
              <a:rPr lang="en-US" altLang="ro-RO" sz="1200" b="1" dirty="0">
                <a:solidFill>
                  <a:srgbClr val="FFC000"/>
                </a:solidFill>
                <a:latin typeface="Times New Roman" pitchFamily="18" charset="0"/>
                <a:cs typeface="Arial" charset="0"/>
              </a:rPr>
              <a:t>NATO ACT</a:t>
            </a:r>
          </a:p>
          <a:p>
            <a:pPr algn="ctr"/>
            <a:r>
              <a:rPr lang="en-US" altLang="ro-RO" sz="1200" b="1" dirty="0">
                <a:solidFill>
                  <a:srgbClr val="FFC000"/>
                </a:solidFill>
                <a:latin typeface="Times New Roman" pitchFamily="18" charset="0"/>
                <a:cs typeface="Arial" charset="0"/>
              </a:rPr>
              <a:t>CODING</a:t>
            </a:r>
          </a:p>
        </p:txBody>
      </p:sp>
      <p:sp>
        <p:nvSpPr>
          <p:cNvPr id="12323" name="Line 64"/>
          <p:cNvSpPr>
            <a:spLocks noChangeShapeType="1"/>
          </p:cNvSpPr>
          <p:nvPr/>
        </p:nvSpPr>
        <p:spPr bwMode="auto">
          <a:xfrm>
            <a:off x="1127125" y="3175974"/>
            <a:ext cx="0" cy="1152525"/>
          </a:xfrm>
          <a:prstGeom prst="line">
            <a:avLst/>
          </a:prstGeom>
          <a:noFill/>
          <a:ln w="12700">
            <a:solidFill>
              <a:srgbClr val="FFC000"/>
            </a:solidFill>
            <a:prstDash val="sysDash"/>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12324" name="Line 64"/>
          <p:cNvSpPr>
            <a:spLocks noChangeShapeType="1"/>
          </p:cNvSpPr>
          <p:nvPr/>
        </p:nvSpPr>
        <p:spPr bwMode="auto">
          <a:xfrm>
            <a:off x="3235325" y="3217865"/>
            <a:ext cx="345669" cy="1152525"/>
          </a:xfrm>
          <a:prstGeom prst="line">
            <a:avLst/>
          </a:prstGeom>
          <a:noFill/>
          <a:ln w="12700">
            <a:solidFill>
              <a:srgbClr val="FFC000"/>
            </a:solidFill>
            <a:prstDash val="sysDash"/>
            <a:round/>
            <a:headEnd/>
            <a:tailEnd type="triangle" w="med" len="med"/>
          </a:ln>
        </p:spPr>
        <p:txBody>
          <a:bodyPr wrap="square"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12325" name="Line 64"/>
          <p:cNvSpPr>
            <a:spLocks noChangeShapeType="1"/>
          </p:cNvSpPr>
          <p:nvPr/>
        </p:nvSpPr>
        <p:spPr bwMode="auto">
          <a:xfrm>
            <a:off x="2207568" y="4011613"/>
            <a:ext cx="0" cy="323850"/>
          </a:xfrm>
          <a:prstGeom prst="line">
            <a:avLst/>
          </a:prstGeom>
          <a:noFill/>
          <a:ln w="12700">
            <a:solidFill>
              <a:srgbClr val="FFC000"/>
            </a:solidFill>
            <a:prstDash val="sysDash"/>
            <a:round/>
            <a:headEnd/>
            <a:tailEnd type="triangle" w="med" len="med"/>
          </a:ln>
        </p:spPr>
        <p:txBody>
          <a:bodyPr lIns="90488" tIns="44450" rIns="90488" bIns="44450">
            <a:spAutoFit/>
          </a:bodyPr>
          <a:lstStyle/>
          <a:p>
            <a:pPr eaLnBrk="1" hangingPunct="1"/>
            <a:endParaRPr lang="ro-RO">
              <a:solidFill>
                <a:srgbClr val="FFFFFF"/>
              </a:solidFill>
              <a:latin typeface="Times New Roman" pitchFamily="18" charset="0"/>
              <a:cs typeface="Arial" charset="0"/>
            </a:endParaRPr>
          </a:p>
        </p:txBody>
      </p:sp>
      <p:sp>
        <p:nvSpPr>
          <p:cNvPr id="73" name="Rectangle 8"/>
          <p:cNvSpPr>
            <a:spLocks noChangeArrowheads="1"/>
          </p:cNvSpPr>
          <p:nvPr/>
        </p:nvSpPr>
        <p:spPr bwMode="auto">
          <a:xfrm>
            <a:off x="6838950" y="3905250"/>
            <a:ext cx="1822450" cy="1223962"/>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Education Planning, Secretariat, PR, International Relations Office</a:t>
            </a:r>
          </a:p>
        </p:txBody>
      </p:sp>
      <p:sp>
        <p:nvSpPr>
          <p:cNvPr id="53" name="Line 42"/>
          <p:cNvSpPr>
            <a:spLocks noChangeShapeType="1"/>
          </p:cNvSpPr>
          <p:nvPr/>
        </p:nvSpPr>
        <p:spPr bwMode="auto">
          <a:xfrm>
            <a:off x="7481887" y="2120900"/>
            <a:ext cx="0" cy="436563"/>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solidFill>
                <a:srgbClr val="FFFFFF"/>
              </a:solidFill>
              <a:effectLst>
                <a:outerShdw blurRad="38100" dist="38100" dir="2700000" algn="tl">
                  <a:srgbClr val="000000">
                    <a:alpha val="43137"/>
                  </a:srgbClr>
                </a:outerShdw>
              </a:effectLst>
              <a:cs typeface="Arial" charset="0"/>
            </a:endParaRPr>
          </a:p>
        </p:txBody>
      </p:sp>
      <p:sp>
        <p:nvSpPr>
          <p:cNvPr id="54" name="Rectangle 5"/>
          <p:cNvSpPr>
            <a:spLocks noChangeArrowheads="1"/>
          </p:cNvSpPr>
          <p:nvPr/>
        </p:nvSpPr>
        <p:spPr bwMode="auto">
          <a:xfrm>
            <a:off x="6428744" y="2557464"/>
            <a:ext cx="1862769" cy="58221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wrap="square" lIns="90488" tIns="44450" rIns="90488" bIns="44450">
            <a:spAutoFit/>
          </a:bodyPr>
          <a:lstStyle/>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Security</a:t>
            </a:r>
          </a:p>
          <a:p>
            <a:pPr algn="ctr">
              <a:defRPr/>
            </a:pPr>
            <a:r>
              <a:rPr lang="en-US" sz="1600" b="1" dirty="0">
                <a:solidFill>
                  <a:srgbClr val="000000"/>
                </a:solidFill>
                <a:effectLst>
                  <a:outerShdw blurRad="38100" dist="38100" dir="2700000" algn="tl">
                    <a:srgbClr val="FFFFFF"/>
                  </a:outerShdw>
                </a:effectLst>
                <a:latin typeface="Times New Roman" pitchFamily="18" charset="0"/>
                <a:cs typeface="Arial" charset="0"/>
              </a:rPr>
              <a:t>Structure</a:t>
            </a:r>
          </a:p>
        </p:txBody>
      </p:sp>
      <p:sp>
        <p:nvSpPr>
          <p:cNvPr id="52" name="Rectangle 8"/>
          <p:cNvSpPr>
            <a:spLocks noChangeArrowheads="1"/>
          </p:cNvSpPr>
          <p:nvPr/>
        </p:nvSpPr>
        <p:spPr bwMode="auto">
          <a:xfrm>
            <a:off x="4298201" y="4370390"/>
            <a:ext cx="609667" cy="509587"/>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300" b="1" dirty="0">
                <a:solidFill>
                  <a:srgbClr val="FFC000"/>
                </a:solidFill>
                <a:latin typeface="Times New Roman" pitchFamily="18" charset="0"/>
                <a:cs typeface="Arial" charset="0"/>
              </a:rPr>
              <a:t>BI </a:t>
            </a:r>
          </a:p>
          <a:p>
            <a:pPr algn="ctr">
              <a:defRPr/>
            </a:pPr>
            <a:r>
              <a:rPr lang="en-US" sz="1300" b="1" dirty="0">
                <a:solidFill>
                  <a:srgbClr val="FFC000"/>
                </a:solidFill>
                <a:latin typeface="Times New Roman" pitchFamily="18" charset="0"/>
                <a:cs typeface="Arial" charset="0"/>
              </a:rPr>
              <a:t>HRM</a:t>
            </a:r>
          </a:p>
        </p:txBody>
      </p:sp>
      <p:sp>
        <p:nvSpPr>
          <p:cNvPr id="55" name="Line 64"/>
          <p:cNvSpPr>
            <a:spLocks noChangeShapeType="1"/>
          </p:cNvSpPr>
          <p:nvPr/>
        </p:nvSpPr>
        <p:spPr bwMode="auto">
          <a:xfrm>
            <a:off x="3237234" y="3152375"/>
            <a:ext cx="1382602" cy="1218015"/>
          </a:xfrm>
          <a:prstGeom prst="line">
            <a:avLst/>
          </a:prstGeom>
          <a:noFill/>
          <a:ln w="12700">
            <a:solidFill>
              <a:srgbClr val="FFC000"/>
            </a:solidFill>
            <a:prstDash val="sysDash"/>
            <a:round/>
            <a:headEnd/>
            <a:tailEnd type="triangle" w="med" len="med"/>
          </a:ln>
        </p:spPr>
        <p:txBody>
          <a:bodyPr wrap="square" lIns="90488" tIns="44450" rIns="90488" bIns="44450">
            <a:spAutoFit/>
          </a:bodyPr>
          <a:lstStyle/>
          <a:p>
            <a:pPr eaLnBrk="1" hangingPunct="1"/>
            <a:endParaRPr lang="ro-RO">
              <a:solidFill>
                <a:srgbClr val="FFFFFF"/>
              </a:solidFill>
              <a:latin typeface="Times New Roman" pitchFamily="18" charset="0"/>
              <a:cs typeface="Arial" charset="0"/>
            </a:endParaRPr>
          </a:p>
        </p:txBody>
      </p:sp>
      <p:pic>
        <p:nvPicPr>
          <p:cNvPr id="56" name="Picture 55" descr="stema cu coroana.png"/>
          <p:cNvPicPr>
            <a:picLocks noChangeAspect="1"/>
          </p:cNvPicPr>
          <p:nvPr/>
        </p:nvPicPr>
        <p:blipFill>
          <a:blip r:embed="rId3" cstate="print"/>
          <a:srcRect/>
          <a:stretch>
            <a:fillRect/>
          </a:stretch>
        </p:blipFill>
        <p:spPr bwMode="auto">
          <a:xfrm>
            <a:off x="227348" y="0"/>
            <a:ext cx="1081006" cy="1254388"/>
          </a:xfrm>
          <a:prstGeom prst="rect">
            <a:avLst/>
          </a:prstGeom>
          <a:noFill/>
          <a:ln>
            <a:noFill/>
          </a:ln>
          <a:effectLst>
            <a:glow rad="38100">
              <a:schemeClr val="tx1">
                <a:alpha val="97000"/>
              </a:schemeClr>
            </a:glow>
          </a:effectLst>
        </p:spPr>
      </p:pic>
      <p:pic>
        <p:nvPicPr>
          <p:cNvPr id="47" name="Picture 46" descr="Bitmap in Graphic1"/>
          <p:cNvPicPr>
            <a:picLocks noChangeAspect="1" noChangeArrowheads="1"/>
          </p:cNvPicPr>
          <p:nvPr/>
        </p:nvPicPr>
        <p:blipFill>
          <a:blip r:embed="rId4" cstate="print"/>
          <a:srcRect/>
          <a:stretch>
            <a:fillRect/>
          </a:stretch>
        </p:blipFill>
        <p:spPr bwMode="auto">
          <a:xfrm>
            <a:off x="10056440" y="84625"/>
            <a:ext cx="978447" cy="935595"/>
          </a:xfrm>
          <a:prstGeom prst="rect">
            <a:avLst/>
          </a:prstGeom>
          <a:noFill/>
          <a:ln>
            <a:noFill/>
          </a:ln>
          <a:effectLst/>
        </p:spPr>
      </p:pic>
      <p:pic>
        <p:nvPicPr>
          <p:cNvPr id="51" name="Picture 50"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06269" y="88622"/>
            <a:ext cx="974894" cy="905567"/>
          </a:xfrm>
          <a:prstGeom prst="rect">
            <a:avLst/>
          </a:prstGeom>
          <a:noFill/>
          <a:ln>
            <a:noFill/>
          </a:ln>
        </p:spPr>
      </p:pic>
    </p:spTree>
    <p:extLst>
      <p:ext uri="{BB962C8B-B14F-4D97-AF65-F5344CB8AC3E}">
        <p14:creationId xmlns:p14="http://schemas.microsoft.com/office/powerpoint/2010/main" val="875170323"/>
      </p:ext>
    </p:extLst>
  </p:cSld>
  <p:clrMapOvr>
    <a:masterClrMapping/>
  </p:clrMapOvr>
  <mc:AlternateContent xmlns:mc="http://schemas.openxmlformats.org/markup-compatibility/2006" xmlns:p14="http://schemas.microsoft.com/office/powerpoint/2010/main">
    <mc:Choice Requires="p14">
      <p:transition spd="slow" p14:dur="2250" advTm="10000">
        <p:wipe dir="d"/>
      </p:transition>
    </mc:Choice>
    <mc:Fallback xmlns="">
      <p:transition spd="slow" advTm="10000">
        <p:wipe dir="d"/>
      </p:transition>
    </mc:Fallback>
  </mc:AlternateContent>
  <p:timing>
    <p:tnLst>
      <p:par>
        <p:cTn id="1" dur="indefinite" restart="never" nodeType="tmRoot"/>
      </p:par>
    </p:tnLst>
  </p:timing>
</p:sld>
</file>

<file path=ppt/theme/theme1.xml><?xml version="1.0" encoding="utf-8"?>
<a:theme xmlns:a="http://schemas.openxmlformats.org/drawingml/2006/main" name="7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2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4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emă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ă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themeOverride>
</file>

<file path=ppt/theme/themeOverride2.xml><?xml version="1.0" encoding="utf-8"?>
<a:themeOverride xmlns:a="http://schemas.openxmlformats.org/drawingml/2006/main">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themeOverride>
</file>

<file path=ppt/theme/themeOverride3.xml><?xml version="1.0" encoding="utf-8"?>
<a:themeOverride xmlns:a="http://schemas.openxmlformats.org/drawingml/2006/main">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themeOverride>
</file>

<file path=docProps/app.xml><?xml version="1.0" encoding="utf-8"?>
<Properties xmlns="http://schemas.openxmlformats.org/officeDocument/2006/extended-properties" xmlns:vt="http://schemas.openxmlformats.org/officeDocument/2006/docPropsVTypes">
  <Template>Globe</Template>
  <TotalTime>16084</TotalTime>
  <Words>3940</Words>
  <Application>Microsoft Office PowerPoint</Application>
  <PresentationFormat>Widescreen</PresentationFormat>
  <Paragraphs>729</Paragraphs>
  <Slides>50</Slides>
  <Notes>15</Notes>
  <HiddenSlides>0</HiddenSlides>
  <MMClips>0</MMClips>
  <ScaleCrop>false</ScaleCrop>
  <HeadingPairs>
    <vt:vector size="8" baseType="variant">
      <vt:variant>
        <vt:lpstr>Fonts Used</vt:lpstr>
      </vt:variant>
      <vt:variant>
        <vt:i4>7</vt:i4>
      </vt:variant>
      <vt:variant>
        <vt:lpstr>Theme</vt:lpstr>
      </vt:variant>
      <vt:variant>
        <vt:i4>6</vt:i4>
      </vt:variant>
      <vt:variant>
        <vt:lpstr>Embedded OLE Servers</vt:lpstr>
      </vt:variant>
      <vt:variant>
        <vt:i4>1</vt:i4>
      </vt:variant>
      <vt:variant>
        <vt:lpstr>Slide Titles</vt:lpstr>
      </vt:variant>
      <vt:variant>
        <vt:i4>50</vt:i4>
      </vt:variant>
    </vt:vector>
  </HeadingPairs>
  <TitlesOfParts>
    <vt:vector size="64" baseType="lpstr">
      <vt:lpstr>Arial</vt:lpstr>
      <vt:lpstr>Calibri</vt:lpstr>
      <vt:lpstr>Stencil Std</vt:lpstr>
      <vt:lpstr>Symbol</vt:lpstr>
      <vt:lpstr>Times New Roman</vt:lpstr>
      <vt:lpstr>Verdana</vt:lpstr>
      <vt:lpstr>Wingdings</vt:lpstr>
      <vt:lpstr>7_Globe</vt:lpstr>
      <vt:lpstr>12_Globe</vt:lpstr>
      <vt:lpstr>3_Globe</vt:lpstr>
      <vt:lpstr>14_Globe</vt:lpstr>
      <vt:lpstr>2_Globe</vt:lpstr>
      <vt:lpstr>Globe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EDUCATIONAL OFFER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Planning, Programming and Budgeting  of Defense Resources (PPBDR)  Postgraduate Course</vt:lpstr>
      <vt:lpstr>PowerPoint Presentation</vt:lpstr>
      <vt:lpstr>PowerPoint Presentation</vt:lpstr>
      <vt:lpstr>Project and Program Management  Postgraduate Course</vt:lpstr>
      <vt:lpstr>PowerPoint Presentation</vt:lpstr>
      <vt:lpstr>PowerPoint Presentation</vt:lpstr>
      <vt:lpstr> Information Security Management  Postgraduate Course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ACTIVITIES</vt:lpstr>
      <vt:lpstr>PowerPoint Presentation</vt:lpstr>
      <vt:lpstr>PowerPoint Presentation</vt:lpstr>
      <vt:lpstr>PowerPoint Presentation</vt:lpstr>
      <vt:lpstr>PowerPoint Presentation</vt:lpstr>
      <vt:lpstr>SCIENTIFIC RESEARCH</vt:lpstr>
      <vt:lpstr>SCIENTIFIC RESEARCH</vt:lpstr>
      <vt:lpstr>SCIENTIFIC RESEARCH</vt:lpstr>
      <vt:lpstr>PowerPoint Presentation</vt:lpstr>
    </vt:vector>
  </TitlesOfParts>
  <Company>Regional Department for Defense Resources Management Studies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DRESMARA presentation</dc:title>
  <dc:subject>Presentation of DRESMARA</dc:subject>
  <dc:creator>contact@crmra.ro</dc:creator>
  <cp:lastModifiedBy>Dorin Duiculete</cp:lastModifiedBy>
  <cp:revision>1248</cp:revision>
  <cp:lastPrinted>2018-12-18T08:18:03Z</cp:lastPrinted>
  <dcterms:created xsi:type="dcterms:W3CDTF">2000-09-14T12:25:44Z</dcterms:created>
  <dcterms:modified xsi:type="dcterms:W3CDTF">2026-06-18T08:32:41Z</dcterms:modified>
  <cp:category>Unclassfied</cp:category>
</cp:coreProperties>
</file>