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879" r:id="rId1"/>
    <p:sldMasterId id="2147486221" r:id="rId2"/>
  </p:sldMasterIdLst>
  <p:notesMasterIdLst>
    <p:notesMasterId r:id="rId53"/>
  </p:notesMasterIdLst>
  <p:handoutMasterIdLst>
    <p:handoutMasterId r:id="rId54"/>
  </p:handoutMasterIdLst>
  <p:sldIdLst>
    <p:sldId id="462" r:id="rId3"/>
    <p:sldId id="463" r:id="rId4"/>
    <p:sldId id="497" r:id="rId5"/>
    <p:sldId id="824" r:id="rId6"/>
    <p:sldId id="614" r:id="rId7"/>
    <p:sldId id="640" r:id="rId8"/>
    <p:sldId id="466" r:id="rId9"/>
    <p:sldId id="467" r:id="rId10"/>
    <p:sldId id="561" r:id="rId11"/>
    <p:sldId id="498" r:id="rId12"/>
    <p:sldId id="641" r:id="rId13"/>
    <p:sldId id="613" r:id="rId14"/>
    <p:sldId id="606" r:id="rId15"/>
    <p:sldId id="646" r:id="rId16"/>
    <p:sldId id="647" r:id="rId17"/>
    <p:sldId id="619" r:id="rId18"/>
    <p:sldId id="620" r:id="rId19"/>
    <p:sldId id="621" r:id="rId20"/>
    <p:sldId id="622" r:id="rId21"/>
    <p:sldId id="623" r:id="rId22"/>
    <p:sldId id="624" r:id="rId23"/>
    <p:sldId id="625" r:id="rId24"/>
    <p:sldId id="626" r:id="rId25"/>
    <p:sldId id="627" r:id="rId26"/>
    <p:sldId id="628" r:id="rId27"/>
    <p:sldId id="629" r:id="rId28"/>
    <p:sldId id="630" r:id="rId29"/>
    <p:sldId id="631" r:id="rId30"/>
    <p:sldId id="632" r:id="rId31"/>
    <p:sldId id="633" r:id="rId32"/>
    <p:sldId id="634" r:id="rId33"/>
    <p:sldId id="617" r:id="rId34"/>
    <p:sldId id="648" r:id="rId35"/>
    <p:sldId id="618" r:id="rId36"/>
    <p:sldId id="635" r:id="rId37"/>
    <p:sldId id="636" r:id="rId38"/>
    <p:sldId id="651" r:id="rId39"/>
    <p:sldId id="643" r:id="rId40"/>
    <p:sldId id="652" r:id="rId41"/>
    <p:sldId id="649" r:id="rId42"/>
    <p:sldId id="644" r:id="rId43"/>
    <p:sldId id="650" r:id="rId44"/>
    <p:sldId id="645" r:id="rId45"/>
    <p:sldId id="609" r:id="rId46"/>
    <p:sldId id="642" r:id="rId47"/>
    <p:sldId id="637" r:id="rId48"/>
    <p:sldId id="580" r:id="rId49"/>
    <p:sldId id="825" r:id="rId50"/>
    <p:sldId id="581" r:id="rId51"/>
    <p:sldId id="638" r:id="rId52"/>
  </p:sldIdLst>
  <p:sldSz cx="9144000" cy="5143500" type="screen16x9"/>
  <p:notesSz cx="6797675" cy="9866313"/>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91" userDrawn="1">
          <p15:clr>
            <a:srgbClr val="A4A3A4"/>
          </p15:clr>
        </p15:guide>
        <p15:guide id="3" orient="horz" pos="3090" userDrawn="1">
          <p15:clr>
            <a:srgbClr val="A4A3A4"/>
          </p15:clr>
        </p15:guide>
        <p15:guide id="4" orient="horz" pos="3128" userDrawn="1">
          <p15:clr>
            <a:srgbClr val="A4A3A4"/>
          </p15:clr>
        </p15:guide>
        <p15:guide id="5" orient="horz" pos="3108" userDrawn="1">
          <p15:clr>
            <a:srgbClr val="A4A3A4"/>
          </p15:clr>
        </p15:guide>
        <p15:guide id="6"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A4A1A7"/>
    <a:srgbClr val="C59EE2"/>
    <a:srgbClr val="FFCCCC"/>
    <a:srgbClr val="FF0000"/>
    <a:srgbClr val="E5741F"/>
    <a:srgbClr val="000099"/>
    <a:srgbClr val="FFFF99"/>
    <a:srgbClr val="FF3300"/>
    <a:srgbClr val="2D1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444" autoAdjust="0"/>
  </p:normalViewPr>
  <p:slideViewPr>
    <p:cSldViewPr snapToObjects="1">
      <p:cViewPr varScale="1">
        <p:scale>
          <a:sx n="142" d="100"/>
          <a:sy n="142" d="100"/>
        </p:scale>
        <p:origin x="852" y="13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70"/>
    </p:cViewPr>
  </p:sorterViewPr>
  <p:notesViewPr>
    <p:cSldViewPr snapToObjects="1">
      <p:cViewPr varScale="1">
        <p:scale>
          <a:sx n="74" d="100"/>
          <a:sy n="74" d="100"/>
        </p:scale>
        <p:origin x="-2124" y="-96"/>
      </p:cViewPr>
      <p:guideLst>
        <p:guide orient="horz" pos="3109"/>
        <p:guide pos="2191"/>
        <p:guide orient="horz" pos="3090"/>
        <p:guide orient="horz" pos="3128"/>
        <p:guide orient="horz" pos="3108"/>
        <p:guide pos="214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P:\Prezentari%20ppt\PPT%202023_2024\Situatie%20cursanti_studenti_Dec2024.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16222380519814E-2"/>
          <c:y val="5.967672273375943E-2"/>
          <c:w val="0.91657063731415089"/>
          <c:h val="0.73887019309308333"/>
        </c:manualLayout>
      </c:layout>
      <c:lineChart>
        <c:grouping val="standard"/>
        <c:varyColors val="0"/>
        <c:ser>
          <c:idx val="1"/>
          <c:order val="0"/>
          <c:spPr>
            <a:ln w="50800">
              <a:solidFill>
                <a:srgbClr val="FFFF00"/>
              </a:solidFill>
            </a:ln>
          </c:spPr>
          <c:marker>
            <c:symbol val="none"/>
          </c:marker>
          <c:dLbls>
            <c:dLbl>
              <c:idx val="0"/>
              <c:layout>
                <c:manualLayout>
                  <c:x val="-9.7003110765470496E-3"/>
                  <c:y val="-3.33649293083844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0-465D-A856-F0639F37383D}"/>
                </c:ext>
              </c:extLst>
            </c:dLbl>
            <c:dLbl>
              <c:idx val="1"/>
              <c:layout>
                <c:manualLayout>
                  <c:x val="-4.2553414544353477E-2"/>
                  <c:y val="-1.6682464654192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70-465D-A856-F0639F37383D}"/>
                </c:ext>
              </c:extLst>
            </c:dLbl>
            <c:dLbl>
              <c:idx val="2"/>
              <c:layout>
                <c:manualLayout>
                  <c:x val="-1.4887643203042799E-2"/>
                  <c:y val="2.3355450515869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70-465D-A856-F0639F37383D}"/>
                </c:ext>
              </c:extLst>
            </c:dLbl>
            <c:dLbl>
              <c:idx val="3"/>
              <c:layout>
                <c:manualLayout>
                  <c:x val="-5.1198968088513042E-2"/>
                  <c:y val="-3.0028436377546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70-465D-A856-F0639F37383D}"/>
                </c:ext>
              </c:extLst>
            </c:dLbl>
            <c:dLbl>
              <c:idx val="4"/>
              <c:layout>
                <c:manualLayout>
                  <c:x val="-3.4867585518820347E-2"/>
                  <c:y val="-3.00284363775459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70-465D-A856-F0639F37383D}"/>
                </c:ext>
              </c:extLst>
            </c:dLbl>
            <c:dLbl>
              <c:idx val="5"/>
              <c:layout>
                <c:manualLayout>
                  <c:x val="-1.5847367721669302E-2"/>
                  <c:y val="-2.0018957585030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70-465D-A856-F0639F37383D}"/>
                </c:ext>
              </c:extLst>
            </c:dLbl>
            <c:dLbl>
              <c:idx val="6"/>
              <c:layout>
                <c:manualLayout>
                  <c:x val="-4.774074667084921E-2"/>
                  <c:y val="2.66919434467075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70-465D-A856-F0639F37383D}"/>
                </c:ext>
              </c:extLst>
            </c:dLbl>
            <c:dLbl>
              <c:idx val="7"/>
              <c:layout>
                <c:manualLayout>
                  <c:x val="-5.1198968088513042E-2"/>
                  <c:y val="6.67298586167676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70-465D-A856-F0639F37383D}"/>
                </c:ext>
              </c:extLst>
            </c:dLbl>
            <c:dLbl>
              <c:idx val="8"/>
              <c:layout>
                <c:manualLayout>
                  <c:x val="-7.9712003677151338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70-465D-A856-F0639F37383D}"/>
                </c:ext>
              </c:extLst>
            </c:dLbl>
            <c:dLbl>
              <c:idx val="9"/>
              <c:layout>
                <c:manualLayout>
                  <c:x val="-3.0449639582530108E-2"/>
                  <c:y val="-4.337440810089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70-465D-A856-F0639F37383D}"/>
                </c:ext>
              </c:extLst>
            </c:dLbl>
            <c:dLbl>
              <c:idx val="10"/>
              <c:layout>
                <c:manualLayout>
                  <c:x val="-1.1429421785378967E-2"/>
                  <c:y val="1.6682464654192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70-465D-A856-F0639F37383D}"/>
                </c:ext>
              </c:extLst>
            </c:dLbl>
            <c:dLbl>
              <c:idx val="11"/>
              <c:layout>
                <c:manualLayout>
                  <c:x val="-5.7346024733635259E-2"/>
                  <c:y val="-2.6691943446707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70-465D-A856-F0639F37383D}"/>
                </c:ext>
              </c:extLst>
            </c:dLbl>
            <c:dLbl>
              <c:idx val="12"/>
              <c:layout>
                <c:manualLayout>
                  <c:x val="-2.9680253392324663E-2"/>
                  <c:y val="6.0056872755091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70-465D-A856-F0639F37383D}"/>
                </c:ext>
              </c:extLst>
            </c:dLbl>
            <c:dLbl>
              <c:idx val="13"/>
              <c:layout>
                <c:manualLayout>
                  <c:x val="-6.7720688986626754E-2"/>
                  <c:y val="-3.33649293083845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370-465D-A856-F0639F37383D}"/>
                </c:ext>
              </c:extLst>
            </c:dLbl>
            <c:dLbl>
              <c:idx val="14"/>
              <c:layout>
                <c:manualLayout>
                  <c:x val="-2.1034699848165018E-2"/>
                  <c:y val="-2.3355450515869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370-465D-A856-F0639F37383D}"/>
                </c:ext>
              </c:extLst>
            </c:dLbl>
            <c:dLbl>
              <c:idx val="15"/>
              <c:layout>
                <c:manualLayout>
                  <c:x val="-3.3138474809988432E-2"/>
                  <c:y val="4.0037915170061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370-465D-A856-F0639F37383D}"/>
                </c:ext>
              </c:extLst>
            </c:dLbl>
            <c:dLbl>
              <c:idx val="16"/>
              <c:layout>
                <c:manualLayout>
                  <c:x val="-3.3138474809988556E-2"/>
                  <c:y val="-3.00284363775459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370-465D-A856-F0639F37383D}"/>
                </c:ext>
              </c:extLst>
            </c:dLbl>
            <c:dLbl>
              <c:idx val="17"/>
              <c:layout>
                <c:manualLayout>
                  <c:x val="-3.6596696227652263E-2"/>
                  <c:y val="5.3383886893415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370-465D-A856-F0639F37383D}"/>
                </c:ext>
              </c:extLst>
            </c:dLbl>
            <c:dLbl>
              <c:idx val="18"/>
              <c:layout>
                <c:manualLayout>
                  <c:x val="-3.3138474809988432E-2"/>
                  <c:y val="-4.003791517006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370-465D-A856-F0639F37383D}"/>
                </c:ext>
              </c:extLst>
            </c:dLbl>
            <c:dLbl>
              <c:idx val="19"/>
              <c:layout>
                <c:manualLayout>
                  <c:x val="-5.3887803315971552E-2"/>
                  <c:y val="2.0018957585030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370-465D-A856-F0639F37383D}"/>
                </c:ext>
              </c:extLst>
            </c:dLbl>
            <c:dLbl>
              <c:idx val="20"/>
              <c:layout>
                <c:manualLayout>
                  <c:x val="-3.1026645187571752E-2"/>
                  <c:y val="3.6826475045134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370-465D-A856-F0639F37383D}"/>
                </c:ext>
              </c:extLst>
            </c:dLbl>
            <c:dLbl>
              <c:idx val="21"/>
              <c:layout>
                <c:manualLayout>
                  <c:x val="-5.2158692607139512E-2"/>
                  <c:y val="-3.00284363775459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370-465D-A856-F0639F37383D}"/>
                </c:ext>
              </c:extLst>
            </c:dLbl>
            <c:dLbl>
              <c:idx val="22"/>
              <c:layout>
                <c:manualLayout>
                  <c:x val="-2.8537134218215016E-4"/>
                  <c:y val="-2.001895758503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370-465D-A856-F0639F37383D}"/>
                </c:ext>
              </c:extLst>
            </c:dLbl>
            <c:dLbl>
              <c:idx val="23"/>
              <c:layout>
                <c:manualLayout>
                  <c:x val="-3.5431740129236266E-3"/>
                  <c:y val="3.6701422239222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370-465D-A856-F0639F37383D}"/>
                </c:ext>
              </c:extLst>
            </c:dLbl>
            <c:dLbl>
              <c:idx val="24"/>
              <c:layout>
                <c:manualLayout>
                  <c:x val="-8.9457641624001421E-3"/>
                  <c:y val="3.3364929308384423E-3"/>
                </c:manualLayout>
              </c:layout>
              <c:tx>
                <c:rich>
                  <a:bodyPr/>
                  <a:lstStyle/>
                  <a:p>
                    <a:r>
                      <a:rPr lang="en-US" dirty="0"/>
                      <a:t>62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33-44BD-BCDD-15A0263C729C}"/>
                </c:ext>
              </c:extLst>
            </c:dLbl>
            <c:spPr>
              <a:noFill/>
              <a:ln w="25400">
                <a:noFill/>
              </a:ln>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Sheet4!$A$3:$A$27</c:f>
              <c:strCache>
                <c:ptCount val="25"/>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pt idx="18">
                  <c:v>2018-2019</c:v>
                </c:pt>
                <c:pt idx="19">
                  <c:v>2019-2020</c:v>
                </c:pt>
                <c:pt idx="20">
                  <c:v>2020-2021</c:v>
                </c:pt>
                <c:pt idx="21">
                  <c:v>2021-2022</c:v>
                </c:pt>
                <c:pt idx="22">
                  <c:v>2022-2023</c:v>
                </c:pt>
                <c:pt idx="23">
                  <c:v>2023-2024</c:v>
                </c:pt>
                <c:pt idx="24">
                  <c:v>2024-2025</c:v>
                </c:pt>
              </c:strCache>
            </c:strRef>
          </c:cat>
          <c:val>
            <c:numRef>
              <c:f>Sheet4!$N$3:$N$27</c:f>
              <c:numCache>
                <c:formatCode>General</c:formatCode>
                <c:ptCount val="25"/>
                <c:pt idx="0">
                  <c:v>32</c:v>
                </c:pt>
                <c:pt idx="1">
                  <c:v>77</c:v>
                </c:pt>
                <c:pt idx="2">
                  <c:v>73</c:v>
                </c:pt>
                <c:pt idx="3">
                  <c:v>83</c:v>
                </c:pt>
                <c:pt idx="4">
                  <c:v>113</c:v>
                </c:pt>
                <c:pt idx="5">
                  <c:v>106</c:v>
                </c:pt>
                <c:pt idx="6">
                  <c:v>96</c:v>
                </c:pt>
                <c:pt idx="7">
                  <c:v>61</c:v>
                </c:pt>
                <c:pt idx="8">
                  <c:v>61</c:v>
                </c:pt>
                <c:pt idx="9">
                  <c:v>95</c:v>
                </c:pt>
                <c:pt idx="10">
                  <c:v>87</c:v>
                </c:pt>
                <c:pt idx="11">
                  <c:v>168</c:v>
                </c:pt>
                <c:pt idx="12">
                  <c:v>160</c:v>
                </c:pt>
                <c:pt idx="13">
                  <c:v>221</c:v>
                </c:pt>
                <c:pt idx="14">
                  <c:v>223</c:v>
                </c:pt>
                <c:pt idx="15">
                  <c:v>207</c:v>
                </c:pt>
                <c:pt idx="16">
                  <c:v>220</c:v>
                </c:pt>
                <c:pt idx="17">
                  <c:v>212</c:v>
                </c:pt>
                <c:pt idx="18">
                  <c:v>226</c:v>
                </c:pt>
                <c:pt idx="19">
                  <c:v>193</c:v>
                </c:pt>
                <c:pt idx="20">
                  <c:v>182</c:v>
                </c:pt>
                <c:pt idx="21">
                  <c:v>200</c:v>
                </c:pt>
                <c:pt idx="22">
                  <c:v>232</c:v>
                </c:pt>
                <c:pt idx="23">
                  <c:v>219</c:v>
                </c:pt>
                <c:pt idx="24">
                  <c:v>62</c:v>
                </c:pt>
              </c:numCache>
            </c:numRef>
          </c:val>
          <c:smooth val="0"/>
          <c:extLst>
            <c:ext xmlns:c16="http://schemas.microsoft.com/office/drawing/2014/chart" uri="{C3380CC4-5D6E-409C-BE32-E72D297353CC}">
              <c16:uniqueId val="{00000018-5370-465D-A856-F0639F37383D}"/>
            </c:ext>
          </c:extLst>
        </c:ser>
        <c:ser>
          <c:idx val="0"/>
          <c:order val="1"/>
          <c:spPr>
            <a:ln w="38100">
              <a:solidFill>
                <a:srgbClr val="FF0000"/>
              </a:solidFill>
            </a:ln>
          </c:spPr>
          <c:marker>
            <c:symbol val="none"/>
          </c:marker>
          <c:dLbls>
            <c:dLbl>
              <c:idx val="1"/>
              <c:layout>
                <c:manualLayout>
                  <c:x val="-1.987083954297069E-3"/>
                  <c:y val="-3.6591426945600268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370-465D-A856-F0639F37383D}"/>
                </c:ext>
              </c:extLst>
            </c:dLbl>
            <c:dLbl>
              <c:idx val="2"/>
              <c:layout>
                <c:manualLayout>
                  <c:x val="0"/>
                  <c:y val="-2.4394284630400175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370-465D-A856-F0639F37383D}"/>
                </c:ext>
              </c:extLst>
            </c:dLbl>
            <c:dLbl>
              <c:idx val="3"/>
              <c:layout>
                <c:manualLayout>
                  <c:x val="0"/>
                  <c:y val="-2.1344999051600044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370-465D-A856-F0639F37383D}"/>
                </c:ext>
              </c:extLst>
            </c:dLbl>
            <c:dLbl>
              <c:idx val="4"/>
              <c:layout>
                <c:manualLayout>
                  <c:x val="1.9870839542970326E-3"/>
                  <c:y val="-1.8295713472800134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370-465D-A856-F0639F37383D}"/>
                </c:ext>
              </c:extLst>
            </c:dLbl>
            <c:dLbl>
              <c:idx val="5"/>
              <c:layout>
                <c:manualLayout>
                  <c:x val="-5.9612518628912071E-3"/>
                  <c:y val="-3.0492855788000109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370-465D-A856-F0639F37383D}"/>
                </c:ext>
              </c:extLst>
            </c:dLbl>
            <c:dLbl>
              <c:idx val="6"/>
              <c:layout>
                <c:manualLayout>
                  <c:x val="0"/>
                  <c:y val="-1.2197142315200088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370-465D-A856-F0639F37383D}"/>
                </c:ext>
              </c:extLst>
            </c:dLbl>
            <c:dLbl>
              <c:idx val="7"/>
              <c:layout>
                <c:manualLayout>
                  <c:x val="0"/>
                  <c:y val="-3.354214136680024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370-465D-A856-F0639F37383D}"/>
                </c:ext>
              </c:extLst>
            </c:dLbl>
            <c:dLbl>
              <c:idx val="8"/>
              <c:layout>
                <c:manualLayout>
                  <c:x val="1.987083954297069E-3"/>
                  <c:y val="-2.7443570209200199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370-465D-A856-F0639F37383D}"/>
                </c:ext>
              </c:extLst>
            </c:dLbl>
            <c:dLbl>
              <c:idx val="9"/>
              <c:layout>
                <c:manualLayout>
                  <c:x val="1.9870839542969962E-3"/>
                  <c:y val="-2.4394284630400175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370-465D-A856-F0639F37383D}"/>
                </c:ext>
              </c:extLst>
            </c:dLbl>
            <c:dLbl>
              <c:idx val="10"/>
              <c:layout>
                <c:manualLayout>
                  <c:x val="-3.9741679085940652E-3"/>
                  <c:y val="-1.8295713472800134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370-465D-A856-F0639F37383D}"/>
                </c:ext>
              </c:extLst>
            </c:dLbl>
            <c:dLbl>
              <c:idx val="11"/>
              <c:layout>
                <c:manualLayout>
                  <c:x val="0"/>
                  <c:y val="-3.354214136680024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370-465D-A856-F0639F37383D}"/>
                </c:ext>
              </c:extLst>
            </c:dLbl>
            <c:dLbl>
              <c:idx val="12"/>
              <c:layout>
                <c:manualLayout>
                  <c:x val="-1.5896671634376552E-2"/>
                  <c:y val="-3.354214136680024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370-465D-A856-F0639F37383D}"/>
                </c:ext>
              </c:extLst>
            </c:dLbl>
            <c:dLbl>
              <c:idx val="13"/>
              <c:layout>
                <c:manualLayout>
                  <c:x val="-2.185792349726776E-2"/>
                  <c:y val="-2.7443570209200199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370-465D-A856-F0639F37383D}"/>
                </c:ext>
              </c:extLst>
            </c:dLbl>
            <c:dLbl>
              <c:idx val="14"/>
              <c:layout>
                <c:manualLayout>
                  <c:x val="-2.5832091405861898E-2"/>
                  <c:y val="-2.4394284630400175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370-465D-A856-F0639F37383D}"/>
                </c:ext>
              </c:extLst>
            </c:dLbl>
            <c:dLbl>
              <c:idx val="15"/>
              <c:layout>
                <c:manualLayout>
                  <c:x val="-2.7819175360158967E-2"/>
                  <c:y val="-2.1344999051600155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370-465D-A856-F0639F37383D}"/>
                </c:ext>
              </c:extLst>
            </c:dLbl>
            <c:dLbl>
              <c:idx val="16"/>
              <c:layout>
                <c:manualLayout>
                  <c:x val="-3.5767511177347243E-2"/>
                  <c:y val="-1.8295713472800134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370-465D-A856-F0639F37383D}"/>
                </c:ext>
              </c:extLst>
            </c:dLbl>
            <c:dLbl>
              <c:idx val="17"/>
              <c:layout>
                <c:manualLayout>
                  <c:x val="-2.9806259314456036E-2"/>
                  <c:y val="-2.7443570209200199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370-465D-A856-F0639F37383D}"/>
                </c:ext>
              </c:extLst>
            </c:dLbl>
            <c:dLbl>
              <c:idx val="18"/>
              <c:layout>
                <c:manualLayout>
                  <c:x val="-1.5896671634376552E-2"/>
                  <c:y val="-2.7443570209200199E-2"/>
                </c:manualLayout>
              </c:layou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370-465D-A856-F0639F37383D}"/>
                </c:ext>
              </c:extLst>
            </c:dLbl>
            <c:dLbl>
              <c:idx val="23"/>
              <c:layout>
                <c:manualLayout>
                  <c:x val="-1.4351493308663447E-2"/>
                  <c:y val="3.6701422239222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5370-465D-A856-F0639F37383D}"/>
                </c:ext>
              </c:extLst>
            </c:dLbl>
            <c:dLbl>
              <c:idx val="24"/>
              <c:layout>
                <c:manualLayout>
                  <c:x val="-1.1162272573404929E-2"/>
                  <c:y val="3.33649293083832E-3"/>
                </c:manualLayout>
              </c:layout>
              <c:tx>
                <c:rich>
                  <a:bodyPr/>
                  <a:lstStyle/>
                  <a:p>
                    <a:r>
                      <a:rPr lang="en-US" dirty="0"/>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D33-44BD-BCDD-15A0263C729C}"/>
                </c:ext>
              </c:extLst>
            </c:dLbl>
            <c:spPr>
              <a:noFill/>
              <a:ln w="25400">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Sheet4!$A$3:$A$27</c:f>
              <c:strCache>
                <c:ptCount val="25"/>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pt idx="18">
                  <c:v>2018-2019</c:v>
                </c:pt>
                <c:pt idx="19">
                  <c:v>2019-2020</c:v>
                </c:pt>
                <c:pt idx="20">
                  <c:v>2020-2021</c:v>
                </c:pt>
                <c:pt idx="21">
                  <c:v>2021-2022</c:v>
                </c:pt>
                <c:pt idx="22">
                  <c:v>2022-2023</c:v>
                </c:pt>
                <c:pt idx="23">
                  <c:v>2023-2024</c:v>
                </c:pt>
                <c:pt idx="24">
                  <c:v>2024-2025</c:v>
                </c:pt>
              </c:strCache>
            </c:strRef>
          </c:cat>
          <c:val>
            <c:numRef>
              <c:f>Sheet4!$O$3:$O$27</c:f>
              <c:numCache>
                <c:formatCode>General</c:formatCode>
                <c:ptCount val="25"/>
                <c:pt idx="0">
                  <c:v>0</c:v>
                </c:pt>
                <c:pt idx="1">
                  <c:v>1</c:v>
                </c:pt>
                <c:pt idx="2">
                  <c:v>4</c:v>
                </c:pt>
                <c:pt idx="3">
                  <c:v>6</c:v>
                </c:pt>
                <c:pt idx="4">
                  <c:v>5</c:v>
                </c:pt>
                <c:pt idx="5">
                  <c:v>6</c:v>
                </c:pt>
                <c:pt idx="6">
                  <c:v>16</c:v>
                </c:pt>
                <c:pt idx="7">
                  <c:v>7</c:v>
                </c:pt>
                <c:pt idx="8">
                  <c:v>9</c:v>
                </c:pt>
                <c:pt idx="9">
                  <c:v>11</c:v>
                </c:pt>
                <c:pt idx="10">
                  <c:v>11</c:v>
                </c:pt>
                <c:pt idx="11">
                  <c:v>4</c:v>
                </c:pt>
                <c:pt idx="12">
                  <c:v>5</c:v>
                </c:pt>
                <c:pt idx="13">
                  <c:v>30</c:v>
                </c:pt>
                <c:pt idx="14">
                  <c:v>48</c:v>
                </c:pt>
                <c:pt idx="15">
                  <c:v>37</c:v>
                </c:pt>
                <c:pt idx="16">
                  <c:v>39</c:v>
                </c:pt>
                <c:pt idx="17">
                  <c:v>58</c:v>
                </c:pt>
                <c:pt idx="18">
                  <c:v>79</c:v>
                </c:pt>
                <c:pt idx="19">
                  <c:v>57</c:v>
                </c:pt>
                <c:pt idx="20">
                  <c:v>62</c:v>
                </c:pt>
                <c:pt idx="21">
                  <c:v>71</c:v>
                </c:pt>
                <c:pt idx="22">
                  <c:v>131</c:v>
                </c:pt>
                <c:pt idx="23">
                  <c:v>116</c:v>
                </c:pt>
                <c:pt idx="24">
                  <c:v>35</c:v>
                </c:pt>
              </c:numCache>
            </c:numRef>
          </c:val>
          <c:smooth val="0"/>
          <c:extLst>
            <c:ext xmlns:c16="http://schemas.microsoft.com/office/drawing/2014/chart" uri="{C3380CC4-5D6E-409C-BE32-E72D297353CC}">
              <c16:uniqueId val="{0000002C-5370-465D-A856-F0639F37383D}"/>
            </c:ext>
          </c:extLst>
        </c:ser>
        <c:dLbls>
          <c:showLegendKey val="0"/>
          <c:showVal val="0"/>
          <c:showCatName val="0"/>
          <c:showSerName val="0"/>
          <c:showPercent val="0"/>
          <c:showBubbleSize val="0"/>
        </c:dLbls>
        <c:smooth val="0"/>
        <c:axId val="274968144"/>
        <c:axId val="274961480"/>
      </c:lineChart>
      <c:catAx>
        <c:axId val="274968144"/>
        <c:scaling>
          <c:orientation val="minMax"/>
        </c:scaling>
        <c:delete val="0"/>
        <c:axPos val="b"/>
        <c:numFmt formatCode="General" sourceLinked="1"/>
        <c:majorTickMark val="out"/>
        <c:minorTickMark val="none"/>
        <c:tickLblPos val="nextTo"/>
        <c:crossAx val="274961480"/>
        <c:crosses val="autoZero"/>
        <c:auto val="1"/>
        <c:lblAlgn val="ctr"/>
        <c:lblOffset val="100"/>
        <c:noMultiLvlLbl val="0"/>
      </c:catAx>
      <c:valAx>
        <c:axId val="274961480"/>
        <c:scaling>
          <c:orientation val="minMax"/>
        </c:scaling>
        <c:delete val="0"/>
        <c:axPos val="l"/>
        <c:majorGridlines/>
        <c:numFmt formatCode="General" sourceLinked="1"/>
        <c:majorTickMark val="out"/>
        <c:minorTickMark val="none"/>
        <c:tickLblPos val="nextTo"/>
        <c:crossAx val="274968144"/>
        <c:crosses val="autoZero"/>
        <c:crossBetween val="between"/>
      </c:valAx>
    </c:plotArea>
    <c:plotVisOnly val="1"/>
    <c:dispBlanksAs val="gap"/>
    <c:showDLblsOverMax val="0"/>
  </c:chart>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50"/>
      <c:rAngAx val="0"/>
      <c:perspective val="0"/>
    </c:view3D>
    <c:floor>
      <c:thickness val="0"/>
    </c:floor>
    <c:sideWall>
      <c:thickness val="0"/>
    </c:sideWall>
    <c:backWall>
      <c:thickness val="0"/>
    </c:backWall>
    <c:plotArea>
      <c:layout>
        <c:manualLayout>
          <c:layoutTarget val="inner"/>
          <c:xMode val="edge"/>
          <c:yMode val="edge"/>
          <c:x val="0.2633799212598425"/>
          <c:y val="0.58121332456187513"/>
          <c:w val="0.44445266555082219"/>
          <c:h val="0.41878660906503301"/>
        </c:manualLayout>
      </c:layout>
      <c:pie3DChart>
        <c:varyColors val="1"/>
        <c:ser>
          <c:idx val="0"/>
          <c:order val="0"/>
          <c:spPr>
            <a:ln w="38100">
              <a:solidFill>
                <a:srgbClr val="000099"/>
              </a:solidFill>
            </a:ln>
          </c:spPr>
          <c:explosion val="6"/>
          <c:dPt>
            <c:idx val="0"/>
            <c:bubble3D val="0"/>
            <c:spPr>
              <a:solidFill>
                <a:schemeClr val="bg1"/>
              </a:solidFill>
              <a:ln w="38100">
                <a:solidFill>
                  <a:srgbClr val="000099"/>
                </a:solidFill>
              </a:ln>
            </c:spPr>
            <c:extLst>
              <c:ext xmlns:c16="http://schemas.microsoft.com/office/drawing/2014/chart" uri="{C3380CC4-5D6E-409C-BE32-E72D297353CC}">
                <c16:uniqueId val="{00000001-684E-48AD-9AB6-D1E3CA6DD18F}"/>
              </c:ext>
            </c:extLst>
          </c:dPt>
          <c:dPt>
            <c:idx val="1"/>
            <c:bubble3D val="0"/>
            <c:spPr>
              <a:solidFill>
                <a:srgbClr val="FFFF99"/>
              </a:solidFill>
              <a:ln w="38100">
                <a:solidFill>
                  <a:srgbClr val="000099"/>
                </a:solidFill>
              </a:ln>
            </c:spPr>
            <c:extLst>
              <c:ext xmlns:c16="http://schemas.microsoft.com/office/drawing/2014/chart" uri="{C3380CC4-5D6E-409C-BE32-E72D297353CC}">
                <c16:uniqueId val="{00000003-684E-48AD-9AB6-D1E3CA6DD18F}"/>
              </c:ext>
            </c:extLst>
          </c:dPt>
          <c:dPt>
            <c:idx val="2"/>
            <c:bubble3D val="0"/>
            <c:spPr>
              <a:solidFill>
                <a:srgbClr val="00B050"/>
              </a:solidFill>
              <a:ln w="38100">
                <a:solidFill>
                  <a:srgbClr val="000099"/>
                </a:solidFill>
              </a:ln>
            </c:spPr>
            <c:extLst>
              <c:ext xmlns:c16="http://schemas.microsoft.com/office/drawing/2014/chart" uri="{C3380CC4-5D6E-409C-BE32-E72D297353CC}">
                <c16:uniqueId val="{00000005-684E-48AD-9AB6-D1E3CA6DD18F}"/>
              </c:ext>
            </c:extLst>
          </c:dPt>
          <c:dPt>
            <c:idx val="3"/>
            <c:bubble3D val="0"/>
            <c:spPr>
              <a:solidFill>
                <a:srgbClr val="E5741F"/>
              </a:solidFill>
              <a:ln w="38100">
                <a:solidFill>
                  <a:srgbClr val="000099"/>
                </a:solidFill>
              </a:ln>
            </c:spPr>
            <c:extLst>
              <c:ext xmlns:c16="http://schemas.microsoft.com/office/drawing/2014/chart" uri="{C3380CC4-5D6E-409C-BE32-E72D297353CC}">
                <c16:uniqueId val="{00000007-684E-48AD-9AB6-D1E3CA6DD18F}"/>
              </c:ext>
            </c:extLst>
          </c:dPt>
          <c:dPt>
            <c:idx val="4"/>
            <c:bubble3D val="0"/>
            <c:extLst>
              <c:ext xmlns:c16="http://schemas.microsoft.com/office/drawing/2014/chart" uri="{C3380CC4-5D6E-409C-BE32-E72D297353CC}">
                <c16:uniqueId val="{00000008-684E-48AD-9AB6-D1E3CA6DD18F}"/>
              </c:ext>
            </c:extLst>
          </c:dPt>
          <c:dLbls>
            <c:dLbl>
              <c:idx val="0"/>
              <c:layout>
                <c:manualLayout>
                  <c:x val="3.8211805485438267E-2"/>
                  <c:y val="-0.46492180147694184"/>
                </c:manualLayout>
              </c:layout>
              <c:tx>
                <c:rich>
                  <a:bodyPr/>
                  <a:lstStyle/>
                  <a:p>
                    <a:r>
                      <a:rPr lang="en-US" dirty="0"/>
                      <a:t>NATO – 62/15</a:t>
                    </a:r>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684E-48AD-9AB6-D1E3CA6DD18F}"/>
                </c:ext>
              </c:extLst>
            </c:dLbl>
            <c:dLbl>
              <c:idx val="1"/>
              <c:layout>
                <c:manualLayout>
                  <c:x val="0.1075557195975502"/>
                  <c:y val="-0.29864181803738404"/>
                </c:manualLayout>
              </c:layout>
              <c:tx>
                <c:rich>
                  <a:bodyPr anchorCtr="0"/>
                  <a:lstStyle/>
                  <a:p>
                    <a:pPr algn="l">
                      <a:defRPr lang="ro-RO" altLang="ro-RO" sz="1400" b="1" kern="1200" dirty="0" smtClean="0">
                        <a:solidFill>
                          <a:srgbClr val="FFFF00"/>
                        </a:solidFill>
                        <a:effectLst>
                          <a:outerShdw blurRad="38100" dist="38100" dir="2700000" algn="tl">
                            <a:srgbClr val="000000"/>
                          </a:outerShdw>
                        </a:effectLst>
                        <a:latin typeface="Times New Roman" panose="02020603050405020304" pitchFamily="18" charset="0"/>
                        <a:ea typeface="+mn-ea"/>
                        <a:cs typeface="Arial" panose="020B0604020202020204" pitchFamily="34" charset="0"/>
                      </a:defRPr>
                    </a:pPr>
                    <a:r>
                      <a:rPr lang="en-US" altLang="ro-RO" sz="1400" b="1" i="0" u="none" strike="noStrike" baseline="0" dirty="0" err="1">
                        <a:effectLst/>
                      </a:rPr>
                      <a:t>Parteneriatul</a:t>
                    </a:r>
                    <a:r>
                      <a:rPr lang="en-US" altLang="ro-RO" sz="1400" b="1" i="0" u="none" strike="noStrike" baseline="0" dirty="0">
                        <a:effectLst/>
                      </a:rPr>
                      <a:t> </a:t>
                    </a:r>
                    <a:r>
                      <a:rPr lang="en-US" altLang="ro-RO" sz="1400" b="1" i="0" u="none" strike="noStrike" baseline="0" dirty="0" err="1">
                        <a:effectLst/>
                      </a:rPr>
                      <a:t>pentru</a:t>
                    </a:r>
                    <a:r>
                      <a:rPr lang="en-US" altLang="ro-RO" sz="1400" b="1" i="0" u="none" strike="noStrike" baseline="0" dirty="0">
                        <a:effectLst/>
                      </a:rPr>
                      <a:t> </a:t>
                    </a:r>
                  </a:p>
                  <a:p>
                    <a:pPr algn="l">
                      <a:defRPr lang="ro-RO" altLang="ro-RO" sz="1400" b="1" kern="1200" dirty="0" smtClean="0">
                        <a:solidFill>
                          <a:srgbClr val="FFFF00"/>
                        </a:solidFill>
                        <a:effectLst>
                          <a:outerShdw blurRad="38100" dist="38100" dir="2700000" algn="tl">
                            <a:srgbClr val="000000"/>
                          </a:outerShdw>
                        </a:effectLst>
                        <a:latin typeface="Times New Roman" panose="02020603050405020304" pitchFamily="18" charset="0"/>
                        <a:ea typeface="+mn-ea"/>
                        <a:cs typeface="Arial" panose="020B0604020202020204" pitchFamily="34" charset="0"/>
                      </a:defRPr>
                    </a:pPr>
                    <a:r>
                      <a:rPr lang="en-US" altLang="ro-RO" sz="1400" b="1" i="0" u="none" strike="noStrike" baseline="0" dirty="0">
                        <a:effectLst/>
                      </a:rPr>
                      <a:t>        pace </a:t>
                    </a:r>
                    <a:r>
                      <a:rPr lang="en-US" sz="1400" baseline="0" dirty="0"/>
                      <a:t>– </a:t>
                    </a:r>
                    <a:r>
                      <a:rPr lang="en-US" sz="1400" dirty="0"/>
                      <a:t>392/11</a:t>
                    </a:r>
                  </a:p>
                </c:rich>
              </c:tx>
              <c:numFmt formatCode="General" sourceLinked="0"/>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375502448726099"/>
                      <c:h val="0.10667283139000062"/>
                    </c:manualLayout>
                  </c15:layout>
                  <c15:showDataLabelsRange val="0"/>
                </c:ext>
                <c:ext xmlns:c16="http://schemas.microsoft.com/office/drawing/2014/chart" uri="{C3380CC4-5D6E-409C-BE32-E72D297353CC}">
                  <c16:uniqueId val="{00000003-684E-48AD-9AB6-D1E3CA6DD18F}"/>
                </c:ext>
              </c:extLst>
            </c:dLbl>
            <c:dLbl>
              <c:idx val="2"/>
              <c:layout>
                <c:manualLayout>
                  <c:x val="-6.6902559055118105E-2"/>
                  <c:y val="-0.17432387967524363"/>
                </c:manualLayout>
              </c:layout>
              <c:tx>
                <c:rich>
                  <a:bodyPr anchorCtr="0"/>
                  <a:lstStyle/>
                  <a:p>
                    <a:pPr algn="ctr">
                      <a:defRPr lang="ro-RO" altLang="ro-RO" sz="1400" b="1" kern="1200" dirty="0" smtClean="0">
                        <a:solidFill>
                          <a:srgbClr val="FFFF00"/>
                        </a:solidFill>
                        <a:effectLst>
                          <a:outerShdw blurRad="38100" dist="38100" dir="2700000" algn="tl">
                            <a:srgbClr val="000000"/>
                          </a:outerShdw>
                        </a:effectLst>
                        <a:latin typeface="Times New Roman" panose="02020603050405020304" pitchFamily="18" charset="0"/>
                        <a:ea typeface="+mn-ea"/>
                        <a:cs typeface="Arial" panose="020B0604020202020204" pitchFamily="34" charset="0"/>
                      </a:defRPr>
                    </a:pPr>
                    <a:r>
                      <a:rPr lang="en-US" altLang="ro-RO" sz="1400" b="1" i="0" u="none" strike="noStrike" baseline="0" dirty="0" err="1">
                        <a:effectLst/>
                      </a:rPr>
                      <a:t>Dialogul</a:t>
                    </a:r>
                    <a:r>
                      <a:rPr lang="en-US" altLang="ro-RO" sz="1400" b="1" i="0" u="none" strike="noStrike" baseline="0" dirty="0">
                        <a:effectLst/>
                      </a:rPr>
                      <a:t> Mediterranean </a:t>
                    </a:r>
                  </a:p>
                  <a:p>
                    <a:pPr algn="ctr">
                      <a:defRPr lang="ro-RO" altLang="ro-RO" sz="1400" b="1" kern="1200" dirty="0" smtClean="0">
                        <a:solidFill>
                          <a:srgbClr val="FFFF00"/>
                        </a:solidFill>
                        <a:effectLst>
                          <a:outerShdw blurRad="38100" dist="38100" dir="2700000" algn="tl">
                            <a:srgbClr val="000000"/>
                          </a:outerShdw>
                        </a:effectLst>
                        <a:latin typeface="Times New Roman" panose="02020603050405020304" pitchFamily="18" charset="0"/>
                        <a:ea typeface="+mn-ea"/>
                        <a:cs typeface="Arial" panose="020B0604020202020204" pitchFamily="34" charset="0"/>
                      </a:defRPr>
                    </a:pPr>
                    <a:r>
                      <a:rPr lang="en-US" sz="1400" dirty="0"/>
                      <a:t>- 255/6</a:t>
                    </a:r>
                  </a:p>
                </c:rich>
              </c:tx>
              <c:numFmt formatCode="General" sourceLinked="0"/>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439975703974604"/>
                      <c:h val="0.10129025732903729"/>
                    </c:manualLayout>
                  </c15:layout>
                  <c15:showDataLabelsRange val="0"/>
                </c:ext>
                <c:ext xmlns:c16="http://schemas.microsoft.com/office/drawing/2014/chart" uri="{C3380CC4-5D6E-409C-BE32-E72D297353CC}">
                  <c16:uniqueId val="{00000005-684E-48AD-9AB6-D1E3CA6DD18F}"/>
                </c:ext>
              </c:extLst>
            </c:dLbl>
            <c:dLbl>
              <c:idx val="3"/>
              <c:layout>
                <c:manualLayout>
                  <c:x val="-0.11841568241469816"/>
                  <c:y val="-0.21638594238851408"/>
                </c:manualLayout>
              </c:layout>
              <c:tx>
                <c:rich>
                  <a:bodyPr/>
                  <a:lstStyle/>
                  <a:p>
                    <a:r>
                      <a:rPr lang="en-US" altLang="ro-RO" sz="1400" b="1" i="0" u="none" strike="noStrike" baseline="0" dirty="0" err="1">
                        <a:effectLst/>
                      </a:rPr>
                      <a:t>Inițiativa</a:t>
                    </a:r>
                    <a:r>
                      <a:rPr lang="en-US" altLang="ro-RO" sz="1400" b="1" i="0" u="none" strike="noStrike" baseline="0" dirty="0">
                        <a:effectLst/>
                      </a:rPr>
                      <a:t> de </a:t>
                    </a:r>
                    <a:r>
                      <a:rPr lang="en-US" altLang="ro-RO" sz="1400" b="1" i="0" u="none" strike="noStrike" baseline="0" dirty="0" err="1">
                        <a:effectLst/>
                      </a:rPr>
                      <a:t>cooperare</a:t>
                    </a:r>
                    <a:r>
                      <a:rPr lang="en-US" altLang="ro-RO" sz="1400" b="1" i="0" u="none" strike="noStrike" baseline="0" dirty="0">
                        <a:effectLst/>
                      </a:rPr>
                      <a:t> </a:t>
                    </a:r>
                  </a:p>
                  <a:p>
                    <a:r>
                      <a:rPr lang="en-US" altLang="ro-RO" sz="1400" b="1" i="0" u="none" strike="noStrike" baseline="0" dirty="0">
                        <a:effectLst/>
                      </a:rPr>
                      <a:t>de la Istanbul - 44</a:t>
                    </a:r>
                    <a:r>
                      <a:rPr lang="en-US" altLang="ro-RO" sz="1400" b="1" i="0" u="none" strike="noStrike" kern="1200" baseline="0" dirty="0">
                        <a:solidFill>
                          <a:srgbClr val="FFFF00"/>
                        </a:solidFill>
                        <a:effectLst>
                          <a:outerShdw blurRad="38100" dist="38100" dir="2700000" algn="tl">
                            <a:srgbClr val="000000"/>
                          </a:outerShdw>
                        </a:effectLst>
                        <a:latin typeface="Times New Roman" panose="02020603050405020304" pitchFamily="18" charset="0"/>
                        <a:cs typeface="Arial" panose="020B0604020202020204" pitchFamily="34" charset="0"/>
                      </a:rPr>
                      <a:t>/4</a:t>
                    </a:r>
                    <a:endParaRPr lang="en-US" sz="1400"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15945975503062"/>
                      <c:h val="0.11325227036714217"/>
                    </c:manualLayout>
                  </c15:layout>
                  <c15:showDataLabelsRange val="0"/>
                </c:ext>
                <c:ext xmlns:c16="http://schemas.microsoft.com/office/drawing/2014/chart" uri="{C3380CC4-5D6E-409C-BE32-E72D297353CC}">
                  <c16:uniqueId val="{00000007-684E-48AD-9AB6-D1E3CA6DD18F}"/>
                </c:ext>
              </c:extLst>
            </c:dLbl>
            <c:dLbl>
              <c:idx val="4"/>
              <c:layout>
                <c:manualLayout>
                  <c:x val="-8.9730424321959754E-2"/>
                  <c:y val="-0.43853971596319086"/>
                </c:manualLayout>
              </c:layout>
              <c:tx>
                <c:rich>
                  <a:bodyPr anchor="ctr" anchorCtr="0"/>
                  <a:lstStyle/>
                  <a:p>
                    <a:pPr>
                      <a:defRPr lang="ro-RO" altLang="ro-RO" sz="1400" b="1" kern="1200" dirty="0" smtClean="0">
                        <a:solidFill>
                          <a:srgbClr val="FFFF00"/>
                        </a:solidFill>
                        <a:effectLst>
                          <a:outerShdw blurRad="38100" dist="38100" dir="2700000" algn="tl">
                            <a:srgbClr val="000000"/>
                          </a:outerShdw>
                        </a:effectLst>
                        <a:latin typeface="Times New Roman" panose="02020603050405020304" pitchFamily="18" charset="0"/>
                        <a:ea typeface="+mn-ea"/>
                        <a:cs typeface="Arial" panose="020B0604020202020204" pitchFamily="34" charset="0"/>
                      </a:defRPr>
                    </a:pPr>
                    <a:r>
                      <a:rPr lang="en-US" sz="1400" dirty="0" err="1"/>
                      <a:t>Parteneri</a:t>
                    </a:r>
                    <a:r>
                      <a:rPr lang="en-US" sz="1400" baseline="0" dirty="0"/>
                      <a:t> </a:t>
                    </a:r>
                    <a:r>
                      <a:rPr lang="en-US" sz="1400" baseline="0" dirty="0" err="1"/>
                      <a:t>globali</a:t>
                    </a:r>
                    <a:r>
                      <a:rPr lang="en-US" sz="1400" baseline="0" dirty="0"/>
                      <a:t> </a:t>
                    </a:r>
                    <a:r>
                      <a:rPr lang="en-US" dirty="0"/>
                      <a:t>- 95/5</a:t>
                    </a:r>
                  </a:p>
                </c:rich>
              </c:tx>
              <c:numFmt formatCode="General" sourceLinked="0"/>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328307783652453"/>
                      <c:h val="5.15944960579484E-2"/>
                    </c:manualLayout>
                  </c15:layout>
                  <c15:showDataLabelsRange val="0"/>
                </c:ext>
                <c:ext xmlns:c16="http://schemas.microsoft.com/office/drawing/2014/chart" uri="{C3380CC4-5D6E-409C-BE32-E72D297353CC}">
                  <c16:uniqueId val="{00000008-684E-48AD-9AB6-D1E3CA6DD18F}"/>
                </c:ext>
              </c:extLst>
            </c:dLbl>
            <c:dLbl>
              <c:idx val="5"/>
              <c:layout>
                <c:manualLayout>
                  <c:x val="-7.5000000000000011E-2"/>
                  <c:y val="4.6296296296296545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84E-48AD-9AB6-D1E3CA6DD18F}"/>
                </c:ext>
              </c:extLst>
            </c:dLbl>
            <c:dLbl>
              <c:idx val="6"/>
              <c:layout>
                <c:manualLayout>
                  <c:x val="1.6666666666666701E-2"/>
                  <c:y val="2.314814814814814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684E-48AD-9AB6-D1E3CA6DD18F}"/>
                </c:ext>
              </c:extLst>
            </c:dLbl>
            <c:numFmt formatCode="General" sourceLinked="0"/>
            <c:spPr>
              <a:noFill/>
              <a:ln>
                <a:noFill/>
              </a:ln>
              <a:effectLst/>
            </c:spPr>
            <c:txPr>
              <a:bodyPr/>
              <a:lstStyle/>
              <a:p>
                <a:pPr>
                  <a:defRPr lang="ro-RO" altLang="ro-RO" sz="1400" b="1" kern="1200" dirty="0" smtClean="0">
                    <a:solidFill>
                      <a:srgbClr val="FFFF00"/>
                    </a:solidFill>
                    <a:effectLst>
                      <a:outerShdw blurRad="38100" dist="38100" dir="2700000" algn="tl">
                        <a:srgbClr val="000000"/>
                      </a:outerShdw>
                    </a:effectLst>
                    <a:latin typeface="Times New Roman" panose="02020603050405020304" pitchFamily="18"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val>
            <c:numRef>
              <c:f>Sheet1!$C$65:$C$69</c:f>
              <c:numCache>
                <c:formatCode>General</c:formatCode>
                <c:ptCount val="5"/>
                <c:pt idx="0">
                  <c:v>60</c:v>
                </c:pt>
                <c:pt idx="1">
                  <c:v>316</c:v>
                </c:pt>
                <c:pt idx="2">
                  <c:v>203</c:v>
                </c:pt>
                <c:pt idx="3">
                  <c:v>44</c:v>
                </c:pt>
                <c:pt idx="4">
                  <c:v>74</c:v>
                </c:pt>
              </c:numCache>
            </c:numRef>
          </c:val>
          <c:extLst>
            <c:ext xmlns:c15="http://schemas.microsoft.com/office/drawing/2012/chart" uri="{02D57815-91ED-43cb-92C2-25804820EDAC}">
              <c15:filteredCategoryTitle>
                <c15:cat>
                  <c:strRef>
                    <c:extLst xmlns:c16="http://schemas.microsoft.com/office/drawing/2014/chart">
                      <c:ext uri="{02D57815-91ED-43cb-92C2-25804820EDAC}">
                        <c15:formulaRef>
                          <c15:sqref>Sheet1!$B$65:$B$69</c15:sqref>
                        </c15:formulaRef>
                      </c:ext>
                    </c:extLst>
                    <c:strCache>
                      <c:ptCount val="5"/>
                      <c:pt idx="0">
                        <c:v>State Membre NATO</c:v>
                      </c:pt>
                      <c:pt idx="1">
                        <c:v>Parteneriatul NATO</c:v>
                      </c:pt>
                      <c:pt idx="2">
                        <c:v>Dialogul Mediteranean</c:v>
                      </c:pt>
                      <c:pt idx="3">
                        <c:v>Inițiative de cooperarea de la Istanbul</c:v>
                      </c:pt>
                      <c:pt idx="4">
                        <c:v>Parteneri Globali</c:v>
                      </c:pt>
                    </c:strCache>
                  </c:strRef>
                </c15:cat>
              </c15:filteredCategoryTitle>
            </c:ext>
            <c:ext xmlns:c16="http://schemas.microsoft.com/office/drawing/2014/chart" uri="{C3380CC4-5D6E-409C-BE32-E72D297353CC}">
              <c16:uniqueId val="{0000000B-684E-48AD-9AB6-D1E3CA6DD18F}"/>
            </c:ext>
          </c:extLst>
        </c:ser>
        <c:dLbls>
          <c:showLegendKey val="0"/>
          <c:showVal val="0"/>
          <c:showCatName val="1"/>
          <c:showSerName val="0"/>
          <c:showPercent val="0"/>
          <c:showBubbleSize val="0"/>
          <c:showLeaderLines val="1"/>
        </c:dLbls>
      </c:pie3DChart>
      <c:spPr>
        <a:noFill/>
        <a:ln w="25400">
          <a:noFill/>
        </a:ln>
      </c:spPr>
    </c:plotArea>
    <c:plotVisOnly val="1"/>
    <c:dispBlanksAs val="zero"/>
    <c:showDLblsOverMax val="0"/>
  </c:chart>
  <c:spPr>
    <a:ln>
      <a:noFill/>
    </a:ln>
  </c:spPr>
  <c:externalData r:id="rId1">
    <c:autoUpdate val="0"/>
  </c:externalData>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 Id="rId5" Type="http://schemas.openxmlformats.org/officeDocument/2006/relationships/image" Target="../media/image75.png"/><Relationship Id="rId4" Type="http://schemas.openxmlformats.org/officeDocument/2006/relationships/image" Target="../media/image74.png"/></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drawing1.xml><?xml version="1.0" encoding="utf-8"?>
<c:userShapes xmlns:c="http://schemas.openxmlformats.org/drawingml/2006/chart">
  <cdr:relSizeAnchor xmlns:cdr="http://schemas.openxmlformats.org/drawingml/2006/chartDrawing">
    <cdr:from>
      <cdr:x>0.6821</cdr:x>
      <cdr:y>0.14353</cdr:y>
    </cdr:from>
    <cdr:to>
      <cdr:x>0.73528</cdr:x>
      <cdr:y>0.2058</cdr:y>
    </cdr:to>
    <cdr:pic>
      <cdr:nvPicPr>
        <cdr:cNvPr id="2" name="Picture 1" descr="Fișier:Flag of France.svg">
          <a:extLst xmlns:a="http://schemas.openxmlformats.org/drawingml/2006/main">
            <a:ext uri="{FF2B5EF4-FFF2-40B4-BE49-F238E27FC236}">
              <a16:creationId xmlns:a16="http://schemas.microsoft.com/office/drawing/2014/main" id="{3E17BC8F-3292-422D-8C2F-1B5122C822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237114" y="648633"/>
          <a:ext cx="486278" cy="281409"/>
        </a:xfrm>
        <a:prstGeom xmlns:a="http://schemas.openxmlformats.org/drawingml/2006/main" prst="rect">
          <a:avLst/>
        </a:prstGeom>
        <a:noFill xmlns:a="http://schemas.openxmlformats.org/drawingml/2006/main"/>
        <a:ln xmlns:a="http://schemas.openxmlformats.org/drawingml/2006/main">
          <a:solidFill>
            <a:schemeClr val="tx1"/>
          </a:solidFill>
        </a:ln>
      </cdr:spPr>
    </cdr:pic>
  </cdr:relSizeAnchor>
  <cdr:relSizeAnchor xmlns:cdr="http://schemas.openxmlformats.org/drawingml/2006/chartDrawing">
    <cdr:from>
      <cdr:x>0.0784</cdr:x>
      <cdr:y>0.2156</cdr:y>
    </cdr:from>
    <cdr:to>
      <cdr:x>0.1386</cdr:x>
      <cdr:y>0.27283</cdr:y>
    </cdr:to>
    <cdr:pic>
      <cdr:nvPicPr>
        <cdr:cNvPr id="3" name="Picture 2" descr="Drapelul Afganistanului">
          <a:extLst xmlns:a="http://schemas.openxmlformats.org/drawingml/2006/main">
            <a:ext uri="{FF2B5EF4-FFF2-40B4-BE49-F238E27FC236}">
              <a16:creationId xmlns:a16="http://schemas.microsoft.com/office/drawing/2014/main" id="{D537ECD2-DD14-4EB0-8DCB-A4ECF44A3A5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16913" y="974359"/>
          <a:ext cx="550469" cy="258634"/>
        </a:xfrm>
        <a:prstGeom xmlns:a="http://schemas.openxmlformats.org/drawingml/2006/main" prst="rect">
          <a:avLst/>
        </a:prstGeom>
        <a:noFill xmlns:a="http://schemas.openxmlformats.org/drawingml/2006/main"/>
        <a:ln xmlns:a="http://schemas.openxmlformats.org/drawingml/2006/main">
          <a:solidFill>
            <a:schemeClr val="tx1"/>
          </a:solidFill>
        </a:ln>
      </cdr:spPr>
    </cdr:pic>
  </cdr:relSizeAnchor>
  <cdr:relSizeAnchor xmlns:cdr="http://schemas.openxmlformats.org/drawingml/2006/chartDrawing">
    <cdr:from>
      <cdr:x>0.17121</cdr:x>
      <cdr:y>0.25534</cdr:y>
    </cdr:from>
    <cdr:to>
      <cdr:x>0.22903</cdr:x>
      <cdr:y>0.32243</cdr:y>
    </cdr:to>
    <cdr:pic>
      <cdr:nvPicPr>
        <cdr:cNvPr id="4" name="Picture 3" descr="https://upload.wikimedia.org/wikipedia/commons/thumb/f/f6/Flag_of_Iraq.svg/1024px-Flag_of_Iraq.svg.png">
          <a:extLst xmlns:a="http://schemas.openxmlformats.org/drawingml/2006/main">
            <a:ext uri="{FF2B5EF4-FFF2-40B4-BE49-F238E27FC236}">
              <a16:creationId xmlns:a16="http://schemas.microsoft.com/office/drawing/2014/main" id="{0FB3555A-F43D-4670-AAA2-2E605ABBF20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565532" y="1153947"/>
          <a:ext cx="528706" cy="303193"/>
        </a:xfrm>
        <a:prstGeom xmlns:a="http://schemas.openxmlformats.org/drawingml/2006/main" prst="rect">
          <a:avLst/>
        </a:prstGeom>
        <a:noFill xmlns:a="http://schemas.openxmlformats.org/drawingml/2006/main"/>
        <a:ln xmlns:a="http://schemas.openxmlformats.org/drawingml/2006/main">
          <a:solidFill>
            <a:schemeClr val="tx1"/>
          </a:solidFill>
        </a:ln>
      </cdr:spPr>
    </cdr:pic>
  </cdr:relSizeAnchor>
  <cdr:relSizeAnchor xmlns:cdr="http://schemas.openxmlformats.org/drawingml/2006/chartDrawing">
    <cdr:from>
      <cdr:x>0.6826</cdr:x>
      <cdr:y>0.21948</cdr:y>
    </cdr:from>
    <cdr:to>
      <cdr:x>0.73987</cdr:x>
      <cdr:y>0.27753</cdr:y>
    </cdr:to>
    <cdr:pic>
      <cdr:nvPicPr>
        <cdr:cNvPr id="5" name="Picture 4" descr="Drapelul Estoniei">
          <a:extLst xmlns:a="http://schemas.openxmlformats.org/drawingml/2006/main">
            <a:ext uri="{FF2B5EF4-FFF2-40B4-BE49-F238E27FC236}">
              <a16:creationId xmlns:a16="http://schemas.microsoft.com/office/drawing/2014/main" id="{51922F91-976E-468B-A877-6FD5E74BBD65}"/>
            </a:ext>
          </a:extLst>
        </cdr:cNvPr>
        <cdr:cNvPicPr/>
      </cdr:nvPicPr>
      <cdr:blipFill>
        <a:blip xmlns:a="http://schemas.openxmlformats.org/drawingml/2006/main" xmlns:r="http://schemas.openxmlformats.org/officeDocument/2006/relationships" r:embed="rId4"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241733" y="991890"/>
          <a:ext cx="523677" cy="262327"/>
        </a:xfrm>
        <a:prstGeom xmlns:a="http://schemas.openxmlformats.org/drawingml/2006/main" prst="rect">
          <a:avLst/>
        </a:prstGeom>
        <a:noFill xmlns:a="http://schemas.openxmlformats.org/drawingml/2006/main"/>
        <a:ln xmlns:a="http://schemas.openxmlformats.org/drawingml/2006/main">
          <a:solidFill>
            <a:schemeClr val="tx1"/>
          </a:solidFill>
        </a:ln>
      </cdr:spPr>
    </cdr:pic>
  </cdr:relSizeAnchor>
  <cdr:relSizeAnchor xmlns:cdr="http://schemas.openxmlformats.org/drawingml/2006/chartDrawing">
    <cdr:from>
      <cdr:x>0.16966</cdr:x>
      <cdr:y>0.1712</cdr:y>
    </cdr:from>
    <cdr:to>
      <cdr:x>0.22675</cdr:x>
      <cdr:y>0.23445</cdr:y>
    </cdr:to>
    <cdr:pic>
      <cdr:nvPicPr>
        <cdr:cNvPr id="6" name="Picture 5" descr="Drapelul Columbiei">
          <a:extLst xmlns:a="http://schemas.openxmlformats.org/drawingml/2006/main">
            <a:ext uri="{FF2B5EF4-FFF2-40B4-BE49-F238E27FC236}">
              <a16:creationId xmlns:a16="http://schemas.microsoft.com/office/drawing/2014/main" id="{C8448935-B6C8-4E4C-88C2-5387B0562A30}"/>
            </a:ext>
          </a:extLst>
        </cdr:cNvPr>
        <cdr:cNvPicPr/>
      </cdr:nvPicPr>
      <cdr:blipFill>
        <a:blip xmlns:a="http://schemas.openxmlformats.org/drawingml/2006/main" xmlns:r="http://schemas.openxmlformats.org/officeDocument/2006/relationships" r:embed="rId5"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551413" y="773674"/>
          <a:ext cx="522030" cy="285840"/>
        </a:xfrm>
        <a:prstGeom xmlns:a="http://schemas.openxmlformats.org/drawingml/2006/main" prst="rect">
          <a:avLst/>
        </a:prstGeom>
        <a:noFill xmlns:a="http://schemas.openxmlformats.org/drawingml/2006/main"/>
        <a:ln xmlns:a="http://schemas.openxmlformats.org/drawingml/2006/main">
          <a:solidFill>
            <a:schemeClr val="tx1"/>
          </a:solidFill>
        </a:ln>
      </cdr:spPr>
    </cdr:pic>
  </cdr:relSizeAnchor>
  <cdr:relSizeAnchor xmlns:cdr="http://schemas.openxmlformats.org/drawingml/2006/chartDrawing">
    <cdr:from>
      <cdr:x>0.13872</cdr:x>
      <cdr:y>0.20953</cdr:y>
    </cdr:from>
    <cdr:to>
      <cdr:x>0.17756</cdr:x>
      <cdr:y>0.27475</cdr:y>
    </cdr:to>
    <cdr:sp macro="" textlink="">
      <cdr:nvSpPr>
        <cdr:cNvPr id="7" name="Rectangle 6"/>
        <cdr:cNvSpPr/>
      </cdr:nvSpPr>
      <cdr:spPr>
        <a:xfrm xmlns:a="http://schemas.openxmlformats.org/drawingml/2006/main">
          <a:off x="1268477" y="946919"/>
          <a:ext cx="355154" cy="294743"/>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xmlns:a="http://schemas.openxmlformats.org/drawingml/2006/main">
          <a:r>
            <a:rPr lang="en-US" sz="1600" b="1" dirty="0"/>
            <a:t>3</a:t>
          </a:r>
          <a:endParaRPr lang="ro-RO"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1"/>
            <a:ext cx="2974975" cy="529989"/>
          </a:xfrm>
          <a:prstGeom prst="rect">
            <a:avLst/>
          </a:prstGeom>
          <a:noFill/>
          <a:ln w="9525">
            <a:noFill/>
            <a:miter lim="800000"/>
            <a:headEnd/>
            <a:tailEnd/>
          </a:ln>
        </p:spPr>
        <p:txBody>
          <a:bodyPr vert="horz" wrap="square" lIns="91433" tIns="45716" rIns="91433" bIns="45716" numCol="1" anchor="t" anchorCtr="0" compatLnSpc="1">
            <a:prstTxWarp prst="textNoShape">
              <a:avLst/>
            </a:prstTxWarp>
          </a:bodyPr>
          <a:lstStyle>
            <a:lvl1pPr defTabSz="912813" eaLnBrk="0" hangingPunct="0">
              <a:defRPr sz="1200">
                <a:cs typeface="+mn-cs"/>
              </a:defRPr>
            </a:lvl1pPr>
          </a:lstStyle>
          <a:p>
            <a:pPr>
              <a:defRPr/>
            </a:pPr>
            <a:endParaRPr lang="ro-RO"/>
          </a:p>
        </p:txBody>
      </p:sp>
      <p:sp>
        <p:nvSpPr>
          <p:cNvPr id="51203" name="Rectangle 3"/>
          <p:cNvSpPr>
            <a:spLocks noGrp="1" noChangeArrowheads="1"/>
          </p:cNvSpPr>
          <p:nvPr>
            <p:ph type="dt" sz="quarter" idx="1"/>
          </p:nvPr>
        </p:nvSpPr>
        <p:spPr bwMode="auto">
          <a:xfrm>
            <a:off x="3889375" y="1"/>
            <a:ext cx="2895600" cy="529989"/>
          </a:xfrm>
          <a:prstGeom prst="rect">
            <a:avLst/>
          </a:prstGeom>
          <a:noFill/>
          <a:ln w="9525">
            <a:noFill/>
            <a:miter lim="800000"/>
            <a:headEnd/>
            <a:tailEnd/>
          </a:ln>
        </p:spPr>
        <p:txBody>
          <a:bodyPr vert="horz" wrap="square" lIns="91433" tIns="45716" rIns="91433" bIns="45716" numCol="1" anchor="t" anchorCtr="0" compatLnSpc="1">
            <a:prstTxWarp prst="textNoShape">
              <a:avLst/>
            </a:prstTxWarp>
          </a:bodyPr>
          <a:lstStyle>
            <a:lvl1pPr algn="r" defTabSz="912813" eaLnBrk="0" hangingPunct="0">
              <a:defRPr sz="1200">
                <a:cs typeface="+mn-cs"/>
              </a:defRPr>
            </a:lvl1pPr>
          </a:lstStyle>
          <a:p>
            <a:pPr>
              <a:defRPr/>
            </a:pPr>
            <a:fld id="{396FA98E-0D3B-4450-9535-A1884DCF2765}" type="datetime1">
              <a:rPr lang="en-US"/>
              <a:pPr>
                <a:defRPr/>
              </a:pPr>
              <a:t>12/20/2024</a:t>
            </a:fld>
            <a:endParaRPr lang="en-US"/>
          </a:p>
        </p:txBody>
      </p:sp>
      <p:sp>
        <p:nvSpPr>
          <p:cNvPr id="51204" name="Rectangle 4"/>
          <p:cNvSpPr>
            <a:spLocks noGrp="1" noChangeArrowheads="1"/>
          </p:cNvSpPr>
          <p:nvPr>
            <p:ph type="ftr" sz="quarter" idx="2"/>
          </p:nvPr>
        </p:nvSpPr>
        <p:spPr bwMode="auto">
          <a:xfrm>
            <a:off x="1" y="9388376"/>
            <a:ext cx="2974975" cy="454276"/>
          </a:xfrm>
          <a:prstGeom prst="rect">
            <a:avLst/>
          </a:prstGeom>
          <a:noFill/>
          <a:ln w="9525">
            <a:noFill/>
            <a:miter lim="800000"/>
            <a:headEnd/>
            <a:tailEnd/>
          </a:ln>
        </p:spPr>
        <p:txBody>
          <a:bodyPr vert="horz" wrap="square" lIns="91433" tIns="45716" rIns="91433" bIns="45716" numCol="1" anchor="b" anchorCtr="0" compatLnSpc="1">
            <a:prstTxWarp prst="textNoShape">
              <a:avLst/>
            </a:prstTxWarp>
          </a:bodyPr>
          <a:lstStyle>
            <a:lvl1pPr defTabSz="912813" eaLnBrk="0" hangingPunct="0">
              <a:defRPr sz="1200">
                <a:cs typeface="+mn-cs"/>
              </a:defRPr>
            </a:lvl1pPr>
          </a:lstStyle>
          <a:p>
            <a:pPr>
              <a:defRPr/>
            </a:pPr>
            <a:endParaRPr lang="ro-RO"/>
          </a:p>
        </p:txBody>
      </p:sp>
      <p:sp>
        <p:nvSpPr>
          <p:cNvPr id="51205" name="Rectangle 5"/>
          <p:cNvSpPr>
            <a:spLocks noGrp="1" noChangeArrowheads="1"/>
          </p:cNvSpPr>
          <p:nvPr>
            <p:ph type="sldNum" sz="quarter" idx="3"/>
          </p:nvPr>
        </p:nvSpPr>
        <p:spPr bwMode="auto">
          <a:xfrm>
            <a:off x="3889375" y="9388376"/>
            <a:ext cx="2895600" cy="454276"/>
          </a:xfrm>
          <a:prstGeom prst="rect">
            <a:avLst/>
          </a:prstGeom>
          <a:noFill/>
          <a:ln w="9525">
            <a:noFill/>
            <a:miter lim="800000"/>
            <a:headEnd/>
            <a:tailEnd/>
          </a:ln>
        </p:spPr>
        <p:txBody>
          <a:bodyPr vert="horz" wrap="square" lIns="91433" tIns="45716" rIns="91433" bIns="45716" numCol="1" anchor="b" anchorCtr="0" compatLnSpc="1">
            <a:prstTxWarp prst="textNoShape">
              <a:avLst/>
            </a:prstTxWarp>
          </a:bodyPr>
          <a:lstStyle>
            <a:lvl1pPr algn="r" defTabSz="912813">
              <a:defRPr sz="1200"/>
            </a:lvl1pPr>
          </a:lstStyle>
          <a:p>
            <a:pPr>
              <a:defRPr/>
            </a:pPr>
            <a:fld id="{0C6FE536-2545-4A8F-B664-3F03DEF7D1E6}" type="slidenum">
              <a:rPr lang="en-US" altLang="ro-RO"/>
              <a:pPr>
                <a:defRPr/>
              </a:pPr>
              <a:t>‹#›</a:t>
            </a:fld>
            <a:endParaRPr lang="en-US" altLang="ro-RO"/>
          </a:p>
        </p:txBody>
      </p:sp>
    </p:spTree>
    <p:extLst>
      <p:ext uri="{BB962C8B-B14F-4D97-AF65-F5344CB8AC3E}">
        <p14:creationId xmlns:p14="http://schemas.microsoft.com/office/powerpoint/2010/main" val="18312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46400" cy="492133"/>
          </a:xfrm>
          <a:prstGeom prst="rect">
            <a:avLst/>
          </a:prstGeom>
          <a:noFill/>
          <a:ln w="9525">
            <a:noFill/>
            <a:miter lim="800000"/>
            <a:headEnd/>
            <a:tailEnd/>
          </a:ln>
        </p:spPr>
        <p:txBody>
          <a:bodyPr vert="horz" wrap="square" lIns="91881" tIns="45941" rIns="91881" bIns="45941" numCol="1" anchor="t" anchorCtr="0" compatLnSpc="1">
            <a:prstTxWarp prst="textNoShape">
              <a:avLst/>
            </a:prstTxWarp>
          </a:bodyPr>
          <a:lstStyle>
            <a:lvl1pPr defTabSz="917575" eaLnBrk="0" hangingPunct="0">
              <a:defRPr sz="1200">
                <a:cs typeface="+mn-cs"/>
              </a:defRPr>
            </a:lvl1pPr>
          </a:lstStyle>
          <a:p>
            <a:pPr>
              <a:defRPr/>
            </a:pPr>
            <a:endParaRPr lang="ro-RO"/>
          </a:p>
        </p:txBody>
      </p:sp>
      <p:sp>
        <p:nvSpPr>
          <p:cNvPr id="5123" name="Rectangle 3"/>
          <p:cNvSpPr>
            <a:spLocks noGrp="1" noChangeArrowheads="1"/>
          </p:cNvSpPr>
          <p:nvPr>
            <p:ph type="dt" idx="1"/>
          </p:nvPr>
        </p:nvSpPr>
        <p:spPr bwMode="auto">
          <a:xfrm>
            <a:off x="3851276" y="1"/>
            <a:ext cx="2946400" cy="492133"/>
          </a:xfrm>
          <a:prstGeom prst="rect">
            <a:avLst/>
          </a:prstGeom>
          <a:noFill/>
          <a:ln w="9525">
            <a:noFill/>
            <a:miter lim="800000"/>
            <a:headEnd/>
            <a:tailEnd/>
          </a:ln>
        </p:spPr>
        <p:txBody>
          <a:bodyPr vert="horz" wrap="square" lIns="91881" tIns="45941" rIns="91881" bIns="45941" numCol="1" anchor="t" anchorCtr="0" compatLnSpc="1">
            <a:prstTxWarp prst="textNoShape">
              <a:avLst/>
            </a:prstTxWarp>
          </a:bodyPr>
          <a:lstStyle>
            <a:lvl1pPr algn="r" defTabSz="917575" eaLnBrk="0" hangingPunct="0">
              <a:defRPr sz="1200">
                <a:cs typeface="+mn-cs"/>
              </a:defRPr>
            </a:lvl1pPr>
          </a:lstStyle>
          <a:p>
            <a:pPr>
              <a:defRPr/>
            </a:pPr>
            <a:fld id="{5F4CB2D0-AE4E-482D-AF39-98C0A47751EE}" type="datetime1">
              <a:rPr lang="en-US"/>
              <a:pPr>
                <a:defRPr/>
              </a:pPr>
              <a:t>12/20/2024</a:t>
            </a:fld>
            <a:endParaRPr lang="en-US"/>
          </a:p>
        </p:txBody>
      </p:sp>
      <p:sp>
        <p:nvSpPr>
          <p:cNvPr id="5124" name="Rectangle 4"/>
          <p:cNvSpPr>
            <a:spLocks noGrp="1" noRot="1" noChangeAspect="1" noChangeArrowheads="1" noTextEdit="1"/>
          </p:cNvSpPr>
          <p:nvPr>
            <p:ph type="sldImg" idx="2"/>
          </p:nvPr>
        </p:nvSpPr>
        <p:spPr bwMode="auto">
          <a:xfrm>
            <a:off x="107950" y="738188"/>
            <a:ext cx="6583363" cy="3703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463" y="4686302"/>
            <a:ext cx="4984750" cy="4441812"/>
          </a:xfrm>
          <a:prstGeom prst="rect">
            <a:avLst/>
          </a:prstGeom>
          <a:noFill/>
          <a:ln w="9525">
            <a:noFill/>
            <a:miter lim="800000"/>
            <a:headEnd/>
            <a:tailEnd/>
          </a:ln>
        </p:spPr>
        <p:txBody>
          <a:bodyPr vert="horz" wrap="square" lIns="91881" tIns="45941" rIns="91881" bIns="4594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9374181"/>
            <a:ext cx="2946400" cy="492133"/>
          </a:xfrm>
          <a:prstGeom prst="rect">
            <a:avLst/>
          </a:prstGeom>
          <a:noFill/>
          <a:ln w="9525">
            <a:noFill/>
            <a:miter lim="800000"/>
            <a:headEnd/>
            <a:tailEnd/>
          </a:ln>
        </p:spPr>
        <p:txBody>
          <a:bodyPr vert="horz" wrap="square" lIns="91881" tIns="45941" rIns="91881" bIns="45941" numCol="1" anchor="b" anchorCtr="0" compatLnSpc="1">
            <a:prstTxWarp prst="textNoShape">
              <a:avLst/>
            </a:prstTxWarp>
          </a:bodyPr>
          <a:lstStyle>
            <a:lvl1pPr defTabSz="917575" eaLnBrk="0" hangingPunct="0">
              <a:defRPr sz="1200">
                <a:cs typeface="+mn-cs"/>
              </a:defRPr>
            </a:lvl1pPr>
          </a:lstStyle>
          <a:p>
            <a:pPr>
              <a:defRPr/>
            </a:pPr>
            <a:endParaRPr lang="ro-RO"/>
          </a:p>
        </p:txBody>
      </p:sp>
      <p:sp>
        <p:nvSpPr>
          <p:cNvPr id="5127" name="Rectangle 7"/>
          <p:cNvSpPr>
            <a:spLocks noGrp="1" noChangeArrowheads="1"/>
          </p:cNvSpPr>
          <p:nvPr>
            <p:ph type="sldNum" sz="quarter" idx="5"/>
          </p:nvPr>
        </p:nvSpPr>
        <p:spPr bwMode="auto">
          <a:xfrm>
            <a:off x="3851276" y="9374181"/>
            <a:ext cx="2946400" cy="492133"/>
          </a:xfrm>
          <a:prstGeom prst="rect">
            <a:avLst/>
          </a:prstGeom>
          <a:noFill/>
          <a:ln w="9525">
            <a:noFill/>
            <a:miter lim="800000"/>
            <a:headEnd/>
            <a:tailEnd/>
          </a:ln>
        </p:spPr>
        <p:txBody>
          <a:bodyPr vert="horz" wrap="square" lIns="91881" tIns="45941" rIns="91881" bIns="45941" numCol="1" anchor="b" anchorCtr="0" compatLnSpc="1">
            <a:prstTxWarp prst="textNoShape">
              <a:avLst/>
            </a:prstTxWarp>
          </a:bodyPr>
          <a:lstStyle>
            <a:lvl1pPr algn="r" defTabSz="917575">
              <a:defRPr sz="1200"/>
            </a:lvl1pPr>
          </a:lstStyle>
          <a:p>
            <a:pPr>
              <a:defRPr/>
            </a:pPr>
            <a:fld id="{E87AC5C0-F870-4C22-A8DF-8C4B610ECE12}" type="slidenum">
              <a:rPr lang="en-US" altLang="ro-RO"/>
              <a:pPr>
                <a:defRPr/>
              </a:pPr>
              <a:t>‹#›</a:t>
            </a:fld>
            <a:endParaRPr lang="en-US" altLang="ro-RO"/>
          </a:p>
        </p:txBody>
      </p:sp>
    </p:spTree>
    <p:extLst>
      <p:ext uri="{BB962C8B-B14F-4D97-AF65-F5344CB8AC3E}">
        <p14:creationId xmlns:p14="http://schemas.microsoft.com/office/powerpoint/2010/main" val="2231093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46050" y="765175"/>
            <a:ext cx="6505575" cy="3659188"/>
          </a:xfrm>
          <a:ln/>
        </p:spPr>
      </p:sp>
      <p:sp>
        <p:nvSpPr>
          <p:cNvPr id="8195" name="Rectangle 3"/>
          <p:cNvSpPr>
            <a:spLocks noGrp="1" noChangeArrowheads="1"/>
          </p:cNvSpPr>
          <p:nvPr>
            <p:ph type="body" idx="1"/>
          </p:nvPr>
        </p:nvSpPr>
        <p:spPr>
          <a:xfrm>
            <a:off x="917577" y="4653177"/>
            <a:ext cx="4957763" cy="4500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o-RO" sz="1400" dirty="0">
              <a:latin typeface="Arial" panose="020B0604020202020204" pitchFamily="34" charset="0"/>
            </a:endParaRPr>
          </a:p>
          <a:p>
            <a:endParaRPr lang="en-US" altLang="ro-RO" sz="1400" dirty="0">
              <a:latin typeface="Arial" panose="020B0604020202020204" pitchFamily="34" charset="0"/>
            </a:endParaRPr>
          </a:p>
        </p:txBody>
      </p:sp>
    </p:spTree>
    <p:extLst>
      <p:ext uri="{BB962C8B-B14F-4D97-AF65-F5344CB8AC3E}">
        <p14:creationId xmlns:p14="http://schemas.microsoft.com/office/powerpoint/2010/main" val="123315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pPr>
              <a:defRPr/>
            </a:pPr>
            <a:fld id="{E87AC5C0-F870-4C22-A8DF-8C4B610ECE12}" type="slidenum">
              <a:rPr lang="en-US" altLang="ro-RO" smtClean="0"/>
              <a:pPr>
                <a:defRPr/>
              </a:pPr>
              <a:t>10</a:t>
            </a:fld>
            <a:endParaRPr lang="en-US" altLang="ro-RO"/>
          </a:p>
        </p:txBody>
      </p:sp>
    </p:spTree>
    <p:extLst>
      <p:ext uri="{BB962C8B-B14F-4D97-AF65-F5344CB8AC3E}">
        <p14:creationId xmlns:p14="http://schemas.microsoft.com/office/powerpoint/2010/main" val="898173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206375" y="733425"/>
            <a:ext cx="6543675" cy="3681413"/>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ro-RO"/>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30C61AC-67B4-41C1-92F0-B388BD2DE7D4}" type="slidenum">
              <a:rPr kumimoji="0" lang="en-US" altLang="ro-RO" smtClean="0"/>
              <a:pPr>
                <a:spcBef>
                  <a:spcPct val="0"/>
                </a:spcBef>
              </a:pPr>
              <a:t>11</a:t>
            </a:fld>
            <a:endParaRPr kumimoji="0" lang="en-US" altLang="ro-RO"/>
          </a:p>
        </p:txBody>
      </p:sp>
    </p:spTree>
    <p:extLst>
      <p:ext uri="{BB962C8B-B14F-4D97-AF65-F5344CB8AC3E}">
        <p14:creationId xmlns:p14="http://schemas.microsoft.com/office/powerpoint/2010/main" val="120116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a:t>DRESMARA ca structură subordonată Universității Naționale de Apărare „Carol I”este acreditat la nivel național cu </a:t>
            </a:r>
            <a:r>
              <a:rPr lang="vi-VN" dirty="0"/>
              <a:t>GRAD DE ÎNCREDERE RIDICAT pentru perioada 2015-2020 – acordat de Agenţia Română de Asigurare a Calităţii în Învăţământul Superior (Hotărârea ARACIS nr. 129 din 29.10.2015)</a:t>
            </a:r>
            <a:r>
              <a:rPr lang="ro-RO" dirty="0"/>
              <a:t> la evaluarea universității</a:t>
            </a:r>
            <a:r>
              <a:rPr lang="vi-VN" dirty="0"/>
              <a:t>;</a:t>
            </a:r>
            <a:endParaRPr lang="ro-RO" dirty="0"/>
          </a:p>
          <a:p>
            <a:endParaRPr lang="ro-RO" dirty="0"/>
          </a:p>
          <a:p>
            <a:r>
              <a:rPr lang="ro-RO" dirty="0"/>
              <a:t>La nivel european: </a:t>
            </a:r>
            <a:r>
              <a:rPr lang="en-US" dirty="0"/>
              <a:t> INSTITUTIONAL EVALUATION PROGRAMME (IEP) - Performance in Research, Performance in Teaching – Quality, Diversity, and Innovation in Romanian Universities Project – </a:t>
            </a:r>
            <a:r>
              <a:rPr lang="en-US" dirty="0" err="1"/>
              <a:t>aprilie</a:t>
            </a:r>
            <a:r>
              <a:rPr lang="en-US" dirty="0"/>
              <a:t> 2013;</a:t>
            </a:r>
            <a:endParaRPr lang="ro-RO" dirty="0"/>
          </a:p>
          <a:p>
            <a:endParaRPr lang="ro-RO" dirty="0"/>
          </a:p>
          <a:p>
            <a:r>
              <a:rPr lang="ro-RO" dirty="0"/>
              <a:t>La nivel NATO </a:t>
            </a:r>
            <a:r>
              <a:rPr lang="vi-VN" dirty="0"/>
              <a:t>- „UNCONDITIONAL ACCREDITATION” - Certificat de Asigurare a Calității în Învățământul NATO - cu o valabilitate de șase ani – acordat de Joint Force Training/Allied Command Transformation (JFT/ACT) în decembrie 2015.</a:t>
            </a:r>
          </a:p>
          <a:p>
            <a:endParaRPr lang="en-US" dirty="0"/>
          </a:p>
          <a:p>
            <a:endParaRPr lang="ro-RO" dirty="0"/>
          </a:p>
          <a:p>
            <a:r>
              <a:rPr lang="ro-RO" dirty="0"/>
              <a:t>Programul de studii universitare de master este acreditat de ARACIS începând cu anul 2011.</a:t>
            </a:r>
          </a:p>
          <a:p>
            <a:endParaRPr lang="ro-RO" dirty="0"/>
          </a:p>
        </p:txBody>
      </p:sp>
      <p:sp>
        <p:nvSpPr>
          <p:cNvPr id="4" name="Slide Number Placeholder 3"/>
          <p:cNvSpPr>
            <a:spLocks noGrp="1"/>
          </p:cNvSpPr>
          <p:nvPr>
            <p:ph type="sldNum" sz="quarter" idx="10"/>
          </p:nvPr>
        </p:nvSpPr>
        <p:spPr/>
        <p:txBody>
          <a:bodyPr/>
          <a:lstStyle/>
          <a:p>
            <a:pPr>
              <a:defRPr/>
            </a:pPr>
            <a:fld id="{E87AC5C0-F870-4C22-A8DF-8C4B610ECE12}" type="slidenum">
              <a:rPr lang="en-US" altLang="ro-RO" smtClean="0"/>
              <a:pPr>
                <a:defRPr/>
              </a:pPr>
              <a:t>12</a:t>
            </a:fld>
            <a:endParaRPr lang="en-US" altLang="ro-RO"/>
          </a:p>
        </p:txBody>
      </p:sp>
    </p:spTree>
    <p:extLst>
      <p:ext uri="{BB962C8B-B14F-4D97-AF65-F5344CB8AC3E}">
        <p14:creationId xmlns:p14="http://schemas.microsoft.com/office/powerpoint/2010/main" val="377550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07950" y="738188"/>
            <a:ext cx="6583363" cy="3703637"/>
          </a:xfrm>
          <a:ln/>
        </p:spPr>
      </p:sp>
      <p:sp>
        <p:nvSpPr>
          <p:cNvPr id="32771" name="Notes Placeholder 2"/>
          <p:cNvSpPr>
            <a:spLocks noGrp="1"/>
          </p:cNvSpPr>
          <p:nvPr>
            <p:ph type="body" idx="1"/>
          </p:nvPr>
        </p:nvSpPr>
        <p:spPr>
          <a:xfrm>
            <a:off x="338497" y="4686301"/>
            <a:ext cx="6120680" cy="49689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0"/>
              </a:spcBef>
              <a:buAutoNum type="arabicPeriod"/>
            </a:pPr>
            <a:r>
              <a:rPr lang="ro-RO" dirty="0"/>
              <a:t>Program de studii universitare de master Managementul resurselor organizației</a:t>
            </a:r>
          </a:p>
          <a:p>
            <a:pPr marL="228600" indent="-228600">
              <a:spcBef>
                <a:spcPts val="0"/>
              </a:spcBef>
            </a:pPr>
            <a:r>
              <a:rPr lang="vi-VN" dirty="0"/>
              <a:t>Domeniul de studii: Informații și Securitate Naţională</a:t>
            </a:r>
          </a:p>
          <a:p>
            <a:pPr>
              <a:spcBef>
                <a:spcPts val="0"/>
              </a:spcBef>
            </a:pPr>
            <a:r>
              <a:rPr lang="vi-VN" dirty="0"/>
              <a:t>Număr de locuri: 50</a:t>
            </a:r>
            <a:r>
              <a:rPr lang="ro-RO" dirty="0"/>
              <a:t> cu taxă</a:t>
            </a:r>
          </a:p>
          <a:p>
            <a:pPr>
              <a:spcBef>
                <a:spcPts val="0"/>
              </a:spcBef>
            </a:pPr>
            <a:r>
              <a:rPr lang="ro-RO" dirty="0"/>
              <a:t>Durata: 2 ani</a:t>
            </a:r>
          </a:p>
          <a:p>
            <a:pPr>
              <a:spcBef>
                <a:spcPts val="0"/>
              </a:spcBef>
            </a:pPr>
            <a:r>
              <a:rPr lang="ro-RO" altLang="en-US" dirty="0"/>
              <a:t>2. </a:t>
            </a:r>
            <a:r>
              <a:rPr lang="it-IT" altLang="en-US" dirty="0"/>
              <a:t>Cursuri postuniversitare de formare și dezvoltare profesională continuă</a:t>
            </a:r>
            <a:r>
              <a:rPr lang="ro-RO" altLang="en-US" dirty="0"/>
              <a:t>:</a:t>
            </a:r>
          </a:p>
          <a:p>
            <a:pPr>
              <a:spcBef>
                <a:spcPts val="0"/>
              </a:spcBef>
            </a:pPr>
            <a:r>
              <a:rPr lang="vi-VN" altLang="en-US" i="1" dirty="0"/>
              <a:t>Pentru personalul de conducere (cursuri de carieră):</a:t>
            </a:r>
            <a:r>
              <a:rPr lang="ro-RO" altLang="en-US" i="1" dirty="0"/>
              <a:t> 8 săptămâni</a:t>
            </a:r>
            <a:endParaRPr lang="vi-VN" altLang="en-US" i="1" dirty="0"/>
          </a:p>
          <a:p>
            <a:pPr>
              <a:spcBef>
                <a:spcPts val="0"/>
              </a:spcBef>
            </a:pPr>
            <a:r>
              <a:rPr lang="vi-VN" altLang="en-US" dirty="0"/>
              <a:t>                          1. Managementul resurselor de apărare - ACT 678 (BI)</a:t>
            </a:r>
          </a:p>
          <a:p>
            <a:pPr>
              <a:spcBef>
                <a:spcPts val="0"/>
              </a:spcBef>
            </a:pPr>
            <a:r>
              <a:rPr lang="vi-VN" altLang="en-US" dirty="0"/>
              <a:t>                          2. Managementul resurselor informaţionale - ACT 679 (BI)</a:t>
            </a:r>
          </a:p>
          <a:p>
            <a:pPr>
              <a:spcBef>
                <a:spcPts val="0"/>
              </a:spcBef>
            </a:pPr>
            <a:r>
              <a:rPr lang="vi-VN" altLang="en-US" i="1" dirty="0"/>
              <a:t>Pentru specialişti (curs de carieră) :</a:t>
            </a:r>
            <a:r>
              <a:rPr lang="ro-RO" altLang="en-US" i="1" dirty="0"/>
              <a:t> 8 săptămâni</a:t>
            </a:r>
            <a:endParaRPr lang="vi-VN" altLang="en-US" i="1" dirty="0"/>
          </a:p>
          <a:p>
            <a:pPr>
              <a:spcBef>
                <a:spcPts val="0"/>
              </a:spcBef>
            </a:pPr>
            <a:r>
              <a:rPr lang="vi-VN" altLang="en-US" dirty="0"/>
              <a:t>                         3. Managementul resurselor de apărare - ACT 715 (BI)</a:t>
            </a:r>
          </a:p>
          <a:p>
            <a:pPr>
              <a:spcBef>
                <a:spcPts val="0"/>
              </a:spcBef>
            </a:pPr>
            <a:r>
              <a:rPr lang="vi-VN" altLang="en-US" i="1" dirty="0"/>
              <a:t>De specializare:</a:t>
            </a:r>
            <a:r>
              <a:rPr lang="ro-RO" altLang="en-US" i="1" dirty="0"/>
              <a:t> 4 săptămâni</a:t>
            </a:r>
            <a:endParaRPr lang="vi-VN" altLang="en-US" i="1" dirty="0"/>
          </a:p>
          <a:p>
            <a:pPr>
              <a:spcBef>
                <a:spcPts val="0"/>
              </a:spcBef>
            </a:pPr>
            <a:r>
              <a:rPr lang="vi-VN" altLang="en-US" dirty="0"/>
              <a:t>                         </a:t>
            </a:r>
            <a:r>
              <a:rPr lang="ro-RO" altLang="en-US" dirty="0"/>
              <a:t>4</a:t>
            </a:r>
            <a:r>
              <a:rPr lang="vi-VN" altLang="en-US" dirty="0"/>
              <a:t>.Planificarea, programarea şi bugetarea resurselor de apărare - ACT 676 (Fin)</a:t>
            </a:r>
          </a:p>
          <a:p>
            <a:pPr>
              <a:spcBef>
                <a:spcPts val="0"/>
              </a:spcBef>
            </a:pPr>
            <a:r>
              <a:rPr lang="vi-VN" altLang="en-US" dirty="0"/>
              <a:t>                         </a:t>
            </a:r>
            <a:r>
              <a:rPr lang="ro-RO" altLang="en-US" dirty="0"/>
              <a:t>5</a:t>
            </a:r>
            <a:r>
              <a:rPr lang="vi-VN" altLang="en-US" dirty="0"/>
              <a:t>. Managementul proiectelor şi programelor - ACT 677 (Fin)</a:t>
            </a:r>
          </a:p>
          <a:p>
            <a:pPr>
              <a:spcBef>
                <a:spcPts val="0"/>
              </a:spcBef>
            </a:pPr>
            <a:r>
              <a:rPr lang="vi-VN" altLang="en-US" dirty="0"/>
              <a:t>                         </a:t>
            </a:r>
            <a:r>
              <a:rPr lang="ro-RO" altLang="en-US" dirty="0"/>
              <a:t>6</a:t>
            </a:r>
            <a:r>
              <a:rPr lang="vi-VN" altLang="en-US" dirty="0"/>
              <a:t>. Managementul securităţii informaţionale - ACT 675 (CybDefOps)</a:t>
            </a:r>
          </a:p>
          <a:p>
            <a:pPr>
              <a:spcBef>
                <a:spcPts val="0"/>
              </a:spcBef>
            </a:pPr>
            <a:r>
              <a:rPr lang="vi-VN" altLang="en-US" dirty="0"/>
              <a:t> Toate cursurile sunt </a:t>
            </a:r>
            <a:r>
              <a:rPr lang="ro-RO" altLang="en-US" dirty="0"/>
              <a:t>incluse în </a:t>
            </a:r>
            <a:r>
              <a:rPr lang="vi-VN" altLang="en-US" dirty="0"/>
              <a:t>discipline NATO: Building  Integrity (BI), Finance (Fin) şi Cyber Defense Operations </a:t>
            </a:r>
            <a:r>
              <a:rPr lang="ro-RO" altLang="en-US" dirty="0"/>
              <a:t>(</a:t>
            </a:r>
            <a:r>
              <a:rPr lang="vi-VN" altLang="en-US" dirty="0"/>
              <a:t>CybDefOps)</a:t>
            </a:r>
          </a:p>
          <a:p>
            <a:pPr>
              <a:spcBef>
                <a:spcPts val="0"/>
              </a:spcBef>
            </a:pPr>
            <a:r>
              <a:rPr lang="vi-VN" altLang="en-US" dirty="0"/>
              <a:t>Limba de predare: engleza</a:t>
            </a:r>
            <a:endParaRPr lang="ro-RO" altLang="en-US" dirty="0"/>
          </a:p>
          <a:p>
            <a:pPr>
              <a:spcBef>
                <a:spcPts val="0"/>
              </a:spcBef>
            </a:pPr>
            <a:r>
              <a:rPr lang="vi-VN" altLang="en-US" dirty="0"/>
              <a:t>3. Cursuri de perfecționare:</a:t>
            </a:r>
          </a:p>
          <a:p>
            <a:pPr>
              <a:spcBef>
                <a:spcPts val="0"/>
              </a:spcBef>
            </a:pPr>
            <a:r>
              <a:rPr lang="vi-VN" altLang="en-US" dirty="0"/>
              <a:t>           1. împreună cu Centrul pentru Integritate în Domeniul Apărării (Center for Integrity in the Defense Sector), Norvegia - Consolidarea integrității instituționale în contextul Managementului Strategic al Resurselor Umane</a:t>
            </a:r>
          </a:p>
          <a:p>
            <a:pPr>
              <a:spcBef>
                <a:spcPts val="0"/>
              </a:spcBef>
            </a:pPr>
            <a:r>
              <a:rPr lang="vi-VN" altLang="en-US" dirty="0"/>
              <a:t>           2. împreună cu Şcoala NATO de la Oberammergau, Germania - Managementul resurselor resurselor  în NATO (on-line)</a:t>
            </a:r>
          </a:p>
          <a:p>
            <a:pPr>
              <a:spcBef>
                <a:spcPts val="0"/>
              </a:spcBef>
            </a:pPr>
            <a:endParaRPr lang="ro-RO" altLang="en-US" dirty="0"/>
          </a:p>
          <a:p>
            <a:pPr>
              <a:spcBef>
                <a:spcPts val="0"/>
              </a:spcBef>
            </a:pPr>
            <a:endParaRPr lang="ro-RO" altLang="en-US" dirty="0"/>
          </a:p>
          <a:p>
            <a:pPr>
              <a:spcBef>
                <a:spcPts val="0"/>
              </a:spcBef>
            </a:pPr>
            <a:endParaRPr lang="vi-VN"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730A76E-39F3-421E-95B5-B6A09983914F}" type="slidenum">
              <a:rPr kumimoji="0" lang="en-US" altLang="ro-RO" smtClean="0"/>
              <a:pPr>
                <a:spcBef>
                  <a:spcPct val="0"/>
                </a:spcBef>
              </a:pPr>
              <a:t>13</a:t>
            </a:fld>
            <a:endParaRPr kumimoji="0" lang="en-US" altLang="ro-RO"/>
          </a:p>
        </p:txBody>
      </p:sp>
    </p:spTree>
    <p:extLst>
      <p:ext uri="{BB962C8B-B14F-4D97-AF65-F5344CB8AC3E}">
        <p14:creationId xmlns:p14="http://schemas.microsoft.com/office/powerpoint/2010/main" val="256774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07950" y="738188"/>
            <a:ext cx="6583363" cy="3703637"/>
          </a:xfrm>
          <a:ln/>
        </p:spPr>
      </p:sp>
      <p:sp>
        <p:nvSpPr>
          <p:cNvPr id="32771" name="Notes Placeholder 2"/>
          <p:cNvSpPr>
            <a:spLocks noGrp="1"/>
          </p:cNvSpPr>
          <p:nvPr>
            <p:ph type="body" idx="1"/>
          </p:nvPr>
        </p:nvSpPr>
        <p:spPr>
          <a:xfrm>
            <a:off x="338497" y="4686301"/>
            <a:ext cx="6120680" cy="49689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0"/>
              </a:spcBef>
              <a:buAutoNum type="arabicPeriod"/>
            </a:pPr>
            <a:r>
              <a:rPr lang="ro-RO" dirty="0"/>
              <a:t>Program de studii universitare de master Managementul resurselor organizației</a:t>
            </a:r>
          </a:p>
          <a:p>
            <a:pPr marL="228600" indent="-228600">
              <a:spcBef>
                <a:spcPts val="0"/>
              </a:spcBef>
            </a:pPr>
            <a:r>
              <a:rPr lang="vi-VN" dirty="0"/>
              <a:t>Domeniul de studii: Informații și Securitate Naţională</a:t>
            </a:r>
          </a:p>
          <a:p>
            <a:pPr>
              <a:spcBef>
                <a:spcPts val="0"/>
              </a:spcBef>
            </a:pPr>
            <a:r>
              <a:rPr lang="vi-VN" dirty="0"/>
              <a:t>Număr de locuri: 50</a:t>
            </a:r>
            <a:r>
              <a:rPr lang="ro-RO" dirty="0"/>
              <a:t> cu taxă</a:t>
            </a:r>
          </a:p>
          <a:p>
            <a:pPr>
              <a:spcBef>
                <a:spcPts val="0"/>
              </a:spcBef>
            </a:pPr>
            <a:r>
              <a:rPr lang="ro-RO" dirty="0"/>
              <a:t>Durata: 2 ani</a:t>
            </a:r>
          </a:p>
          <a:p>
            <a:pPr>
              <a:spcBef>
                <a:spcPts val="0"/>
              </a:spcBef>
            </a:pPr>
            <a:r>
              <a:rPr lang="ro-RO" altLang="en-US" dirty="0"/>
              <a:t>2. </a:t>
            </a:r>
            <a:r>
              <a:rPr lang="it-IT" altLang="en-US" dirty="0"/>
              <a:t>Cursuri postuniversitare de formare și dezvoltare profesională continuă</a:t>
            </a:r>
            <a:r>
              <a:rPr lang="ro-RO" altLang="en-US" dirty="0"/>
              <a:t>:</a:t>
            </a:r>
          </a:p>
          <a:p>
            <a:pPr>
              <a:spcBef>
                <a:spcPts val="0"/>
              </a:spcBef>
            </a:pPr>
            <a:r>
              <a:rPr lang="vi-VN" altLang="en-US" i="1" dirty="0"/>
              <a:t>Pentru personalul de conducere (cursuri de carieră):</a:t>
            </a:r>
            <a:r>
              <a:rPr lang="ro-RO" altLang="en-US" i="1" dirty="0"/>
              <a:t> 8 săptămâni</a:t>
            </a:r>
            <a:endParaRPr lang="vi-VN" altLang="en-US" i="1" dirty="0"/>
          </a:p>
          <a:p>
            <a:pPr>
              <a:spcBef>
                <a:spcPts val="0"/>
              </a:spcBef>
            </a:pPr>
            <a:r>
              <a:rPr lang="vi-VN" altLang="en-US" dirty="0"/>
              <a:t>                          1. Managementul resurselor de apărare - ACT 678 (BI)</a:t>
            </a:r>
          </a:p>
          <a:p>
            <a:pPr>
              <a:spcBef>
                <a:spcPts val="0"/>
              </a:spcBef>
            </a:pPr>
            <a:r>
              <a:rPr lang="vi-VN" altLang="en-US" dirty="0"/>
              <a:t>                          2. Managementul resurselor informaţionale - ACT 679 (BI)</a:t>
            </a:r>
          </a:p>
          <a:p>
            <a:pPr>
              <a:spcBef>
                <a:spcPts val="0"/>
              </a:spcBef>
            </a:pPr>
            <a:r>
              <a:rPr lang="vi-VN" altLang="en-US" i="1" dirty="0"/>
              <a:t>Pentru specialişti (curs de carieră) :</a:t>
            </a:r>
            <a:r>
              <a:rPr lang="ro-RO" altLang="en-US" i="1" dirty="0"/>
              <a:t> 8 săptămâni</a:t>
            </a:r>
            <a:endParaRPr lang="vi-VN" altLang="en-US" i="1" dirty="0"/>
          </a:p>
          <a:p>
            <a:pPr>
              <a:spcBef>
                <a:spcPts val="0"/>
              </a:spcBef>
            </a:pPr>
            <a:r>
              <a:rPr lang="vi-VN" altLang="en-US" dirty="0"/>
              <a:t>                         3. Managementul resurselor de apărare - ACT 715 (BI)</a:t>
            </a:r>
          </a:p>
          <a:p>
            <a:pPr>
              <a:spcBef>
                <a:spcPts val="0"/>
              </a:spcBef>
            </a:pPr>
            <a:r>
              <a:rPr lang="vi-VN" altLang="en-US" i="1" dirty="0"/>
              <a:t>De specializare:</a:t>
            </a:r>
            <a:r>
              <a:rPr lang="ro-RO" altLang="en-US" i="1" dirty="0"/>
              <a:t> 4 săptămâni</a:t>
            </a:r>
            <a:endParaRPr lang="vi-VN" altLang="en-US" i="1" dirty="0"/>
          </a:p>
          <a:p>
            <a:pPr>
              <a:spcBef>
                <a:spcPts val="0"/>
              </a:spcBef>
            </a:pPr>
            <a:r>
              <a:rPr lang="vi-VN" altLang="en-US" dirty="0"/>
              <a:t>                         </a:t>
            </a:r>
            <a:r>
              <a:rPr lang="ro-RO" altLang="en-US" dirty="0"/>
              <a:t>4</a:t>
            </a:r>
            <a:r>
              <a:rPr lang="vi-VN" altLang="en-US" dirty="0"/>
              <a:t>.Planificarea, programarea şi bugetarea resurselor de apărare - ACT 676 (Fin)</a:t>
            </a:r>
          </a:p>
          <a:p>
            <a:pPr>
              <a:spcBef>
                <a:spcPts val="0"/>
              </a:spcBef>
            </a:pPr>
            <a:r>
              <a:rPr lang="vi-VN" altLang="en-US" dirty="0"/>
              <a:t>                         </a:t>
            </a:r>
            <a:r>
              <a:rPr lang="ro-RO" altLang="en-US" dirty="0"/>
              <a:t>5</a:t>
            </a:r>
            <a:r>
              <a:rPr lang="vi-VN" altLang="en-US" dirty="0"/>
              <a:t>. Managementul proiectelor şi programelor - ACT 677 (Fin)</a:t>
            </a:r>
          </a:p>
          <a:p>
            <a:pPr>
              <a:spcBef>
                <a:spcPts val="0"/>
              </a:spcBef>
            </a:pPr>
            <a:r>
              <a:rPr lang="vi-VN" altLang="en-US" dirty="0"/>
              <a:t>                         </a:t>
            </a:r>
            <a:r>
              <a:rPr lang="ro-RO" altLang="en-US" dirty="0"/>
              <a:t>6</a:t>
            </a:r>
            <a:r>
              <a:rPr lang="vi-VN" altLang="en-US" dirty="0"/>
              <a:t>. Managementul securităţii informaţionale - ACT 675 (CybDefOps)</a:t>
            </a:r>
          </a:p>
          <a:p>
            <a:pPr>
              <a:spcBef>
                <a:spcPts val="0"/>
              </a:spcBef>
            </a:pPr>
            <a:r>
              <a:rPr lang="vi-VN" altLang="en-US" dirty="0"/>
              <a:t> Toate cursurile sunt </a:t>
            </a:r>
            <a:r>
              <a:rPr lang="ro-RO" altLang="en-US" dirty="0"/>
              <a:t>incluse în </a:t>
            </a:r>
            <a:r>
              <a:rPr lang="vi-VN" altLang="en-US" dirty="0"/>
              <a:t>discipline NATO: Building  Integrity (BI), Finance (Fin) şi Cyber Defense Operations </a:t>
            </a:r>
            <a:r>
              <a:rPr lang="ro-RO" altLang="en-US" dirty="0"/>
              <a:t>(</a:t>
            </a:r>
            <a:r>
              <a:rPr lang="vi-VN" altLang="en-US" dirty="0"/>
              <a:t>CybDefOps)</a:t>
            </a:r>
          </a:p>
          <a:p>
            <a:pPr>
              <a:spcBef>
                <a:spcPts val="0"/>
              </a:spcBef>
            </a:pPr>
            <a:r>
              <a:rPr lang="vi-VN" altLang="en-US" dirty="0"/>
              <a:t>Limba de predare: engleza</a:t>
            </a:r>
            <a:endParaRPr lang="ro-RO" altLang="en-US" dirty="0"/>
          </a:p>
          <a:p>
            <a:pPr>
              <a:spcBef>
                <a:spcPts val="0"/>
              </a:spcBef>
            </a:pPr>
            <a:r>
              <a:rPr lang="vi-VN" altLang="en-US" dirty="0"/>
              <a:t>3. Cursuri de perfecționare:</a:t>
            </a:r>
          </a:p>
          <a:p>
            <a:pPr>
              <a:spcBef>
                <a:spcPts val="0"/>
              </a:spcBef>
            </a:pPr>
            <a:r>
              <a:rPr lang="vi-VN" altLang="en-US" dirty="0"/>
              <a:t>           1. împreună cu Centrul pentru Integritate în Domeniul Apărării (Center for Integrity in the Defense Sector), Norvegia - Consolidarea integrității instituționale în contextul Managementului Strategic al Resurselor Umane</a:t>
            </a:r>
          </a:p>
          <a:p>
            <a:pPr>
              <a:spcBef>
                <a:spcPts val="0"/>
              </a:spcBef>
            </a:pPr>
            <a:r>
              <a:rPr lang="vi-VN" altLang="en-US" dirty="0"/>
              <a:t>           2. împreună cu Şcoala NATO de la Oberammergau, Germania - Managementul resurselor resurselor  în NATO (on-line)</a:t>
            </a:r>
          </a:p>
          <a:p>
            <a:pPr>
              <a:spcBef>
                <a:spcPts val="0"/>
              </a:spcBef>
            </a:pPr>
            <a:endParaRPr lang="ro-RO" altLang="en-US" dirty="0"/>
          </a:p>
          <a:p>
            <a:pPr>
              <a:spcBef>
                <a:spcPts val="0"/>
              </a:spcBef>
            </a:pPr>
            <a:endParaRPr lang="ro-RO" altLang="en-US" dirty="0"/>
          </a:p>
          <a:p>
            <a:pPr>
              <a:spcBef>
                <a:spcPts val="0"/>
              </a:spcBef>
            </a:pPr>
            <a:endParaRPr lang="vi-VN"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730A76E-39F3-421E-95B5-B6A09983914F}" type="slidenum">
              <a:rPr kumimoji="0" lang="en-US" altLang="ro-RO" smtClean="0"/>
              <a:pPr>
                <a:spcBef>
                  <a:spcPct val="0"/>
                </a:spcBef>
              </a:pPr>
              <a:t>14</a:t>
            </a:fld>
            <a:endParaRPr kumimoji="0" lang="en-US" altLang="ro-RO"/>
          </a:p>
        </p:txBody>
      </p:sp>
    </p:spTree>
    <p:extLst>
      <p:ext uri="{BB962C8B-B14F-4D97-AF65-F5344CB8AC3E}">
        <p14:creationId xmlns:p14="http://schemas.microsoft.com/office/powerpoint/2010/main" val="2287162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206375" y="733425"/>
            <a:ext cx="6543675" cy="3681413"/>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0FDE2D9-9F20-4158-9086-AB45598A4821}" type="slidenum">
              <a:rPr kumimoji="0" lang="en-US" altLang="ro-RO"/>
              <a:pPr>
                <a:spcBef>
                  <a:spcPct val="0"/>
                </a:spcBef>
              </a:pPr>
              <a:t>15</a:t>
            </a:fld>
            <a:endParaRPr kumimoji="0" lang="en-US" altLang="ro-RO"/>
          </a:p>
        </p:txBody>
      </p:sp>
    </p:spTree>
    <p:extLst>
      <p:ext uri="{BB962C8B-B14F-4D97-AF65-F5344CB8AC3E}">
        <p14:creationId xmlns:p14="http://schemas.microsoft.com/office/powerpoint/2010/main" val="238857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ubstituent imagine diapozitiv 1"/>
          <p:cNvSpPr>
            <a:spLocks noGrp="1" noRot="1" noChangeAspect="1" noTextEdit="1"/>
          </p:cNvSpPr>
          <p:nvPr>
            <p:ph type="sldImg"/>
          </p:nvPr>
        </p:nvSpPr>
        <p:spPr>
          <a:xfrm>
            <a:off x="206375" y="733425"/>
            <a:ext cx="6543675" cy="3681413"/>
          </a:xfrm>
          <a:ln/>
        </p:spPr>
      </p:sp>
      <p:sp>
        <p:nvSpPr>
          <p:cNvPr id="54275" name="Substituent note 2"/>
          <p:cNvSpPr>
            <a:spLocks noGrp="1"/>
          </p:cNvSpPr>
          <p:nvPr>
            <p:ph type="body" idx="1"/>
          </p:nvPr>
        </p:nvSpPr>
        <p:spPr>
          <a:noFill/>
          <a:ln/>
        </p:spPr>
        <p:txBody>
          <a:bodyPr/>
          <a:lstStyle/>
          <a:p>
            <a:endParaRPr lang="ro-RO" altLang="ro-RO" dirty="0"/>
          </a:p>
        </p:txBody>
      </p:sp>
      <p:sp>
        <p:nvSpPr>
          <p:cNvPr id="54276" name="Substituent număr diapozitiv 3"/>
          <p:cNvSpPr>
            <a:spLocks noGrp="1"/>
          </p:cNvSpPr>
          <p:nvPr>
            <p:ph type="sldNum" sz="quarter" idx="5"/>
          </p:nvPr>
        </p:nvSpPr>
        <p:spPr>
          <a:noFill/>
        </p:spPr>
        <p:txBody>
          <a:bodyPr/>
          <a:lstStyle/>
          <a:p>
            <a:fld id="{1C72D630-D73D-4CE6-829A-11E85EA47F51}" type="slidenum">
              <a:rPr lang="en-US" altLang="ro-RO" smtClean="0">
                <a:solidFill>
                  <a:srgbClr val="000000"/>
                </a:solidFill>
              </a:rPr>
              <a:pPr/>
              <a:t>32</a:t>
            </a:fld>
            <a:endParaRPr lang="en-US" altLang="ro-RO">
              <a:solidFill>
                <a:srgbClr val="000000"/>
              </a:solidFill>
            </a:endParaRPr>
          </a:p>
        </p:txBody>
      </p:sp>
    </p:spTree>
    <p:extLst>
      <p:ext uri="{BB962C8B-B14F-4D97-AF65-F5344CB8AC3E}">
        <p14:creationId xmlns:p14="http://schemas.microsoft.com/office/powerpoint/2010/main" val="346382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241300" y="760413"/>
            <a:ext cx="6470650" cy="3640137"/>
          </a:xfrm>
          <a:ln/>
        </p:spPr>
      </p:sp>
      <p:sp>
        <p:nvSpPr>
          <p:cNvPr id="39939" name="Rectangle 3"/>
          <p:cNvSpPr>
            <a:spLocks noGrp="1" noChangeArrowheads="1"/>
          </p:cNvSpPr>
          <p:nvPr>
            <p:ph type="body" idx="1"/>
          </p:nvPr>
        </p:nvSpPr>
        <p:spPr>
          <a:xfrm>
            <a:off x="938620" y="4626384"/>
            <a:ext cx="5071462" cy="4474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o-RO" sz="1400">
                <a:latin typeface="Arial" panose="020B0604020202020204" pitchFamily="34" charset="0"/>
              </a:rPr>
              <a:t>This slide presents the international relationships of our Center.</a:t>
            </a:r>
          </a:p>
          <a:p>
            <a:r>
              <a:rPr lang="en-US" altLang="ro-RO" sz="1400">
                <a:latin typeface="Arial" panose="020B0604020202020204" pitchFamily="34" charset="0"/>
              </a:rPr>
              <a:t>Until now, more than 60 delegations have visited our Center. These delegations represented most of the European and North American countries. Starting with this year we established relations with some countries from Asia. The representatives from the National Defense College from India visited our Center, and the College of Defense Management also from India proposed us mutual presentations, faculty exchanges and sessions and faculty-student interaction. Also we established relations with Georgia and Azerbaijan.</a:t>
            </a:r>
          </a:p>
          <a:p>
            <a:endParaRPr lang="ro-RO" altLang="ro-RO"/>
          </a:p>
        </p:txBody>
      </p:sp>
    </p:spTree>
    <p:extLst>
      <p:ext uri="{BB962C8B-B14F-4D97-AF65-F5344CB8AC3E}">
        <p14:creationId xmlns:p14="http://schemas.microsoft.com/office/powerpoint/2010/main" val="3825008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pPr>
              <a:defRPr/>
            </a:pPr>
            <a:fld id="{E87AC5C0-F870-4C22-A8DF-8C4B610ECE12}" type="slidenum">
              <a:rPr lang="en-US" altLang="ro-RO" smtClean="0"/>
              <a:pPr>
                <a:defRPr/>
              </a:pPr>
              <a:t>34</a:t>
            </a:fld>
            <a:endParaRPr lang="en-US" altLang="ro-RO"/>
          </a:p>
        </p:txBody>
      </p:sp>
    </p:spTree>
    <p:extLst>
      <p:ext uri="{BB962C8B-B14F-4D97-AF65-F5344CB8AC3E}">
        <p14:creationId xmlns:p14="http://schemas.microsoft.com/office/powerpoint/2010/main" val="3546421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241300" y="760413"/>
            <a:ext cx="6470650" cy="3640137"/>
          </a:xfrm>
          <a:ln/>
        </p:spPr>
      </p:sp>
      <p:sp>
        <p:nvSpPr>
          <p:cNvPr id="39939" name="Rectangle 3"/>
          <p:cNvSpPr>
            <a:spLocks noGrp="1" noChangeArrowheads="1"/>
          </p:cNvSpPr>
          <p:nvPr>
            <p:ph type="body" idx="1"/>
          </p:nvPr>
        </p:nvSpPr>
        <p:spPr>
          <a:xfrm>
            <a:off x="938620" y="4626384"/>
            <a:ext cx="5071462" cy="4474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o-RO" sz="1400">
                <a:latin typeface="Arial" panose="020B0604020202020204" pitchFamily="34" charset="0"/>
              </a:rPr>
              <a:t>This slide presents the international relationships of our Center.</a:t>
            </a:r>
          </a:p>
          <a:p>
            <a:r>
              <a:rPr lang="en-US" altLang="ro-RO" sz="1400">
                <a:latin typeface="Arial" panose="020B0604020202020204" pitchFamily="34" charset="0"/>
              </a:rPr>
              <a:t>Until now, more than 60 delegations have visited our Center. These delegations represented most of the European and North American countries. Starting with this year we established relations with some countries from Asia. The representatives from the National Defense College from India visited our Center, and the College of Defense Management also from India proposed us mutual presentations, faculty exchanges and sessions and faculty-student interaction. Also we established relations with Georgia and Azerbaijan.</a:t>
            </a:r>
          </a:p>
          <a:p>
            <a:endParaRPr lang="ro-RO" altLang="ro-RO"/>
          </a:p>
        </p:txBody>
      </p:sp>
    </p:spTree>
    <p:extLst>
      <p:ext uri="{BB962C8B-B14F-4D97-AF65-F5344CB8AC3E}">
        <p14:creationId xmlns:p14="http://schemas.microsoft.com/office/powerpoint/2010/main" val="28600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ro-RO" sz="800" dirty="0"/>
              <a:t>DRESMARA a fost înființat în anul 1999 prin HG 466 (emisă în același an) ca urmare a parteneriatului strategic cu SUA, pentru a asigura nevoile de perfecționare a pregătirii personalului militar și civil, român și străin, din țări membre NATO sau partenere, cu atribuții în domeniile de expertiză ale departamentului.</a:t>
            </a:r>
          </a:p>
          <a:p>
            <a:r>
              <a:rPr lang="ro-RO" sz="800" dirty="0"/>
              <a:t>Pentru aplicarea HG 466/1999 cu modificările și completările ulterioare au fost emise instrucțiuni aprobate prin ordine ale ministrului, în vigoare în acest moment fiind ordinul ministrului apărării naționale nr. M 116/2013.</a:t>
            </a:r>
          </a:p>
          <a:p>
            <a:r>
              <a:rPr lang="ro-RO" sz="800" b="1" dirty="0"/>
              <a:t>REPERE ISTORICE:</a:t>
            </a:r>
            <a:endParaRPr lang="ro-RO" sz="800" dirty="0"/>
          </a:p>
          <a:p>
            <a:pPr lvl="0"/>
            <a:r>
              <a:rPr lang="ro-RO" sz="800" b="1" dirty="0"/>
              <a:t>1999</a:t>
            </a:r>
            <a:r>
              <a:rPr lang="ro-RO" sz="800" dirty="0"/>
              <a:t> – Înfiinţarea Centrului Regional pentru Managementul Resurselor de Apărare (CRMRA), în colaborare cu Institutul pentru Managementul Resurselor de Apărare din Monterey, California, SUA şi sub directa subordonare a Secretarului de Stat pentru Integrare Euroatlantică şi Politica de Apărare (HG 466/1999);</a:t>
            </a:r>
          </a:p>
          <a:p>
            <a:pPr lvl="0"/>
            <a:r>
              <a:rPr lang="ro-RO" sz="800" b="1" dirty="0"/>
              <a:t>2000</a:t>
            </a:r>
            <a:r>
              <a:rPr lang="ro-RO" sz="800" dirty="0"/>
              <a:t> – Primul curs în domeniul Managementului resurselor de apărare;</a:t>
            </a:r>
          </a:p>
          <a:p>
            <a:pPr lvl="0"/>
            <a:r>
              <a:rPr lang="ro-RO" sz="800" b="1" dirty="0"/>
              <a:t>2005</a:t>
            </a:r>
            <a:r>
              <a:rPr lang="ro-RO" sz="800" dirty="0"/>
              <a:t> – CRMRA trece în subordinea nemijlocită a comandantului (rectorului) Universităţii Naţionale de Apărare "Carol I" (HG 969/2005);</a:t>
            </a:r>
          </a:p>
          <a:p>
            <a:pPr lvl="0"/>
            <a:r>
              <a:rPr lang="ro-RO" sz="800" b="1" dirty="0"/>
              <a:t>2006</a:t>
            </a:r>
            <a:r>
              <a:rPr lang="ro-RO" sz="800" dirty="0"/>
              <a:t> – Schimbarea denumirii în Departamentul Regional de Studii pentru Managementul Resurselor de Apărare (DRESMARA) (HG 583/2006);</a:t>
            </a:r>
          </a:p>
          <a:p>
            <a:pPr lvl="0"/>
            <a:r>
              <a:rPr lang="ro-RO" sz="800" b="1" dirty="0"/>
              <a:t>2006</a:t>
            </a:r>
            <a:r>
              <a:rPr lang="ro-RO" sz="800" dirty="0"/>
              <a:t> – Primul curs în domeniul Managementului resurselor informaționale;</a:t>
            </a:r>
          </a:p>
          <a:p>
            <a:pPr lvl="0"/>
            <a:r>
              <a:rPr lang="ro-RO" sz="800" b="1" dirty="0"/>
              <a:t>2006 </a:t>
            </a:r>
            <a:r>
              <a:rPr lang="ro-RO" sz="800" dirty="0"/>
              <a:t>– Prima ediție a Conferinței Internaționale Științifice “Defense Resources Management in 21</a:t>
            </a:r>
            <a:r>
              <a:rPr lang="ro-RO" sz="800" baseline="30000" dirty="0"/>
              <a:t>st</a:t>
            </a:r>
            <a:r>
              <a:rPr lang="ro-RO" sz="800" dirty="0"/>
              <a:t> Century”;</a:t>
            </a:r>
          </a:p>
          <a:p>
            <a:pPr lvl="0"/>
            <a:r>
              <a:rPr lang="ro-RO" sz="800" b="1" dirty="0"/>
              <a:t>2007</a:t>
            </a:r>
            <a:r>
              <a:rPr lang="ro-RO" sz="800" dirty="0"/>
              <a:t> – Departamentul a fost acreditat Centru de educaţie şi instruire NATO/PfP -  PTEC;</a:t>
            </a:r>
          </a:p>
          <a:p>
            <a:pPr lvl="0"/>
            <a:r>
              <a:rPr lang="ro-RO" sz="800" b="1" dirty="0"/>
              <a:t>2010</a:t>
            </a:r>
            <a:r>
              <a:rPr lang="ro-RO" sz="800" dirty="0"/>
              <a:t> – Apariția primului număr al Revistei “Journal of Defense Resources Management”</a:t>
            </a:r>
          </a:p>
          <a:p>
            <a:pPr lvl="0"/>
            <a:r>
              <a:rPr lang="ro-RO" sz="800" b="1" dirty="0"/>
              <a:t>2011</a:t>
            </a:r>
            <a:r>
              <a:rPr lang="ro-RO" sz="800" dirty="0"/>
              <a:t> – Cursurile DRESMARA au fost acreditate la nivel NATO SELECTED (nivel mediu), de Comandamentul Aliat pentru Transformare, fiind concepute, dezvoltate şi actualizate, în conformitate cu Directivele pentru Educaţie şi Pregătire Personală Bi-SC 75-7, respectiv Bi-SC 75-2;</a:t>
            </a:r>
          </a:p>
          <a:p>
            <a:pPr lvl="0"/>
            <a:r>
              <a:rPr lang="ro-RO" sz="800" b="1" dirty="0"/>
              <a:t>2011</a:t>
            </a:r>
            <a:r>
              <a:rPr lang="ro-RO" sz="800" dirty="0"/>
              <a:t> – Organizarea primei serii a programului de studii universitare de master „Managementul resurselor organizației”;</a:t>
            </a:r>
          </a:p>
          <a:p>
            <a:pPr lvl="0"/>
            <a:r>
              <a:rPr lang="ro-RO" sz="800" b="1" dirty="0"/>
              <a:t>2015</a:t>
            </a:r>
            <a:r>
              <a:rPr lang="ro-RO" sz="800" dirty="0"/>
              <a:t> - DRESMARA a primit Certificatul de acreditare “Grad de încredere ridicat” pentru perioada 2015-2020 din partea Agenției române de asigurare a calității în învățământul superior - ARACIS (în calitate de entitate componentă a Universității Naționale de Apărare “Carol I”);</a:t>
            </a:r>
          </a:p>
          <a:p>
            <a:pPr lvl="0"/>
            <a:r>
              <a:rPr lang="ro-RO" sz="800" b="1" dirty="0"/>
              <a:t>2015</a:t>
            </a:r>
            <a:r>
              <a:rPr lang="ro-RO" sz="800" dirty="0"/>
              <a:t> - Comandamentul Aliat pentru Transformare a acordat DRESMARA Certificatul de Acreditare Necondiționată privind Asigurarea Calității în învățământul NATO pentru o perioadă de șase ani (2015-2021);</a:t>
            </a:r>
          </a:p>
          <a:p>
            <a:pPr lvl="0"/>
            <a:r>
              <a:rPr lang="ro-RO" sz="800" b="1" dirty="0"/>
              <a:t>2016</a:t>
            </a:r>
            <a:r>
              <a:rPr lang="ro-RO" sz="800" dirty="0"/>
              <a:t> – Toate cursurile DRESMARA au fost acreditate la nivel NATO APPROVED (nivel maxim posibil);</a:t>
            </a:r>
          </a:p>
          <a:p>
            <a:pPr lvl="0"/>
            <a:r>
              <a:rPr lang="ro-RO" sz="800" b="1" dirty="0"/>
              <a:t>2017</a:t>
            </a:r>
            <a:r>
              <a:rPr lang="ro-RO" sz="800" dirty="0"/>
              <a:t> – DRESMARA devine membru asociat al Academiei Oamenilor de Știință din România.</a:t>
            </a:r>
          </a:p>
          <a:p>
            <a:endParaRPr lang="ro-RO" sz="800" dirty="0"/>
          </a:p>
        </p:txBody>
      </p:sp>
      <p:sp>
        <p:nvSpPr>
          <p:cNvPr id="4" name="Slide Number Placeholder 3"/>
          <p:cNvSpPr>
            <a:spLocks noGrp="1"/>
          </p:cNvSpPr>
          <p:nvPr>
            <p:ph type="sldNum" sz="quarter" idx="10"/>
          </p:nvPr>
        </p:nvSpPr>
        <p:spPr/>
        <p:txBody>
          <a:bodyPr/>
          <a:lstStyle/>
          <a:p>
            <a:pPr>
              <a:defRPr/>
            </a:pPr>
            <a:fld id="{E87AC5C0-F870-4C22-A8DF-8C4B610ECE12}" type="slidenum">
              <a:rPr lang="en-US" altLang="ro-RO" smtClean="0"/>
              <a:pPr>
                <a:defRPr/>
              </a:pPr>
              <a:t>2</a:t>
            </a:fld>
            <a:endParaRPr lang="en-US" altLang="ro-RO"/>
          </a:p>
        </p:txBody>
      </p:sp>
    </p:spTree>
    <p:extLst>
      <p:ext uri="{BB962C8B-B14F-4D97-AF65-F5344CB8AC3E}">
        <p14:creationId xmlns:p14="http://schemas.microsoft.com/office/powerpoint/2010/main" val="96389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206375" y="733425"/>
            <a:ext cx="6543675" cy="3681413"/>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altLang="ro-RO"/>
              <a:t>DRESMARA a dezvoltat permanent relaţiile de cooperare cu instituţii similare de învăţământ din ţară şi străinătate, cele prezentate pe slide fiind cele cu care DRESMARA cooperează cel mai mult.</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42F7031-58F4-455B-B667-2CF9F5E4AB6E}" type="slidenum">
              <a:rPr kumimoji="0" lang="en-US" altLang="ro-RO" smtClean="0"/>
              <a:pPr>
                <a:spcBef>
                  <a:spcPct val="0"/>
                </a:spcBef>
              </a:pPr>
              <a:t>36</a:t>
            </a:fld>
            <a:endParaRPr kumimoji="0" lang="en-US" altLang="ro-RO"/>
          </a:p>
        </p:txBody>
      </p:sp>
    </p:spTree>
    <p:extLst>
      <p:ext uri="{BB962C8B-B14F-4D97-AF65-F5344CB8AC3E}">
        <p14:creationId xmlns:p14="http://schemas.microsoft.com/office/powerpoint/2010/main" val="1265274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206375" y="733425"/>
            <a:ext cx="6543675" cy="3681413"/>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altLang="ro-RO"/>
              <a:t>DRESMARA a dezvoltat permanent relaţiile de cooperare cu instituţii similare de învăţământ din ţară şi străinătate, cele prezentate pe slide fiind cele cu care DRESMARA cooperează cel mai mult.</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42F7031-58F4-455B-B667-2CF9F5E4AB6E}" type="slidenum">
              <a:rPr kumimoji="0" lang="en-US" altLang="ro-RO" smtClean="0"/>
              <a:pPr>
                <a:spcBef>
                  <a:spcPct val="0"/>
                </a:spcBef>
              </a:pPr>
              <a:t>37</a:t>
            </a:fld>
            <a:endParaRPr kumimoji="0" lang="en-US" altLang="ro-RO"/>
          </a:p>
        </p:txBody>
      </p:sp>
    </p:spTree>
    <p:extLst>
      <p:ext uri="{BB962C8B-B14F-4D97-AF65-F5344CB8AC3E}">
        <p14:creationId xmlns:p14="http://schemas.microsoft.com/office/powerpoint/2010/main" val="226665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07950" y="738188"/>
            <a:ext cx="6583363" cy="3703637"/>
          </a:xfrm>
          <a:ln/>
        </p:spPr>
      </p:sp>
      <p:sp>
        <p:nvSpPr>
          <p:cNvPr id="46083" name="Notes Placeholder 2"/>
          <p:cNvSpPr>
            <a:spLocks noGrp="1"/>
          </p:cNvSpPr>
          <p:nvPr>
            <p:ph type="body" idx="1"/>
          </p:nvPr>
        </p:nvSpPr>
        <p:spPr>
          <a:xfrm>
            <a:off x="230485" y="4575419"/>
            <a:ext cx="6300700" cy="4552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Programul de Dezvoltare a Educaţiei în domeniul Apărării (Defence Education Enhancement Programme/DEEP)</a:t>
            </a:r>
            <a:endParaRPr lang="ro-RO" altLang="ro-RO" dirty="0">
              <a:latin typeface="Times New Roman"/>
              <a:ea typeface="Times New Roman"/>
            </a:endParaRPr>
          </a:p>
          <a:p>
            <a:pPr marL="540385" algn="just">
              <a:spcBef>
                <a:spcPts val="0"/>
              </a:spcBef>
              <a:spcAft>
                <a:spcPts val="0"/>
              </a:spcAft>
              <a:buNone/>
            </a:pPr>
            <a:r>
              <a:rPr lang="ro-RO" altLang="ro-RO" dirty="0">
                <a:latin typeface="Times New Roman"/>
                <a:ea typeface="Times New Roman"/>
              </a:rPr>
              <a:t>* organizarea şi găzduirea unor seminarii în cadrul DEEP Afganistan DRESMARA, astfel:</a:t>
            </a:r>
          </a:p>
          <a:p>
            <a:pPr marL="717550" lvl="2" algn="just">
              <a:spcBef>
                <a:spcPts val="0"/>
              </a:spcBef>
              <a:spcAft>
                <a:spcPts val="0"/>
              </a:spcAft>
              <a:buFont typeface="Times New Roman"/>
              <a:buChar char="-"/>
            </a:pPr>
            <a:r>
              <a:rPr lang="ro-RO" altLang="ro-RO" dirty="0">
                <a:latin typeface="Times New Roman"/>
                <a:ea typeface="Times New Roman"/>
              </a:rPr>
              <a:t>Seminar pentru instruirea personalului didactic în domeniul învățământului pentru apărare (în septembrie 2016, martie 2018, decembrie 2018 și mai 2019);</a:t>
            </a:r>
          </a:p>
          <a:p>
            <a:pPr marL="717550" lvl="2" algn="just">
              <a:spcBef>
                <a:spcPts val="0"/>
              </a:spcBef>
              <a:spcAft>
                <a:spcPts val="0"/>
              </a:spcAft>
              <a:buFont typeface="Times New Roman"/>
              <a:buChar char="-"/>
            </a:pPr>
            <a:r>
              <a:rPr lang="ro-RO" altLang="ro-RO" dirty="0">
                <a:latin typeface="Times New Roman"/>
                <a:ea typeface="Times New Roman"/>
              </a:rPr>
              <a:t>Seminar pentru dezvoltarea curriculum-ului pentru programul de studii universitare de master de comandă strategică (în mai 2019).</a:t>
            </a:r>
          </a:p>
          <a:p>
            <a:pPr marL="540385" algn="just">
              <a:spcBef>
                <a:spcPts val="0"/>
              </a:spcBef>
              <a:spcAft>
                <a:spcPts val="0"/>
              </a:spcAft>
              <a:buNone/>
            </a:pPr>
            <a:r>
              <a:rPr lang="ro-RO" altLang="ro-RO" dirty="0">
                <a:latin typeface="Times New Roman"/>
                <a:ea typeface="Times New Roman"/>
              </a:rPr>
              <a:t>* participarea experți DRESMARA în domeniile Apărare Cibernetică, Dezvoltare Instituțională și Asigurarea Calității în cadrul DEEP Georgia, Moldova, Armenia și Macedonia de Nord și, mai nou, Irak.</a:t>
            </a:r>
          </a:p>
          <a:p>
            <a:pPr marL="0">
              <a:spcBef>
                <a:spcPts val="0"/>
              </a:spcBef>
              <a:spcAft>
                <a:spcPts val="0"/>
              </a:spcAft>
              <a:defRPr/>
            </a:pPr>
            <a:r>
              <a:rPr lang="ro-RO" altLang="ro-RO" dirty="0">
                <a:latin typeface="Times New Roman"/>
                <a:ea typeface="Times New Roman"/>
              </a:rPr>
              <a:t>În cadrul comunității Centrelor de Educație și Instruire  din  Parteneriatul NATO (PTEC): </a:t>
            </a:r>
          </a:p>
          <a:p>
            <a:pPr marL="790575" indent="-161925">
              <a:spcBef>
                <a:spcPts val="0"/>
              </a:spcBef>
              <a:spcAft>
                <a:spcPts val="0"/>
              </a:spcAft>
              <a:buClr>
                <a:schemeClr val="tx1"/>
              </a:buClr>
              <a:buFont typeface="Wingdings" panose="05000000000000000000" pitchFamily="2" charset="2"/>
              <a:buChar char="ü"/>
              <a:defRPr/>
            </a:pPr>
            <a:r>
              <a:rPr lang="ro-RO" altLang="ro-RO" dirty="0">
                <a:latin typeface="Times New Roman"/>
                <a:ea typeface="Times New Roman"/>
              </a:rPr>
              <a:t>Conferinţa anuală a comandanţilor ,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r>
              <a:rPr lang="ro-RO" altLang="ro-RO" dirty="0">
                <a:latin typeface="Times New Roman"/>
                <a:ea typeface="Times New Roman"/>
              </a:rPr>
              <a:t>, Expoziţia anuală , Atelier de lucru în cadrul Cooperării Militare, </a:t>
            </a:r>
            <a:r>
              <a:rPr lang="en-US" altLang="ro-RO" dirty="0">
                <a:latin typeface="Times New Roman"/>
                <a:ea typeface="Times New Roman"/>
              </a:rPr>
              <a:t>Program</a:t>
            </a:r>
            <a:r>
              <a:rPr lang="ro-RO" altLang="ro-RO" dirty="0">
                <a:latin typeface="Times New Roman"/>
                <a:ea typeface="Times New Roman"/>
              </a:rPr>
              <a:t>e</a:t>
            </a:r>
            <a:r>
              <a:rPr lang="en-US" altLang="ro-RO" dirty="0">
                <a:latin typeface="Times New Roman"/>
                <a:ea typeface="Times New Roman"/>
              </a:rPr>
              <a:t>l</a:t>
            </a:r>
            <a:r>
              <a:rPr lang="ro-RO" altLang="ro-RO" dirty="0">
                <a:latin typeface="Times New Roman"/>
                <a:ea typeface="Times New Roman"/>
              </a:rPr>
              <a:t>e</a:t>
            </a:r>
            <a:r>
              <a:rPr lang="en-US" altLang="ro-RO" dirty="0">
                <a:latin typeface="Times New Roman"/>
                <a:ea typeface="Times New Roman"/>
              </a:rPr>
              <a:t> </a:t>
            </a:r>
            <a:r>
              <a:rPr lang="ro-RO" altLang="ro-RO" dirty="0">
                <a:latin typeface="Times New Roman"/>
                <a:ea typeface="Times New Roman"/>
              </a:rPr>
              <a:t>„Train the trainer</a:t>
            </a:r>
            <a:r>
              <a:rPr lang="en-US" altLang="ro-RO" dirty="0">
                <a:latin typeface="Times New Roman"/>
                <a:ea typeface="Times New Roman"/>
              </a:rPr>
              <a:t>” </a:t>
            </a:r>
            <a:r>
              <a:rPr lang="ro-RO" altLang="ro-RO" dirty="0">
                <a:latin typeface="Times New Roman"/>
                <a:ea typeface="Times New Roman"/>
              </a:rPr>
              <a:t>și „Instructor Exchange</a:t>
            </a:r>
            <a:r>
              <a:rPr lang="en-US" altLang="ro-RO" dirty="0">
                <a:latin typeface="Times New Roman"/>
                <a:ea typeface="Times New Roman"/>
              </a:rPr>
              <a:t>”</a:t>
            </a:r>
            <a:endParaRPr lang="ro-RO" altLang="ro-RO" dirty="0">
              <a:latin typeface="Times New Roman"/>
              <a:ea typeface="Times New Roman"/>
            </a:endParaRPr>
          </a:p>
          <a:p>
            <a:pPr marL="0">
              <a:spcBef>
                <a:spcPts val="0"/>
              </a:spcBef>
              <a:spcAft>
                <a:spcPts val="0"/>
              </a:spcAft>
              <a:defRPr/>
            </a:pPr>
            <a:r>
              <a:rPr lang="ro-RO" altLang="ro-RO" dirty="0">
                <a:latin typeface="Times New Roman"/>
                <a:ea typeface="Times New Roman"/>
              </a:rPr>
              <a:t>În cadrul GLOBAL PROGRAMMING: </a:t>
            </a:r>
          </a:p>
          <a:p>
            <a:pPr marL="809625" indent="-180975">
              <a:spcBef>
                <a:spcPts val="0"/>
              </a:spcBef>
              <a:spcAft>
                <a:spcPts val="0"/>
              </a:spcAft>
              <a:buFont typeface="Wingdings" panose="05000000000000000000" pitchFamily="2" charset="2"/>
              <a:buChar char="ü"/>
              <a:defRPr/>
            </a:pPr>
            <a:r>
              <a:rPr lang="ro-RO" altLang="ro-RO" dirty="0">
                <a:latin typeface="Times New Roman"/>
                <a:ea typeface="Times New Roman"/>
              </a:rPr>
              <a:t>Grupuri de lucru pentru analizarea cerințelor/necesităților de instruire domeniul disciplinelor </a:t>
            </a:r>
            <a:r>
              <a:rPr lang="en-US" altLang="ro-RO" dirty="0">
                <a:latin typeface="Times New Roman"/>
                <a:ea typeface="Times New Roman"/>
              </a:rPr>
              <a:t>Building Integrity, Cyber</a:t>
            </a:r>
            <a:r>
              <a:rPr lang="ro-RO" altLang="ro-RO" dirty="0">
                <a:latin typeface="Times New Roman"/>
                <a:ea typeface="Times New Roman"/>
              </a:rPr>
              <a:t>space Operations </a:t>
            </a:r>
            <a:r>
              <a:rPr lang="en-US" altLang="ro-RO" dirty="0" err="1">
                <a:latin typeface="Times New Roman"/>
                <a:ea typeface="Times New Roman"/>
              </a:rPr>
              <a:t>și</a:t>
            </a:r>
            <a:r>
              <a:rPr lang="en-US" altLang="ro-RO" dirty="0">
                <a:latin typeface="Times New Roman"/>
                <a:ea typeface="Times New Roman"/>
              </a:rPr>
              <a:t> Finance</a:t>
            </a:r>
            <a:r>
              <a:rPr lang="ro-RO" altLang="ro-RO" dirty="0">
                <a:latin typeface="Times New Roman"/>
                <a:ea typeface="Times New Roman"/>
              </a:rPr>
              <a:t>, Conferințe anuale ale disciplinelor</a:t>
            </a:r>
            <a:r>
              <a:rPr lang="en-US" altLang="ro-RO" dirty="0">
                <a:latin typeface="Times New Roman"/>
                <a:ea typeface="Times New Roman"/>
              </a:rPr>
              <a:t> Building Integrity</a:t>
            </a:r>
            <a:r>
              <a:rPr lang="ro-RO" altLang="ro-RO" dirty="0">
                <a:latin typeface="Times New Roman"/>
                <a:ea typeface="Times New Roman"/>
              </a:rPr>
              <a:t> și</a:t>
            </a:r>
            <a:r>
              <a:rPr lang="en-US" altLang="ro-RO" dirty="0">
                <a:latin typeface="Times New Roman"/>
                <a:ea typeface="Times New Roman"/>
              </a:rPr>
              <a:t> Cyber</a:t>
            </a:r>
            <a:r>
              <a:rPr lang="ro-RO" altLang="ro-RO" dirty="0">
                <a:latin typeface="Times New Roman"/>
                <a:ea typeface="Times New Roman"/>
              </a:rPr>
              <a:t>space Operations </a:t>
            </a:r>
          </a:p>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Consorţiului PfP al Academiilor de Apărare şi Institutelor de Studii </a:t>
            </a:r>
            <a:r>
              <a:rPr lang="ro-RO" altLang="ro-RO" dirty="0">
                <a:latin typeface="Times New Roman"/>
                <a:ea typeface="Times New Roman"/>
              </a:rPr>
              <a:t>d</a:t>
            </a:r>
            <a:r>
              <a:rPr lang="vi-VN" altLang="ro-RO" dirty="0">
                <a:latin typeface="Times New Roman"/>
                <a:ea typeface="Times New Roman"/>
              </a:rPr>
              <a:t>e Securitate în domeniul Învăţamantului Distribuit la Distanţă (ADL-WG)</a:t>
            </a:r>
            <a:r>
              <a:rPr lang="en-US" altLang="ro-RO" dirty="0">
                <a:latin typeface="Times New Roman"/>
                <a:ea typeface="Times New Roman"/>
              </a:rPr>
              <a:t>: </a:t>
            </a:r>
            <a:r>
              <a:rPr lang="ro-RO" altLang="ro-RO" dirty="0">
                <a:latin typeface="Times New Roman"/>
                <a:ea typeface="Times New Roman"/>
              </a:rPr>
              <a:t>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endParaRPr lang="ro-RO" altLang="ro-RO" dirty="0">
              <a:latin typeface="Times New Roman"/>
              <a:ea typeface="Times New Roman"/>
            </a:endParaRPr>
          </a:p>
          <a:p>
            <a:pPr marL="809625" indent="-180975" algn="just">
              <a:spcBef>
                <a:spcPts val="0"/>
              </a:spcBef>
              <a:spcAft>
                <a:spcPts val="0"/>
              </a:spcAft>
              <a:buFont typeface="Wingdings" panose="05000000000000000000" pitchFamily="2" charset="2"/>
              <a:buChar char="ü"/>
              <a:defRPr/>
            </a:pPr>
            <a:endParaRPr lang="ro-RO" altLang="ro-RO" dirty="0">
              <a:latin typeface="Times New Roman"/>
              <a:ea typeface="Times New Roman"/>
            </a:endParaRPr>
          </a:p>
          <a:p>
            <a:pPr>
              <a:spcBef>
                <a:spcPts val="0"/>
              </a:spcBef>
              <a:spcAft>
                <a:spcPts val="0"/>
              </a:spcAft>
              <a:buClr>
                <a:srgbClr val="FFFFCC"/>
              </a:buClr>
              <a:defRPr/>
            </a:pPr>
            <a:r>
              <a:rPr lang="ro-RO" altLang="ro-RO" dirty="0">
                <a:latin typeface="Times New Roman"/>
                <a:ea typeface="Times New Roman"/>
              </a:rPr>
              <a:t>Participarea cadrelor didactice ale DRESMARA la activități de pregătire și conferințe științifice  în țară și în străinătate în scopul actualizării permanente a cunoștințelor în domeniile de expertiză.</a:t>
            </a:r>
          </a:p>
          <a:p>
            <a:pPr>
              <a:spcBef>
                <a:spcPts val="0"/>
              </a:spcBef>
              <a:spcAft>
                <a:spcPts val="0"/>
              </a:spcAft>
              <a:buClr>
                <a:srgbClr val="FFFFCC"/>
              </a:buClr>
              <a:defRPr/>
            </a:pPr>
            <a:r>
              <a:rPr lang="ro-RO" altLang="ro-RO" dirty="0">
                <a:latin typeface="Times New Roman"/>
                <a:ea typeface="Times New Roman"/>
              </a:rPr>
              <a:t>Participarea unor cadre didactice/specialişti din străinătate ca profesori asociaţi  invitaţi la programele educaţionale organizate de DRESMARA</a:t>
            </a:r>
          </a:p>
          <a:p>
            <a:pPr>
              <a:spcBef>
                <a:spcPts val="0"/>
              </a:spcBef>
              <a:spcAft>
                <a:spcPts val="0"/>
              </a:spcAft>
              <a:buClr>
                <a:srgbClr val="FFFFCC"/>
              </a:buClr>
              <a:defRPr/>
            </a:pPr>
            <a:endParaRPr lang="ro-RO" altLang="ro-RO" dirty="0">
              <a:latin typeface="Times New Roman"/>
              <a:ea typeface="Times New Roman"/>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78F0124-30DB-40A6-9FB0-BD766FFB550E}" type="slidenum">
              <a:rPr kumimoji="0" lang="en-US" altLang="ro-RO" smtClean="0"/>
              <a:pPr>
                <a:spcBef>
                  <a:spcPct val="0"/>
                </a:spcBef>
              </a:pPr>
              <a:t>38</a:t>
            </a:fld>
            <a:endParaRPr kumimoji="0" lang="en-US" altLang="ro-RO"/>
          </a:p>
        </p:txBody>
      </p:sp>
    </p:spTree>
    <p:extLst>
      <p:ext uri="{BB962C8B-B14F-4D97-AF65-F5344CB8AC3E}">
        <p14:creationId xmlns:p14="http://schemas.microsoft.com/office/powerpoint/2010/main" val="1572051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07950" y="738188"/>
            <a:ext cx="6583363" cy="3703637"/>
          </a:xfrm>
          <a:ln/>
        </p:spPr>
      </p:sp>
      <p:sp>
        <p:nvSpPr>
          <p:cNvPr id="46083" name="Notes Placeholder 2"/>
          <p:cNvSpPr>
            <a:spLocks noGrp="1"/>
          </p:cNvSpPr>
          <p:nvPr>
            <p:ph type="body" idx="1"/>
          </p:nvPr>
        </p:nvSpPr>
        <p:spPr>
          <a:xfrm>
            <a:off x="230485" y="4575419"/>
            <a:ext cx="6300700" cy="4552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Programul de Dezvoltare a Educaţiei în domeniul Apărării (Defence Education Enhancement Programme/DEEP)</a:t>
            </a:r>
            <a:endParaRPr lang="ro-RO" altLang="ro-RO" dirty="0">
              <a:latin typeface="Times New Roman"/>
              <a:ea typeface="Times New Roman"/>
            </a:endParaRPr>
          </a:p>
          <a:p>
            <a:pPr marL="540385" algn="just">
              <a:spcBef>
                <a:spcPts val="0"/>
              </a:spcBef>
              <a:spcAft>
                <a:spcPts val="0"/>
              </a:spcAft>
              <a:buNone/>
            </a:pPr>
            <a:r>
              <a:rPr lang="ro-RO" altLang="ro-RO" dirty="0">
                <a:latin typeface="Times New Roman"/>
                <a:ea typeface="Times New Roman"/>
              </a:rPr>
              <a:t>* organizarea şi găzduirea unor seminarii în cadrul DEEP Afganistan DRESMARA, astfel:</a:t>
            </a:r>
          </a:p>
          <a:p>
            <a:pPr marL="717550" lvl="2" algn="just">
              <a:spcBef>
                <a:spcPts val="0"/>
              </a:spcBef>
              <a:spcAft>
                <a:spcPts val="0"/>
              </a:spcAft>
              <a:buFont typeface="Times New Roman"/>
              <a:buChar char="-"/>
            </a:pPr>
            <a:r>
              <a:rPr lang="ro-RO" altLang="ro-RO" dirty="0">
                <a:latin typeface="Times New Roman"/>
                <a:ea typeface="Times New Roman"/>
              </a:rPr>
              <a:t>Seminar pentru instruirea personalului didactic în domeniul învățământului pentru apărare (în septembrie 2016, martie 2018, decembrie 2018 și mai 2019);</a:t>
            </a:r>
          </a:p>
          <a:p>
            <a:pPr marL="717550" lvl="2" algn="just">
              <a:spcBef>
                <a:spcPts val="0"/>
              </a:spcBef>
              <a:spcAft>
                <a:spcPts val="0"/>
              </a:spcAft>
              <a:buFont typeface="Times New Roman"/>
              <a:buChar char="-"/>
            </a:pPr>
            <a:r>
              <a:rPr lang="ro-RO" altLang="ro-RO" dirty="0">
                <a:latin typeface="Times New Roman"/>
                <a:ea typeface="Times New Roman"/>
              </a:rPr>
              <a:t>Seminar pentru dezvoltarea curriculum-ului pentru programul de studii universitare de master de comandă strategică (în mai 2019).</a:t>
            </a:r>
          </a:p>
          <a:p>
            <a:pPr marL="540385" algn="just">
              <a:spcBef>
                <a:spcPts val="0"/>
              </a:spcBef>
              <a:spcAft>
                <a:spcPts val="0"/>
              </a:spcAft>
              <a:buNone/>
            </a:pPr>
            <a:r>
              <a:rPr lang="ro-RO" altLang="ro-RO" dirty="0">
                <a:latin typeface="Times New Roman"/>
                <a:ea typeface="Times New Roman"/>
              </a:rPr>
              <a:t>* participarea experți DRESMARA în domeniile Apărare Cibernetică, Dezvoltare Instituțională și Asigurarea Calității în cadrul DEEP Georgia, Moldova, Armenia și Macedonia de Nord și, mai nou, Irak.</a:t>
            </a:r>
          </a:p>
          <a:p>
            <a:pPr marL="0">
              <a:spcBef>
                <a:spcPts val="0"/>
              </a:spcBef>
              <a:spcAft>
                <a:spcPts val="0"/>
              </a:spcAft>
              <a:defRPr/>
            </a:pPr>
            <a:r>
              <a:rPr lang="ro-RO" altLang="ro-RO" dirty="0">
                <a:latin typeface="Times New Roman"/>
                <a:ea typeface="Times New Roman"/>
              </a:rPr>
              <a:t>În cadrul comunității Centrelor de Educație și Instruire  din  Parteneriatul NATO (PTEC): </a:t>
            </a:r>
          </a:p>
          <a:p>
            <a:pPr marL="790575" indent="-161925">
              <a:spcBef>
                <a:spcPts val="0"/>
              </a:spcBef>
              <a:spcAft>
                <a:spcPts val="0"/>
              </a:spcAft>
              <a:buClr>
                <a:schemeClr val="tx1"/>
              </a:buClr>
              <a:buFont typeface="Wingdings" panose="05000000000000000000" pitchFamily="2" charset="2"/>
              <a:buChar char="ü"/>
              <a:defRPr/>
            </a:pPr>
            <a:r>
              <a:rPr lang="ro-RO" altLang="ro-RO" dirty="0">
                <a:latin typeface="Times New Roman"/>
                <a:ea typeface="Times New Roman"/>
              </a:rPr>
              <a:t>Conferinţa anuală a comandanţilor ,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r>
              <a:rPr lang="ro-RO" altLang="ro-RO" dirty="0">
                <a:latin typeface="Times New Roman"/>
                <a:ea typeface="Times New Roman"/>
              </a:rPr>
              <a:t>, Expoziţia anuală , Atelier de lucru în cadrul Cooperării Militare, </a:t>
            </a:r>
            <a:r>
              <a:rPr lang="en-US" altLang="ro-RO" dirty="0">
                <a:latin typeface="Times New Roman"/>
                <a:ea typeface="Times New Roman"/>
              </a:rPr>
              <a:t>Program</a:t>
            </a:r>
            <a:r>
              <a:rPr lang="ro-RO" altLang="ro-RO" dirty="0">
                <a:latin typeface="Times New Roman"/>
                <a:ea typeface="Times New Roman"/>
              </a:rPr>
              <a:t>e</a:t>
            </a:r>
            <a:r>
              <a:rPr lang="en-US" altLang="ro-RO" dirty="0">
                <a:latin typeface="Times New Roman"/>
                <a:ea typeface="Times New Roman"/>
              </a:rPr>
              <a:t>l</a:t>
            </a:r>
            <a:r>
              <a:rPr lang="ro-RO" altLang="ro-RO" dirty="0">
                <a:latin typeface="Times New Roman"/>
                <a:ea typeface="Times New Roman"/>
              </a:rPr>
              <a:t>e</a:t>
            </a:r>
            <a:r>
              <a:rPr lang="en-US" altLang="ro-RO" dirty="0">
                <a:latin typeface="Times New Roman"/>
                <a:ea typeface="Times New Roman"/>
              </a:rPr>
              <a:t> </a:t>
            </a:r>
            <a:r>
              <a:rPr lang="ro-RO" altLang="ro-RO" dirty="0">
                <a:latin typeface="Times New Roman"/>
                <a:ea typeface="Times New Roman"/>
              </a:rPr>
              <a:t>„Train the trainer</a:t>
            </a:r>
            <a:r>
              <a:rPr lang="en-US" altLang="ro-RO" dirty="0">
                <a:latin typeface="Times New Roman"/>
                <a:ea typeface="Times New Roman"/>
              </a:rPr>
              <a:t>” </a:t>
            </a:r>
            <a:r>
              <a:rPr lang="ro-RO" altLang="ro-RO" dirty="0">
                <a:latin typeface="Times New Roman"/>
                <a:ea typeface="Times New Roman"/>
              </a:rPr>
              <a:t>și „Instructor Exchange</a:t>
            </a:r>
            <a:r>
              <a:rPr lang="en-US" altLang="ro-RO" dirty="0">
                <a:latin typeface="Times New Roman"/>
                <a:ea typeface="Times New Roman"/>
              </a:rPr>
              <a:t>”</a:t>
            </a:r>
            <a:endParaRPr lang="ro-RO" altLang="ro-RO" dirty="0">
              <a:latin typeface="Times New Roman"/>
              <a:ea typeface="Times New Roman"/>
            </a:endParaRPr>
          </a:p>
          <a:p>
            <a:pPr marL="0">
              <a:spcBef>
                <a:spcPts val="0"/>
              </a:spcBef>
              <a:spcAft>
                <a:spcPts val="0"/>
              </a:spcAft>
              <a:defRPr/>
            </a:pPr>
            <a:r>
              <a:rPr lang="ro-RO" altLang="ro-RO" dirty="0">
                <a:latin typeface="Times New Roman"/>
                <a:ea typeface="Times New Roman"/>
              </a:rPr>
              <a:t>În cadrul GLOBAL PROGRAMMING: </a:t>
            </a:r>
          </a:p>
          <a:p>
            <a:pPr marL="809625" indent="-180975">
              <a:spcBef>
                <a:spcPts val="0"/>
              </a:spcBef>
              <a:spcAft>
                <a:spcPts val="0"/>
              </a:spcAft>
              <a:buFont typeface="Wingdings" panose="05000000000000000000" pitchFamily="2" charset="2"/>
              <a:buChar char="ü"/>
              <a:defRPr/>
            </a:pPr>
            <a:r>
              <a:rPr lang="ro-RO" altLang="ro-RO" dirty="0">
                <a:latin typeface="Times New Roman"/>
                <a:ea typeface="Times New Roman"/>
              </a:rPr>
              <a:t>Grupuri de lucru pentru analizarea cerințelor/necesităților de instruire domeniul disciplinelor </a:t>
            </a:r>
            <a:r>
              <a:rPr lang="en-US" altLang="ro-RO" dirty="0">
                <a:latin typeface="Times New Roman"/>
                <a:ea typeface="Times New Roman"/>
              </a:rPr>
              <a:t>Building Integrity, Cyber</a:t>
            </a:r>
            <a:r>
              <a:rPr lang="ro-RO" altLang="ro-RO" dirty="0">
                <a:latin typeface="Times New Roman"/>
                <a:ea typeface="Times New Roman"/>
              </a:rPr>
              <a:t>space Operations </a:t>
            </a:r>
            <a:r>
              <a:rPr lang="en-US" altLang="ro-RO" dirty="0" err="1">
                <a:latin typeface="Times New Roman"/>
                <a:ea typeface="Times New Roman"/>
              </a:rPr>
              <a:t>și</a:t>
            </a:r>
            <a:r>
              <a:rPr lang="en-US" altLang="ro-RO" dirty="0">
                <a:latin typeface="Times New Roman"/>
                <a:ea typeface="Times New Roman"/>
              </a:rPr>
              <a:t> Finance</a:t>
            </a:r>
            <a:r>
              <a:rPr lang="ro-RO" altLang="ro-RO" dirty="0">
                <a:latin typeface="Times New Roman"/>
                <a:ea typeface="Times New Roman"/>
              </a:rPr>
              <a:t>, Conferințe anuale ale disciplinelor</a:t>
            </a:r>
            <a:r>
              <a:rPr lang="en-US" altLang="ro-RO" dirty="0">
                <a:latin typeface="Times New Roman"/>
                <a:ea typeface="Times New Roman"/>
              </a:rPr>
              <a:t> Building Integrity</a:t>
            </a:r>
            <a:r>
              <a:rPr lang="ro-RO" altLang="ro-RO" dirty="0">
                <a:latin typeface="Times New Roman"/>
                <a:ea typeface="Times New Roman"/>
              </a:rPr>
              <a:t> și</a:t>
            </a:r>
            <a:r>
              <a:rPr lang="en-US" altLang="ro-RO" dirty="0">
                <a:latin typeface="Times New Roman"/>
                <a:ea typeface="Times New Roman"/>
              </a:rPr>
              <a:t> Cyber</a:t>
            </a:r>
            <a:r>
              <a:rPr lang="ro-RO" altLang="ro-RO" dirty="0">
                <a:latin typeface="Times New Roman"/>
                <a:ea typeface="Times New Roman"/>
              </a:rPr>
              <a:t>space Operations </a:t>
            </a:r>
          </a:p>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Consorţiului PfP al Academiilor de Apărare şi Institutelor de Studii </a:t>
            </a:r>
            <a:r>
              <a:rPr lang="ro-RO" altLang="ro-RO" dirty="0">
                <a:latin typeface="Times New Roman"/>
                <a:ea typeface="Times New Roman"/>
              </a:rPr>
              <a:t>d</a:t>
            </a:r>
            <a:r>
              <a:rPr lang="vi-VN" altLang="ro-RO" dirty="0">
                <a:latin typeface="Times New Roman"/>
                <a:ea typeface="Times New Roman"/>
              </a:rPr>
              <a:t>e Securitate în domeniul Învăţamantului Distribuit la Distanţă (ADL-WG)</a:t>
            </a:r>
            <a:r>
              <a:rPr lang="en-US" altLang="ro-RO" dirty="0">
                <a:latin typeface="Times New Roman"/>
                <a:ea typeface="Times New Roman"/>
              </a:rPr>
              <a:t>: </a:t>
            </a:r>
            <a:r>
              <a:rPr lang="ro-RO" altLang="ro-RO" dirty="0">
                <a:latin typeface="Times New Roman"/>
                <a:ea typeface="Times New Roman"/>
              </a:rPr>
              <a:t>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endParaRPr lang="ro-RO" altLang="ro-RO" dirty="0">
              <a:latin typeface="Times New Roman"/>
              <a:ea typeface="Times New Roman"/>
            </a:endParaRPr>
          </a:p>
          <a:p>
            <a:pPr marL="809625" indent="-180975" algn="just">
              <a:spcBef>
                <a:spcPts val="0"/>
              </a:spcBef>
              <a:spcAft>
                <a:spcPts val="0"/>
              </a:spcAft>
              <a:buFont typeface="Wingdings" panose="05000000000000000000" pitchFamily="2" charset="2"/>
              <a:buChar char="ü"/>
              <a:defRPr/>
            </a:pPr>
            <a:endParaRPr lang="ro-RO" altLang="ro-RO" dirty="0">
              <a:latin typeface="Times New Roman"/>
              <a:ea typeface="Times New Roman"/>
            </a:endParaRPr>
          </a:p>
          <a:p>
            <a:pPr>
              <a:spcBef>
                <a:spcPts val="0"/>
              </a:spcBef>
              <a:spcAft>
                <a:spcPts val="0"/>
              </a:spcAft>
              <a:buClr>
                <a:srgbClr val="FFFFCC"/>
              </a:buClr>
              <a:defRPr/>
            </a:pPr>
            <a:r>
              <a:rPr lang="ro-RO" altLang="ro-RO" dirty="0">
                <a:latin typeface="Times New Roman"/>
                <a:ea typeface="Times New Roman"/>
              </a:rPr>
              <a:t>Participarea cadrelor didactice ale DRESMARA la activități de pregătire și conferințe științifice  în țară și în străinătate în scopul actualizării permanente a cunoștințelor în domeniile de expertiză.</a:t>
            </a:r>
          </a:p>
          <a:p>
            <a:pPr>
              <a:spcBef>
                <a:spcPts val="0"/>
              </a:spcBef>
              <a:spcAft>
                <a:spcPts val="0"/>
              </a:spcAft>
              <a:buClr>
                <a:srgbClr val="FFFFCC"/>
              </a:buClr>
              <a:defRPr/>
            </a:pPr>
            <a:r>
              <a:rPr lang="ro-RO" altLang="ro-RO" dirty="0">
                <a:latin typeface="Times New Roman"/>
                <a:ea typeface="Times New Roman"/>
              </a:rPr>
              <a:t>Participarea unor cadre didactice/specialişti din străinătate ca profesori asociaţi  invitaţi la programele educaţionale organizate de DRESMARA</a:t>
            </a:r>
          </a:p>
          <a:p>
            <a:pPr>
              <a:spcBef>
                <a:spcPts val="0"/>
              </a:spcBef>
              <a:spcAft>
                <a:spcPts val="0"/>
              </a:spcAft>
              <a:buClr>
                <a:srgbClr val="FFFFCC"/>
              </a:buClr>
              <a:defRPr/>
            </a:pPr>
            <a:endParaRPr lang="ro-RO" altLang="ro-RO" dirty="0">
              <a:latin typeface="Times New Roman"/>
              <a:ea typeface="Times New Roman"/>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78F0124-30DB-40A6-9FB0-BD766FFB550E}" type="slidenum">
              <a:rPr kumimoji="0" lang="en-US" altLang="ro-RO" smtClean="0"/>
              <a:pPr>
                <a:spcBef>
                  <a:spcPct val="0"/>
                </a:spcBef>
              </a:pPr>
              <a:t>39</a:t>
            </a:fld>
            <a:endParaRPr kumimoji="0" lang="en-US" altLang="ro-RO"/>
          </a:p>
        </p:txBody>
      </p:sp>
    </p:spTree>
    <p:extLst>
      <p:ext uri="{BB962C8B-B14F-4D97-AF65-F5344CB8AC3E}">
        <p14:creationId xmlns:p14="http://schemas.microsoft.com/office/powerpoint/2010/main" val="3377576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07950" y="738188"/>
            <a:ext cx="6583363" cy="3703637"/>
          </a:xfrm>
          <a:ln/>
        </p:spPr>
      </p:sp>
      <p:sp>
        <p:nvSpPr>
          <p:cNvPr id="46083" name="Notes Placeholder 2"/>
          <p:cNvSpPr>
            <a:spLocks noGrp="1"/>
          </p:cNvSpPr>
          <p:nvPr>
            <p:ph type="body" idx="1"/>
          </p:nvPr>
        </p:nvSpPr>
        <p:spPr>
          <a:xfrm>
            <a:off x="230485" y="4575419"/>
            <a:ext cx="6300700" cy="4552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Programul de Dezvoltare a Educaţiei în domeniul Apărării (Defence Education Enhancement Programme/DEEP)</a:t>
            </a:r>
            <a:endParaRPr lang="ro-RO" altLang="ro-RO" dirty="0">
              <a:latin typeface="Times New Roman"/>
              <a:ea typeface="Times New Roman"/>
            </a:endParaRPr>
          </a:p>
          <a:p>
            <a:pPr marL="540385" algn="just">
              <a:spcBef>
                <a:spcPts val="0"/>
              </a:spcBef>
              <a:spcAft>
                <a:spcPts val="0"/>
              </a:spcAft>
              <a:buNone/>
            </a:pPr>
            <a:r>
              <a:rPr lang="ro-RO" altLang="ro-RO" dirty="0">
                <a:latin typeface="Times New Roman"/>
                <a:ea typeface="Times New Roman"/>
              </a:rPr>
              <a:t>* organizarea şi găzduirea unor seminarii în cadrul DEEP Afganistan DRESMARA, astfel:</a:t>
            </a:r>
          </a:p>
          <a:p>
            <a:pPr marL="717550" lvl="2" algn="just">
              <a:spcBef>
                <a:spcPts val="0"/>
              </a:spcBef>
              <a:spcAft>
                <a:spcPts val="0"/>
              </a:spcAft>
              <a:buFont typeface="Times New Roman"/>
              <a:buChar char="-"/>
            </a:pPr>
            <a:r>
              <a:rPr lang="ro-RO" altLang="ro-RO" dirty="0">
                <a:latin typeface="Times New Roman"/>
                <a:ea typeface="Times New Roman"/>
              </a:rPr>
              <a:t>Seminar pentru instruirea personalului didactic în domeniul învățământului pentru apărare (în septembrie 2016, martie 2018, decembrie 2018 și mai 2019);</a:t>
            </a:r>
          </a:p>
          <a:p>
            <a:pPr marL="717550" lvl="2" algn="just">
              <a:spcBef>
                <a:spcPts val="0"/>
              </a:spcBef>
              <a:spcAft>
                <a:spcPts val="0"/>
              </a:spcAft>
              <a:buFont typeface="Times New Roman"/>
              <a:buChar char="-"/>
            </a:pPr>
            <a:r>
              <a:rPr lang="ro-RO" altLang="ro-RO" dirty="0">
                <a:latin typeface="Times New Roman"/>
                <a:ea typeface="Times New Roman"/>
              </a:rPr>
              <a:t>Seminar pentru dezvoltarea curriculum-ului pentru programul de studii universitare de master de comandă strategică (în mai 2019).</a:t>
            </a:r>
          </a:p>
          <a:p>
            <a:pPr marL="540385" algn="just">
              <a:spcBef>
                <a:spcPts val="0"/>
              </a:spcBef>
              <a:spcAft>
                <a:spcPts val="0"/>
              </a:spcAft>
              <a:buNone/>
            </a:pPr>
            <a:r>
              <a:rPr lang="ro-RO" altLang="ro-RO" dirty="0">
                <a:latin typeface="Times New Roman"/>
                <a:ea typeface="Times New Roman"/>
              </a:rPr>
              <a:t>* participarea experți DRESMARA în domeniile Apărare Cibernetică, Dezvoltare Instituțională și Asigurarea Calității în cadrul DEEP Georgia, Moldova, Armenia și Macedonia de Nord și, mai nou, Irak.</a:t>
            </a:r>
          </a:p>
          <a:p>
            <a:pPr marL="0">
              <a:spcBef>
                <a:spcPts val="0"/>
              </a:spcBef>
              <a:spcAft>
                <a:spcPts val="0"/>
              </a:spcAft>
              <a:defRPr/>
            </a:pPr>
            <a:r>
              <a:rPr lang="ro-RO" altLang="ro-RO" dirty="0">
                <a:latin typeface="Times New Roman"/>
                <a:ea typeface="Times New Roman"/>
              </a:rPr>
              <a:t>În cadrul comunității Centrelor de Educație și Instruire  din  Parteneriatul NATO (PTEC): </a:t>
            </a:r>
          </a:p>
          <a:p>
            <a:pPr marL="790575" indent="-161925">
              <a:spcBef>
                <a:spcPts val="0"/>
              </a:spcBef>
              <a:spcAft>
                <a:spcPts val="0"/>
              </a:spcAft>
              <a:buClr>
                <a:schemeClr val="tx1"/>
              </a:buClr>
              <a:buFont typeface="Wingdings" panose="05000000000000000000" pitchFamily="2" charset="2"/>
              <a:buChar char="ü"/>
              <a:defRPr/>
            </a:pPr>
            <a:r>
              <a:rPr lang="ro-RO" altLang="ro-RO" dirty="0">
                <a:latin typeface="Times New Roman"/>
                <a:ea typeface="Times New Roman"/>
              </a:rPr>
              <a:t>Conferinţa anuală a comandanţilor ,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r>
              <a:rPr lang="ro-RO" altLang="ro-RO" dirty="0">
                <a:latin typeface="Times New Roman"/>
                <a:ea typeface="Times New Roman"/>
              </a:rPr>
              <a:t>, Expoziţia anuală , Atelier de lucru în cadrul Cooperării Militare, </a:t>
            </a:r>
            <a:r>
              <a:rPr lang="en-US" altLang="ro-RO" dirty="0">
                <a:latin typeface="Times New Roman"/>
                <a:ea typeface="Times New Roman"/>
              </a:rPr>
              <a:t>Program</a:t>
            </a:r>
            <a:r>
              <a:rPr lang="ro-RO" altLang="ro-RO" dirty="0">
                <a:latin typeface="Times New Roman"/>
                <a:ea typeface="Times New Roman"/>
              </a:rPr>
              <a:t>e</a:t>
            </a:r>
            <a:r>
              <a:rPr lang="en-US" altLang="ro-RO" dirty="0">
                <a:latin typeface="Times New Roman"/>
                <a:ea typeface="Times New Roman"/>
              </a:rPr>
              <a:t>l</a:t>
            </a:r>
            <a:r>
              <a:rPr lang="ro-RO" altLang="ro-RO" dirty="0">
                <a:latin typeface="Times New Roman"/>
                <a:ea typeface="Times New Roman"/>
              </a:rPr>
              <a:t>e</a:t>
            </a:r>
            <a:r>
              <a:rPr lang="en-US" altLang="ro-RO" dirty="0">
                <a:latin typeface="Times New Roman"/>
                <a:ea typeface="Times New Roman"/>
              </a:rPr>
              <a:t> </a:t>
            </a:r>
            <a:r>
              <a:rPr lang="ro-RO" altLang="ro-RO" dirty="0">
                <a:latin typeface="Times New Roman"/>
                <a:ea typeface="Times New Roman"/>
              </a:rPr>
              <a:t>„Train the trainer</a:t>
            </a:r>
            <a:r>
              <a:rPr lang="en-US" altLang="ro-RO" dirty="0">
                <a:latin typeface="Times New Roman"/>
                <a:ea typeface="Times New Roman"/>
              </a:rPr>
              <a:t>” </a:t>
            </a:r>
            <a:r>
              <a:rPr lang="ro-RO" altLang="ro-RO" dirty="0">
                <a:latin typeface="Times New Roman"/>
                <a:ea typeface="Times New Roman"/>
              </a:rPr>
              <a:t>și „Instructor Exchange</a:t>
            </a:r>
            <a:r>
              <a:rPr lang="en-US" altLang="ro-RO" dirty="0">
                <a:latin typeface="Times New Roman"/>
                <a:ea typeface="Times New Roman"/>
              </a:rPr>
              <a:t>”</a:t>
            </a:r>
            <a:endParaRPr lang="ro-RO" altLang="ro-RO" dirty="0">
              <a:latin typeface="Times New Roman"/>
              <a:ea typeface="Times New Roman"/>
            </a:endParaRPr>
          </a:p>
          <a:p>
            <a:pPr marL="0">
              <a:spcBef>
                <a:spcPts val="0"/>
              </a:spcBef>
              <a:spcAft>
                <a:spcPts val="0"/>
              </a:spcAft>
              <a:defRPr/>
            </a:pPr>
            <a:r>
              <a:rPr lang="ro-RO" altLang="ro-RO" dirty="0">
                <a:latin typeface="Times New Roman"/>
                <a:ea typeface="Times New Roman"/>
              </a:rPr>
              <a:t>În cadrul GLOBAL PROGRAMMING: </a:t>
            </a:r>
          </a:p>
          <a:p>
            <a:pPr marL="809625" indent="-180975">
              <a:spcBef>
                <a:spcPts val="0"/>
              </a:spcBef>
              <a:spcAft>
                <a:spcPts val="0"/>
              </a:spcAft>
              <a:buFont typeface="Wingdings" panose="05000000000000000000" pitchFamily="2" charset="2"/>
              <a:buChar char="ü"/>
              <a:defRPr/>
            </a:pPr>
            <a:r>
              <a:rPr lang="ro-RO" altLang="ro-RO" dirty="0">
                <a:latin typeface="Times New Roman"/>
                <a:ea typeface="Times New Roman"/>
              </a:rPr>
              <a:t>Grupuri de lucru pentru analizarea cerințelor/necesităților de instruire domeniul disciplinelor </a:t>
            </a:r>
            <a:r>
              <a:rPr lang="en-US" altLang="ro-RO" dirty="0">
                <a:latin typeface="Times New Roman"/>
                <a:ea typeface="Times New Roman"/>
              </a:rPr>
              <a:t>Building Integrity, Cyber</a:t>
            </a:r>
            <a:r>
              <a:rPr lang="ro-RO" altLang="ro-RO" dirty="0">
                <a:latin typeface="Times New Roman"/>
                <a:ea typeface="Times New Roman"/>
              </a:rPr>
              <a:t>space Operations </a:t>
            </a:r>
            <a:r>
              <a:rPr lang="en-US" altLang="ro-RO" dirty="0" err="1">
                <a:latin typeface="Times New Roman"/>
                <a:ea typeface="Times New Roman"/>
              </a:rPr>
              <a:t>și</a:t>
            </a:r>
            <a:r>
              <a:rPr lang="en-US" altLang="ro-RO" dirty="0">
                <a:latin typeface="Times New Roman"/>
                <a:ea typeface="Times New Roman"/>
              </a:rPr>
              <a:t> Finance</a:t>
            </a:r>
            <a:r>
              <a:rPr lang="ro-RO" altLang="ro-RO" dirty="0">
                <a:latin typeface="Times New Roman"/>
                <a:ea typeface="Times New Roman"/>
              </a:rPr>
              <a:t>, Conferințe anuale ale disciplinelor</a:t>
            </a:r>
            <a:r>
              <a:rPr lang="en-US" altLang="ro-RO" dirty="0">
                <a:latin typeface="Times New Roman"/>
                <a:ea typeface="Times New Roman"/>
              </a:rPr>
              <a:t> Building Integrity</a:t>
            </a:r>
            <a:r>
              <a:rPr lang="ro-RO" altLang="ro-RO" dirty="0">
                <a:latin typeface="Times New Roman"/>
                <a:ea typeface="Times New Roman"/>
              </a:rPr>
              <a:t> și</a:t>
            </a:r>
            <a:r>
              <a:rPr lang="en-US" altLang="ro-RO" dirty="0">
                <a:latin typeface="Times New Roman"/>
                <a:ea typeface="Times New Roman"/>
              </a:rPr>
              <a:t> Cyber</a:t>
            </a:r>
            <a:r>
              <a:rPr lang="ro-RO" altLang="ro-RO" dirty="0">
                <a:latin typeface="Times New Roman"/>
                <a:ea typeface="Times New Roman"/>
              </a:rPr>
              <a:t>space Operations </a:t>
            </a:r>
          </a:p>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Consorţiului PfP al Academiilor de Apărare şi Institutelor de Studii </a:t>
            </a:r>
            <a:r>
              <a:rPr lang="ro-RO" altLang="ro-RO" dirty="0">
                <a:latin typeface="Times New Roman"/>
                <a:ea typeface="Times New Roman"/>
              </a:rPr>
              <a:t>d</a:t>
            </a:r>
            <a:r>
              <a:rPr lang="vi-VN" altLang="ro-RO" dirty="0">
                <a:latin typeface="Times New Roman"/>
                <a:ea typeface="Times New Roman"/>
              </a:rPr>
              <a:t>e Securitate în domeniul Învăţamantului Distribuit la Distanţă (ADL-WG)</a:t>
            </a:r>
            <a:r>
              <a:rPr lang="en-US" altLang="ro-RO" dirty="0">
                <a:latin typeface="Times New Roman"/>
                <a:ea typeface="Times New Roman"/>
              </a:rPr>
              <a:t>: </a:t>
            </a:r>
            <a:r>
              <a:rPr lang="ro-RO" altLang="ro-RO" dirty="0">
                <a:latin typeface="Times New Roman"/>
                <a:ea typeface="Times New Roman"/>
              </a:rPr>
              <a:t>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endParaRPr lang="ro-RO" altLang="ro-RO" dirty="0">
              <a:latin typeface="Times New Roman"/>
              <a:ea typeface="Times New Roman"/>
            </a:endParaRPr>
          </a:p>
          <a:p>
            <a:pPr marL="809625" indent="-180975" algn="just">
              <a:spcBef>
                <a:spcPts val="0"/>
              </a:spcBef>
              <a:spcAft>
                <a:spcPts val="0"/>
              </a:spcAft>
              <a:buFont typeface="Wingdings" panose="05000000000000000000" pitchFamily="2" charset="2"/>
              <a:buChar char="ü"/>
              <a:defRPr/>
            </a:pPr>
            <a:endParaRPr lang="ro-RO" altLang="ro-RO" dirty="0">
              <a:latin typeface="Times New Roman"/>
              <a:ea typeface="Times New Roman"/>
            </a:endParaRPr>
          </a:p>
          <a:p>
            <a:pPr>
              <a:spcBef>
                <a:spcPts val="0"/>
              </a:spcBef>
              <a:spcAft>
                <a:spcPts val="0"/>
              </a:spcAft>
              <a:buClr>
                <a:srgbClr val="FFFFCC"/>
              </a:buClr>
              <a:defRPr/>
            </a:pPr>
            <a:r>
              <a:rPr lang="ro-RO" altLang="ro-RO" dirty="0">
                <a:latin typeface="Times New Roman"/>
                <a:ea typeface="Times New Roman"/>
              </a:rPr>
              <a:t>Participarea cadrelor didactice ale DRESMARA la activități de pregătire și conferințe științifice  în țară și în străinătate în scopul actualizării permanente a cunoștințelor în domeniile de expertiză.</a:t>
            </a:r>
          </a:p>
          <a:p>
            <a:pPr>
              <a:spcBef>
                <a:spcPts val="0"/>
              </a:spcBef>
              <a:spcAft>
                <a:spcPts val="0"/>
              </a:spcAft>
              <a:buClr>
                <a:srgbClr val="FFFFCC"/>
              </a:buClr>
              <a:defRPr/>
            </a:pPr>
            <a:r>
              <a:rPr lang="ro-RO" altLang="ro-RO" dirty="0">
                <a:latin typeface="Times New Roman"/>
                <a:ea typeface="Times New Roman"/>
              </a:rPr>
              <a:t>Participarea unor cadre didactice/specialişti din străinătate ca profesori asociaţi  invitaţi la programele educaţionale organizate de DRESMARA</a:t>
            </a:r>
          </a:p>
          <a:p>
            <a:pPr>
              <a:spcBef>
                <a:spcPts val="0"/>
              </a:spcBef>
              <a:spcAft>
                <a:spcPts val="0"/>
              </a:spcAft>
              <a:buClr>
                <a:srgbClr val="FFFFCC"/>
              </a:buClr>
              <a:defRPr/>
            </a:pPr>
            <a:endParaRPr lang="ro-RO" altLang="ro-RO" dirty="0">
              <a:latin typeface="Times New Roman"/>
              <a:ea typeface="Times New Roman"/>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78F0124-30DB-40A6-9FB0-BD766FFB550E}" type="slidenum">
              <a:rPr kumimoji="0" lang="en-US" altLang="ro-RO" smtClean="0"/>
              <a:pPr>
                <a:spcBef>
                  <a:spcPct val="0"/>
                </a:spcBef>
              </a:pPr>
              <a:t>40</a:t>
            </a:fld>
            <a:endParaRPr kumimoji="0" lang="en-US" altLang="ro-RO"/>
          </a:p>
        </p:txBody>
      </p:sp>
    </p:spTree>
    <p:extLst>
      <p:ext uri="{BB962C8B-B14F-4D97-AF65-F5344CB8AC3E}">
        <p14:creationId xmlns:p14="http://schemas.microsoft.com/office/powerpoint/2010/main" val="137219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07950" y="738188"/>
            <a:ext cx="6583363" cy="3703637"/>
          </a:xfrm>
          <a:ln/>
        </p:spPr>
      </p:sp>
      <p:sp>
        <p:nvSpPr>
          <p:cNvPr id="46083" name="Notes Placeholder 2"/>
          <p:cNvSpPr>
            <a:spLocks noGrp="1"/>
          </p:cNvSpPr>
          <p:nvPr>
            <p:ph type="body" idx="1"/>
          </p:nvPr>
        </p:nvSpPr>
        <p:spPr>
          <a:xfrm>
            <a:off x="230485" y="4575419"/>
            <a:ext cx="6300700" cy="4552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Programul de Dezvoltare a Educaţiei în domeniul Apărării (Defence Education Enhancement Programme/DEEP)</a:t>
            </a:r>
            <a:endParaRPr lang="ro-RO" altLang="ro-RO" dirty="0">
              <a:latin typeface="Times New Roman"/>
              <a:ea typeface="Times New Roman"/>
            </a:endParaRPr>
          </a:p>
          <a:p>
            <a:pPr marL="540385" algn="just">
              <a:spcBef>
                <a:spcPts val="0"/>
              </a:spcBef>
              <a:spcAft>
                <a:spcPts val="0"/>
              </a:spcAft>
              <a:buNone/>
            </a:pPr>
            <a:r>
              <a:rPr lang="ro-RO" altLang="ro-RO" dirty="0">
                <a:latin typeface="Times New Roman"/>
                <a:ea typeface="Times New Roman"/>
              </a:rPr>
              <a:t>* organizarea şi găzduirea unor seminarii în cadrul DEEP Afganistan DRESMARA, astfel:</a:t>
            </a:r>
          </a:p>
          <a:p>
            <a:pPr marL="717550" lvl="2" algn="just">
              <a:spcBef>
                <a:spcPts val="0"/>
              </a:spcBef>
              <a:spcAft>
                <a:spcPts val="0"/>
              </a:spcAft>
              <a:buFont typeface="Times New Roman"/>
              <a:buChar char="-"/>
            </a:pPr>
            <a:r>
              <a:rPr lang="ro-RO" altLang="ro-RO" dirty="0">
                <a:latin typeface="Times New Roman"/>
                <a:ea typeface="Times New Roman"/>
              </a:rPr>
              <a:t>Seminar pentru instruirea personalului didactic în domeniul învățământului pentru apărare (în septembrie 2016, martie 2018, decembrie 2018 și mai 2019);</a:t>
            </a:r>
          </a:p>
          <a:p>
            <a:pPr marL="717550" lvl="2" algn="just">
              <a:spcBef>
                <a:spcPts val="0"/>
              </a:spcBef>
              <a:spcAft>
                <a:spcPts val="0"/>
              </a:spcAft>
              <a:buFont typeface="Times New Roman"/>
              <a:buChar char="-"/>
            </a:pPr>
            <a:r>
              <a:rPr lang="ro-RO" altLang="ro-RO" dirty="0">
                <a:latin typeface="Times New Roman"/>
                <a:ea typeface="Times New Roman"/>
              </a:rPr>
              <a:t>Seminar pentru dezvoltarea curriculum-ului pentru programul de studii universitare de master de comandă strategică (în mai 2019).</a:t>
            </a:r>
          </a:p>
          <a:p>
            <a:pPr marL="540385" algn="just">
              <a:spcBef>
                <a:spcPts val="0"/>
              </a:spcBef>
              <a:spcAft>
                <a:spcPts val="0"/>
              </a:spcAft>
              <a:buNone/>
            </a:pPr>
            <a:r>
              <a:rPr lang="ro-RO" altLang="ro-RO" dirty="0">
                <a:latin typeface="Times New Roman"/>
                <a:ea typeface="Times New Roman"/>
              </a:rPr>
              <a:t>* participarea experți DRESMARA în domeniile Apărare Cibernetică, Dezvoltare Instituțională și Asigurarea Calității în cadrul DEEP Georgia, Moldova, Armenia și Macedonia de Nord și, mai nou, Irak.</a:t>
            </a:r>
          </a:p>
          <a:p>
            <a:pPr marL="0">
              <a:spcBef>
                <a:spcPts val="0"/>
              </a:spcBef>
              <a:spcAft>
                <a:spcPts val="0"/>
              </a:spcAft>
              <a:defRPr/>
            </a:pPr>
            <a:r>
              <a:rPr lang="ro-RO" altLang="ro-RO" dirty="0">
                <a:latin typeface="Times New Roman"/>
                <a:ea typeface="Times New Roman"/>
              </a:rPr>
              <a:t>În cadrul comunității Centrelor de Educație și Instruire  din  Parteneriatul NATO (PTEC): </a:t>
            </a:r>
          </a:p>
          <a:p>
            <a:pPr marL="790575" indent="-161925">
              <a:spcBef>
                <a:spcPts val="0"/>
              </a:spcBef>
              <a:spcAft>
                <a:spcPts val="0"/>
              </a:spcAft>
              <a:buClr>
                <a:schemeClr val="tx1"/>
              </a:buClr>
              <a:buFont typeface="Wingdings" panose="05000000000000000000" pitchFamily="2" charset="2"/>
              <a:buChar char="ü"/>
              <a:defRPr/>
            </a:pPr>
            <a:r>
              <a:rPr lang="ro-RO" altLang="ro-RO" dirty="0">
                <a:latin typeface="Times New Roman"/>
                <a:ea typeface="Times New Roman"/>
              </a:rPr>
              <a:t>Conferinţa anuală a comandanţilor ,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r>
              <a:rPr lang="ro-RO" altLang="ro-RO" dirty="0">
                <a:latin typeface="Times New Roman"/>
                <a:ea typeface="Times New Roman"/>
              </a:rPr>
              <a:t>, Expoziţia anuală , Atelier de lucru în cadrul Cooperării Militare, </a:t>
            </a:r>
            <a:r>
              <a:rPr lang="en-US" altLang="ro-RO" dirty="0">
                <a:latin typeface="Times New Roman"/>
                <a:ea typeface="Times New Roman"/>
              </a:rPr>
              <a:t>Program</a:t>
            </a:r>
            <a:r>
              <a:rPr lang="ro-RO" altLang="ro-RO" dirty="0">
                <a:latin typeface="Times New Roman"/>
                <a:ea typeface="Times New Roman"/>
              </a:rPr>
              <a:t>e</a:t>
            </a:r>
            <a:r>
              <a:rPr lang="en-US" altLang="ro-RO" dirty="0">
                <a:latin typeface="Times New Roman"/>
                <a:ea typeface="Times New Roman"/>
              </a:rPr>
              <a:t>l</a:t>
            </a:r>
            <a:r>
              <a:rPr lang="ro-RO" altLang="ro-RO" dirty="0">
                <a:latin typeface="Times New Roman"/>
                <a:ea typeface="Times New Roman"/>
              </a:rPr>
              <a:t>e</a:t>
            </a:r>
            <a:r>
              <a:rPr lang="en-US" altLang="ro-RO" dirty="0">
                <a:latin typeface="Times New Roman"/>
                <a:ea typeface="Times New Roman"/>
              </a:rPr>
              <a:t> </a:t>
            </a:r>
            <a:r>
              <a:rPr lang="ro-RO" altLang="ro-RO" dirty="0">
                <a:latin typeface="Times New Roman"/>
                <a:ea typeface="Times New Roman"/>
              </a:rPr>
              <a:t>„Train the trainer</a:t>
            </a:r>
            <a:r>
              <a:rPr lang="en-US" altLang="ro-RO" dirty="0">
                <a:latin typeface="Times New Roman"/>
                <a:ea typeface="Times New Roman"/>
              </a:rPr>
              <a:t>” </a:t>
            </a:r>
            <a:r>
              <a:rPr lang="ro-RO" altLang="ro-RO" dirty="0">
                <a:latin typeface="Times New Roman"/>
                <a:ea typeface="Times New Roman"/>
              </a:rPr>
              <a:t>și „Instructor Exchange</a:t>
            </a:r>
            <a:r>
              <a:rPr lang="en-US" altLang="ro-RO" dirty="0">
                <a:latin typeface="Times New Roman"/>
                <a:ea typeface="Times New Roman"/>
              </a:rPr>
              <a:t>”</a:t>
            </a:r>
            <a:endParaRPr lang="ro-RO" altLang="ro-RO" dirty="0">
              <a:latin typeface="Times New Roman"/>
              <a:ea typeface="Times New Roman"/>
            </a:endParaRPr>
          </a:p>
          <a:p>
            <a:pPr marL="0">
              <a:spcBef>
                <a:spcPts val="0"/>
              </a:spcBef>
              <a:spcAft>
                <a:spcPts val="0"/>
              </a:spcAft>
              <a:defRPr/>
            </a:pPr>
            <a:r>
              <a:rPr lang="ro-RO" altLang="ro-RO" dirty="0">
                <a:latin typeface="Times New Roman"/>
                <a:ea typeface="Times New Roman"/>
              </a:rPr>
              <a:t>În cadrul GLOBAL PROGRAMMING: </a:t>
            </a:r>
          </a:p>
          <a:p>
            <a:pPr marL="809625" indent="-180975">
              <a:spcBef>
                <a:spcPts val="0"/>
              </a:spcBef>
              <a:spcAft>
                <a:spcPts val="0"/>
              </a:spcAft>
              <a:buFont typeface="Wingdings" panose="05000000000000000000" pitchFamily="2" charset="2"/>
              <a:buChar char="ü"/>
              <a:defRPr/>
            </a:pPr>
            <a:r>
              <a:rPr lang="ro-RO" altLang="ro-RO" dirty="0">
                <a:latin typeface="Times New Roman"/>
                <a:ea typeface="Times New Roman"/>
              </a:rPr>
              <a:t>Grupuri de lucru pentru analizarea cerințelor/necesităților de instruire domeniul disciplinelor </a:t>
            </a:r>
            <a:r>
              <a:rPr lang="en-US" altLang="ro-RO" dirty="0">
                <a:latin typeface="Times New Roman"/>
                <a:ea typeface="Times New Roman"/>
              </a:rPr>
              <a:t>Building Integrity, Cyber</a:t>
            </a:r>
            <a:r>
              <a:rPr lang="ro-RO" altLang="ro-RO" dirty="0">
                <a:latin typeface="Times New Roman"/>
                <a:ea typeface="Times New Roman"/>
              </a:rPr>
              <a:t>space Operations </a:t>
            </a:r>
            <a:r>
              <a:rPr lang="en-US" altLang="ro-RO" dirty="0" err="1">
                <a:latin typeface="Times New Roman"/>
                <a:ea typeface="Times New Roman"/>
              </a:rPr>
              <a:t>și</a:t>
            </a:r>
            <a:r>
              <a:rPr lang="en-US" altLang="ro-RO" dirty="0">
                <a:latin typeface="Times New Roman"/>
                <a:ea typeface="Times New Roman"/>
              </a:rPr>
              <a:t> Finance</a:t>
            </a:r>
            <a:r>
              <a:rPr lang="ro-RO" altLang="ro-RO" dirty="0">
                <a:latin typeface="Times New Roman"/>
                <a:ea typeface="Times New Roman"/>
              </a:rPr>
              <a:t>, Conferințe anuale ale disciplinelor</a:t>
            </a:r>
            <a:r>
              <a:rPr lang="en-US" altLang="ro-RO" dirty="0">
                <a:latin typeface="Times New Roman"/>
                <a:ea typeface="Times New Roman"/>
              </a:rPr>
              <a:t> Building Integrity</a:t>
            </a:r>
            <a:r>
              <a:rPr lang="ro-RO" altLang="ro-RO" dirty="0">
                <a:latin typeface="Times New Roman"/>
                <a:ea typeface="Times New Roman"/>
              </a:rPr>
              <a:t> și</a:t>
            </a:r>
            <a:r>
              <a:rPr lang="en-US" altLang="ro-RO" dirty="0">
                <a:latin typeface="Times New Roman"/>
                <a:ea typeface="Times New Roman"/>
              </a:rPr>
              <a:t> Cyber</a:t>
            </a:r>
            <a:r>
              <a:rPr lang="ro-RO" altLang="ro-RO" dirty="0">
                <a:latin typeface="Times New Roman"/>
                <a:ea typeface="Times New Roman"/>
              </a:rPr>
              <a:t>space Operations </a:t>
            </a:r>
          </a:p>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Consorţiului PfP al Academiilor de Apărare şi Institutelor de Studii </a:t>
            </a:r>
            <a:r>
              <a:rPr lang="ro-RO" altLang="ro-RO" dirty="0">
                <a:latin typeface="Times New Roman"/>
                <a:ea typeface="Times New Roman"/>
              </a:rPr>
              <a:t>d</a:t>
            </a:r>
            <a:r>
              <a:rPr lang="vi-VN" altLang="ro-RO" dirty="0">
                <a:latin typeface="Times New Roman"/>
                <a:ea typeface="Times New Roman"/>
              </a:rPr>
              <a:t>e Securitate în domeniul Învăţamantului Distribuit la Distanţă (ADL-WG)</a:t>
            </a:r>
            <a:r>
              <a:rPr lang="en-US" altLang="ro-RO" dirty="0">
                <a:latin typeface="Times New Roman"/>
                <a:ea typeface="Times New Roman"/>
              </a:rPr>
              <a:t>: </a:t>
            </a:r>
            <a:r>
              <a:rPr lang="ro-RO" altLang="ro-RO" dirty="0">
                <a:latin typeface="Times New Roman"/>
                <a:ea typeface="Times New Roman"/>
              </a:rPr>
              <a:t>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endParaRPr lang="ro-RO" altLang="ro-RO" dirty="0">
              <a:latin typeface="Times New Roman"/>
              <a:ea typeface="Times New Roman"/>
            </a:endParaRPr>
          </a:p>
          <a:p>
            <a:pPr marL="809625" indent="-180975" algn="just">
              <a:spcBef>
                <a:spcPts val="0"/>
              </a:spcBef>
              <a:spcAft>
                <a:spcPts val="0"/>
              </a:spcAft>
              <a:buFont typeface="Wingdings" panose="05000000000000000000" pitchFamily="2" charset="2"/>
              <a:buChar char="ü"/>
              <a:defRPr/>
            </a:pPr>
            <a:endParaRPr lang="ro-RO" altLang="ro-RO" dirty="0">
              <a:latin typeface="Times New Roman"/>
              <a:ea typeface="Times New Roman"/>
            </a:endParaRPr>
          </a:p>
          <a:p>
            <a:pPr>
              <a:spcBef>
                <a:spcPts val="0"/>
              </a:spcBef>
              <a:spcAft>
                <a:spcPts val="0"/>
              </a:spcAft>
              <a:buClr>
                <a:srgbClr val="FFFFCC"/>
              </a:buClr>
              <a:defRPr/>
            </a:pPr>
            <a:r>
              <a:rPr lang="ro-RO" altLang="ro-RO" dirty="0">
                <a:latin typeface="Times New Roman"/>
                <a:ea typeface="Times New Roman"/>
              </a:rPr>
              <a:t>Participarea cadrelor didactice ale DRESMARA la activități de pregătire și conferințe științifice  în țară și în străinătate în scopul actualizării permanente a cunoștințelor în domeniile de expertiză.</a:t>
            </a:r>
          </a:p>
          <a:p>
            <a:pPr>
              <a:spcBef>
                <a:spcPts val="0"/>
              </a:spcBef>
              <a:spcAft>
                <a:spcPts val="0"/>
              </a:spcAft>
              <a:buClr>
                <a:srgbClr val="FFFFCC"/>
              </a:buClr>
              <a:defRPr/>
            </a:pPr>
            <a:r>
              <a:rPr lang="ro-RO" altLang="ro-RO" dirty="0">
                <a:latin typeface="Times New Roman"/>
                <a:ea typeface="Times New Roman"/>
              </a:rPr>
              <a:t>Participarea unor cadre didactice/specialişti din străinătate ca profesori asociaţi  invitaţi la programele educaţionale organizate de DRESMARA</a:t>
            </a:r>
          </a:p>
          <a:p>
            <a:pPr>
              <a:spcBef>
                <a:spcPts val="0"/>
              </a:spcBef>
              <a:spcAft>
                <a:spcPts val="0"/>
              </a:spcAft>
              <a:buClr>
                <a:srgbClr val="FFFFCC"/>
              </a:buClr>
              <a:defRPr/>
            </a:pPr>
            <a:endParaRPr lang="ro-RO" altLang="ro-RO" dirty="0">
              <a:latin typeface="Times New Roman"/>
              <a:ea typeface="Times New Roman"/>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78F0124-30DB-40A6-9FB0-BD766FFB550E}" type="slidenum">
              <a:rPr kumimoji="0" lang="en-US" altLang="ro-RO" smtClean="0"/>
              <a:pPr>
                <a:spcBef>
                  <a:spcPct val="0"/>
                </a:spcBef>
              </a:pPr>
              <a:t>41</a:t>
            </a:fld>
            <a:endParaRPr kumimoji="0" lang="en-US" altLang="ro-RO"/>
          </a:p>
        </p:txBody>
      </p:sp>
    </p:spTree>
    <p:extLst>
      <p:ext uri="{BB962C8B-B14F-4D97-AF65-F5344CB8AC3E}">
        <p14:creationId xmlns:p14="http://schemas.microsoft.com/office/powerpoint/2010/main" val="74193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07950" y="738188"/>
            <a:ext cx="6583363" cy="3703637"/>
          </a:xfrm>
          <a:ln/>
        </p:spPr>
      </p:sp>
      <p:sp>
        <p:nvSpPr>
          <p:cNvPr id="46083" name="Notes Placeholder 2"/>
          <p:cNvSpPr>
            <a:spLocks noGrp="1"/>
          </p:cNvSpPr>
          <p:nvPr>
            <p:ph type="body" idx="1"/>
          </p:nvPr>
        </p:nvSpPr>
        <p:spPr>
          <a:xfrm>
            <a:off x="230485" y="4575419"/>
            <a:ext cx="6300700" cy="4552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Programul de Dezvoltare a Educaţiei în domeniul Apărării (Defence Education Enhancement Programme/DEEP)</a:t>
            </a:r>
            <a:endParaRPr lang="ro-RO" altLang="ro-RO" dirty="0">
              <a:latin typeface="Times New Roman"/>
              <a:ea typeface="Times New Roman"/>
            </a:endParaRPr>
          </a:p>
          <a:p>
            <a:pPr marL="540385" algn="just">
              <a:spcBef>
                <a:spcPts val="0"/>
              </a:spcBef>
              <a:spcAft>
                <a:spcPts val="0"/>
              </a:spcAft>
              <a:buNone/>
            </a:pPr>
            <a:r>
              <a:rPr lang="ro-RO" altLang="ro-RO" dirty="0">
                <a:latin typeface="Times New Roman"/>
                <a:ea typeface="Times New Roman"/>
              </a:rPr>
              <a:t>* organizarea şi găzduirea unor seminarii în cadrul DEEP Afganistan DRESMARA, astfel:</a:t>
            </a:r>
          </a:p>
          <a:p>
            <a:pPr marL="717550" lvl="2" algn="just">
              <a:spcBef>
                <a:spcPts val="0"/>
              </a:spcBef>
              <a:spcAft>
                <a:spcPts val="0"/>
              </a:spcAft>
              <a:buFont typeface="Times New Roman"/>
              <a:buChar char="-"/>
            </a:pPr>
            <a:r>
              <a:rPr lang="ro-RO" altLang="ro-RO" dirty="0">
                <a:latin typeface="Times New Roman"/>
                <a:ea typeface="Times New Roman"/>
              </a:rPr>
              <a:t>Seminar pentru instruirea personalului didactic în domeniul învățământului pentru apărare (în septembrie 2016, martie 2018, decembrie 2018 și mai 2019);</a:t>
            </a:r>
          </a:p>
          <a:p>
            <a:pPr marL="717550" lvl="2" algn="just">
              <a:spcBef>
                <a:spcPts val="0"/>
              </a:spcBef>
              <a:spcAft>
                <a:spcPts val="0"/>
              </a:spcAft>
              <a:buFont typeface="Times New Roman"/>
              <a:buChar char="-"/>
            </a:pPr>
            <a:r>
              <a:rPr lang="ro-RO" altLang="ro-RO" dirty="0">
                <a:latin typeface="Times New Roman"/>
                <a:ea typeface="Times New Roman"/>
              </a:rPr>
              <a:t>Seminar pentru dezvoltarea curriculum-ului pentru programul de studii universitare de master de comandă strategică (în mai 2019).</a:t>
            </a:r>
          </a:p>
          <a:p>
            <a:pPr marL="540385" algn="just">
              <a:spcBef>
                <a:spcPts val="0"/>
              </a:spcBef>
              <a:spcAft>
                <a:spcPts val="0"/>
              </a:spcAft>
              <a:buNone/>
            </a:pPr>
            <a:r>
              <a:rPr lang="ro-RO" altLang="ro-RO" dirty="0">
                <a:latin typeface="Times New Roman"/>
                <a:ea typeface="Times New Roman"/>
              </a:rPr>
              <a:t>* participarea experți DRESMARA în domeniile Apărare Cibernetică, Dezvoltare Instituțională și Asigurarea Calității în cadrul DEEP Georgia, Moldova, Armenia și Macedonia de Nord și, mai nou, Irak.</a:t>
            </a:r>
          </a:p>
          <a:p>
            <a:pPr marL="0">
              <a:spcBef>
                <a:spcPts val="0"/>
              </a:spcBef>
              <a:spcAft>
                <a:spcPts val="0"/>
              </a:spcAft>
              <a:defRPr/>
            </a:pPr>
            <a:r>
              <a:rPr lang="ro-RO" altLang="ro-RO" dirty="0">
                <a:latin typeface="Times New Roman"/>
                <a:ea typeface="Times New Roman"/>
              </a:rPr>
              <a:t>În cadrul comunității Centrelor de Educație și Instruire  din  Parteneriatul NATO (PTEC): </a:t>
            </a:r>
          </a:p>
          <a:p>
            <a:pPr marL="790575" indent="-161925">
              <a:spcBef>
                <a:spcPts val="0"/>
              </a:spcBef>
              <a:spcAft>
                <a:spcPts val="0"/>
              </a:spcAft>
              <a:buClr>
                <a:schemeClr val="tx1"/>
              </a:buClr>
              <a:buFont typeface="Wingdings" panose="05000000000000000000" pitchFamily="2" charset="2"/>
              <a:buChar char="ü"/>
              <a:defRPr/>
            </a:pPr>
            <a:r>
              <a:rPr lang="ro-RO" altLang="ro-RO" dirty="0">
                <a:latin typeface="Times New Roman"/>
                <a:ea typeface="Times New Roman"/>
              </a:rPr>
              <a:t>Conferinţa anuală a comandanţilor ,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r>
              <a:rPr lang="ro-RO" altLang="ro-RO" dirty="0">
                <a:latin typeface="Times New Roman"/>
                <a:ea typeface="Times New Roman"/>
              </a:rPr>
              <a:t>, Expoziţia anuală , Atelier de lucru în cadrul Cooperării Militare, </a:t>
            </a:r>
            <a:r>
              <a:rPr lang="en-US" altLang="ro-RO" dirty="0">
                <a:latin typeface="Times New Roman"/>
                <a:ea typeface="Times New Roman"/>
              </a:rPr>
              <a:t>Program</a:t>
            </a:r>
            <a:r>
              <a:rPr lang="ro-RO" altLang="ro-RO" dirty="0">
                <a:latin typeface="Times New Roman"/>
                <a:ea typeface="Times New Roman"/>
              </a:rPr>
              <a:t>e</a:t>
            </a:r>
            <a:r>
              <a:rPr lang="en-US" altLang="ro-RO" dirty="0">
                <a:latin typeface="Times New Roman"/>
                <a:ea typeface="Times New Roman"/>
              </a:rPr>
              <a:t>l</a:t>
            </a:r>
            <a:r>
              <a:rPr lang="ro-RO" altLang="ro-RO" dirty="0">
                <a:latin typeface="Times New Roman"/>
                <a:ea typeface="Times New Roman"/>
              </a:rPr>
              <a:t>e</a:t>
            </a:r>
            <a:r>
              <a:rPr lang="en-US" altLang="ro-RO" dirty="0">
                <a:latin typeface="Times New Roman"/>
                <a:ea typeface="Times New Roman"/>
              </a:rPr>
              <a:t> </a:t>
            </a:r>
            <a:r>
              <a:rPr lang="ro-RO" altLang="ro-RO" dirty="0">
                <a:latin typeface="Times New Roman"/>
                <a:ea typeface="Times New Roman"/>
              </a:rPr>
              <a:t>„Train the trainer</a:t>
            </a:r>
            <a:r>
              <a:rPr lang="en-US" altLang="ro-RO" dirty="0">
                <a:latin typeface="Times New Roman"/>
                <a:ea typeface="Times New Roman"/>
              </a:rPr>
              <a:t>” </a:t>
            </a:r>
            <a:r>
              <a:rPr lang="ro-RO" altLang="ro-RO" dirty="0">
                <a:latin typeface="Times New Roman"/>
                <a:ea typeface="Times New Roman"/>
              </a:rPr>
              <a:t>și „Instructor Exchange</a:t>
            </a:r>
            <a:r>
              <a:rPr lang="en-US" altLang="ro-RO" dirty="0">
                <a:latin typeface="Times New Roman"/>
                <a:ea typeface="Times New Roman"/>
              </a:rPr>
              <a:t>”</a:t>
            </a:r>
            <a:endParaRPr lang="ro-RO" altLang="ro-RO" dirty="0">
              <a:latin typeface="Times New Roman"/>
              <a:ea typeface="Times New Roman"/>
            </a:endParaRPr>
          </a:p>
          <a:p>
            <a:pPr marL="0">
              <a:spcBef>
                <a:spcPts val="0"/>
              </a:spcBef>
              <a:spcAft>
                <a:spcPts val="0"/>
              </a:spcAft>
              <a:defRPr/>
            </a:pPr>
            <a:r>
              <a:rPr lang="ro-RO" altLang="ro-RO" dirty="0">
                <a:latin typeface="Times New Roman"/>
                <a:ea typeface="Times New Roman"/>
              </a:rPr>
              <a:t>În cadrul GLOBAL PROGRAMMING: </a:t>
            </a:r>
          </a:p>
          <a:p>
            <a:pPr marL="809625" indent="-180975">
              <a:spcBef>
                <a:spcPts val="0"/>
              </a:spcBef>
              <a:spcAft>
                <a:spcPts val="0"/>
              </a:spcAft>
              <a:buFont typeface="Wingdings" panose="05000000000000000000" pitchFamily="2" charset="2"/>
              <a:buChar char="ü"/>
              <a:defRPr/>
            </a:pPr>
            <a:r>
              <a:rPr lang="ro-RO" altLang="ro-RO" dirty="0">
                <a:latin typeface="Times New Roman"/>
                <a:ea typeface="Times New Roman"/>
              </a:rPr>
              <a:t>Grupuri de lucru pentru analizarea cerințelor/necesităților de instruire domeniul disciplinelor </a:t>
            </a:r>
            <a:r>
              <a:rPr lang="en-US" altLang="ro-RO" dirty="0">
                <a:latin typeface="Times New Roman"/>
                <a:ea typeface="Times New Roman"/>
              </a:rPr>
              <a:t>Building Integrity, Cyber</a:t>
            </a:r>
            <a:r>
              <a:rPr lang="ro-RO" altLang="ro-RO" dirty="0">
                <a:latin typeface="Times New Roman"/>
                <a:ea typeface="Times New Roman"/>
              </a:rPr>
              <a:t>space Operations </a:t>
            </a:r>
            <a:r>
              <a:rPr lang="en-US" altLang="ro-RO" dirty="0" err="1">
                <a:latin typeface="Times New Roman"/>
                <a:ea typeface="Times New Roman"/>
              </a:rPr>
              <a:t>și</a:t>
            </a:r>
            <a:r>
              <a:rPr lang="en-US" altLang="ro-RO" dirty="0">
                <a:latin typeface="Times New Roman"/>
                <a:ea typeface="Times New Roman"/>
              </a:rPr>
              <a:t> Finance</a:t>
            </a:r>
            <a:r>
              <a:rPr lang="ro-RO" altLang="ro-RO" dirty="0">
                <a:latin typeface="Times New Roman"/>
                <a:ea typeface="Times New Roman"/>
              </a:rPr>
              <a:t>, Conferințe anuale ale disciplinelor</a:t>
            </a:r>
            <a:r>
              <a:rPr lang="en-US" altLang="ro-RO" dirty="0">
                <a:latin typeface="Times New Roman"/>
                <a:ea typeface="Times New Roman"/>
              </a:rPr>
              <a:t> Building Integrity</a:t>
            </a:r>
            <a:r>
              <a:rPr lang="ro-RO" altLang="ro-RO" dirty="0">
                <a:latin typeface="Times New Roman"/>
                <a:ea typeface="Times New Roman"/>
              </a:rPr>
              <a:t> și</a:t>
            </a:r>
            <a:r>
              <a:rPr lang="en-US" altLang="ro-RO" dirty="0">
                <a:latin typeface="Times New Roman"/>
                <a:ea typeface="Times New Roman"/>
              </a:rPr>
              <a:t> Cyber</a:t>
            </a:r>
            <a:r>
              <a:rPr lang="ro-RO" altLang="ro-RO" dirty="0">
                <a:latin typeface="Times New Roman"/>
                <a:ea typeface="Times New Roman"/>
              </a:rPr>
              <a:t>space Operations </a:t>
            </a:r>
          </a:p>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Consorţiului PfP al Academiilor de Apărare şi Institutelor de Studii </a:t>
            </a:r>
            <a:r>
              <a:rPr lang="ro-RO" altLang="ro-RO" dirty="0">
                <a:latin typeface="Times New Roman"/>
                <a:ea typeface="Times New Roman"/>
              </a:rPr>
              <a:t>d</a:t>
            </a:r>
            <a:r>
              <a:rPr lang="vi-VN" altLang="ro-RO" dirty="0">
                <a:latin typeface="Times New Roman"/>
                <a:ea typeface="Times New Roman"/>
              </a:rPr>
              <a:t>e Securitate în domeniul Învăţamantului Distribuit la Distanţă (ADL-WG)</a:t>
            </a:r>
            <a:r>
              <a:rPr lang="en-US" altLang="ro-RO" dirty="0">
                <a:latin typeface="Times New Roman"/>
                <a:ea typeface="Times New Roman"/>
              </a:rPr>
              <a:t>: </a:t>
            </a:r>
            <a:r>
              <a:rPr lang="ro-RO" altLang="ro-RO" dirty="0">
                <a:latin typeface="Times New Roman"/>
                <a:ea typeface="Times New Roman"/>
              </a:rPr>
              <a:t>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endParaRPr lang="ro-RO" altLang="ro-RO" dirty="0">
              <a:latin typeface="Times New Roman"/>
              <a:ea typeface="Times New Roman"/>
            </a:endParaRPr>
          </a:p>
          <a:p>
            <a:pPr marL="809625" indent="-180975" algn="just">
              <a:spcBef>
                <a:spcPts val="0"/>
              </a:spcBef>
              <a:spcAft>
                <a:spcPts val="0"/>
              </a:spcAft>
              <a:buFont typeface="Wingdings" panose="05000000000000000000" pitchFamily="2" charset="2"/>
              <a:buChar char="ü"/>
              <a:defRPr/>
            </a:pPr>
            <a:endParaRPr lang="ro-RO" altLang="ro-RO" dirty="0">
              <a:latin typeface="Times New Roman"/>
              <a:ea typeface="Times New Roman"/>
            </a:endParaRPr>
          </a:p>
          <a:p>
            <a:pPr>
              <a:spcBef>
                <a:spcPts val="0"/>
              </a:spcBef>
              <a:spcAft>
                <a:spcPts val="0"/>
              </a:spcAft>
              <a:buClr>
                <a:srgbClr val="FFFFCC"/>
              </a:buClr>
              <a:defRPr/>
            </a:pPr>
            <a:r>
              <a:rPr lang="ro-RO" altLang="ro-RO" dirty="0">
                <a:latin typeface="Times New Roman"/>
                <a:ea typeface="Times New Roman"/>
              </a:rPr>
              <a:t>Participarea cadrelor didactice ale DRESMARA la activități de pregătire și conferințe științifice  în țară și în străinătate în scopul actualizării permanente a cunoștințelor în domeniile de expertiză.</a:t>
            </a:r>
          </a:p>
          <a:p>
            <a:pPr>
              <a:spcBef>
                <a:spcPts val="0"/>
              </a:spcBef>
              <a:spcAft>
                <a:spcPts val="0"/>
              </a:spcAft>
              <a:buClr>
                <a:srgbClr val="FFFFCC"/>
              </a:buClr>
              <a:defRPr/>
            </a:pPr>
            <a:r>
              <a:rPr lang="ro-RO" altLang="ro-RO" dirty="0">
                <a:latin typeface="Times New Roman"/>
                <a:ea typeface="Times New Roman"/>
              </a:rPr>
              <a:t>Participarea unor cadre didactice/specialişti din străinătate ca profesori asociaţi  invitaţi la programele educaţionale organizate de DRESMARA</a:t>
            </a:r>
          </a:p>
          <a:p>
            <a:pPr>
              <a:spcBef>
                <a:spcPts val="0"/>
              </a:spcBef>
              <a:spcAft>
                <a:spcPts val="0"/>
              </a:spcAft>
              <a:buClr>
                <a:srgbClr val="FFFFCC"/>
              </a:buClr>
              <a:defRPr/>
            </a:pPr>
            <a:endParaRPr lang="ro-RO" altLang="ro-RO" dirty="0">
              <a:latin typeface="Times New Roman"/>
              <a:ea typeface="Times New Roman"/>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78F0124-30DB-40A6-9FB0-BD766FFB550E}" type="slidenum">
              <a:rPr kumimoji="0" lang="en-US" altLang="ro-RO" smtClean="0"/>
              <a:pPr>
                <a:spcBef>
                  <a:spcPct val="0"/>
                </a:spcBef>
              </a:pPr>
              <a:t>42</a:t>
            </a:fld>
            <a:endParaRPr kumimoji="0" lang="en-US" altLang="ro-RO"/>
          </a:p>
        </p:txBody>
      </p:sp>
    </p:spTree>
    <p:extLst>
      <p:ext uri="{BB962C8B-B14F-4D97-AF65-F5344CB8AC3E}">
        <p14:creationId xmlns:p14="http://schemas.microsoft.com/office/powerpoint/2010/main" val="349859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07950" y="738188"/>
            <a:ext cx="6583363" cy="3703637"/>
          </a:xfrm>
          <a:ln/>
        </p:spPr>
      </p:sp>
      <p:sp>
        <p:nvSpPr>
          <p:cNvPr id="46083" name="Notes Placeholder 2"/>
          <p:cNvSpPr>
            <a:spLocks noGrp="1"/>
          </p:cNvSpPr>
          <p:nvPr>
            <p:ph type="body" idx="1"/>
          </p:nvPr>
        </p:nvSpPr>
        <p:spPr>
          <a:xfrm>
            <a:off x="230485" y="4575419"/>
            <a:ext cx="6300700" cy="4552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Programul de Dezvoltare a Educaţiei în domeniul Apărării (Defence Education Enhancement Programme/DEEP)</a:t>
            </a:r>
            <a:endParaRPr lang="ro-RO" altLang="ro-RO" dirty="0">
              <a:latin typeface="Times New Roman"/>
              <a:ea typeface="Times New Roman"/>
            </a:endParaRPr>
          </a:p>
          <a:p>
            <a:pPr marL="540385" algn="just">
              <a:spcBef>
                <a:spcPts val="0"/>
              </a:spcBef>
              <a:spcAft>
                <a:spcPts val="0"/>
              </a:spcAft>
              <a:buNone/>
            </a:pPr>
            <a:r>
              <a:rPr lang="ro-RO" altLang="ro-RO" dirty="0">
                <a:latin typeface="Times New Roman"/>
                <a:ea typeface="Times New Roman"/>
              </a:rPr>
              <a:t>* organizarea şi găzduirea unor seminarii în cadrul DEEP Afganistan DRESMARA, astfel:</a:t>
            </a:r>
          </a:p>
          <a:p>
            <a:pPr marL="717550" lvl="2" algn="just">
              <a:spcBef>
                <a:spcPts val="0"/>
              </a:spcBef>
              <a:spcAft>
                <a:spcPts val="0"/>
              </a:spcAft>
              <a:buFont typeface="Times New Roman"/>
              <a:buChar char="-"/>
            </a:pPr>
            <a:r>
              <a:rPr lang="ro-RO" altLang="ro-RO" dirty="0">
                <a:latin typeface="Times New Roman"/>
                <a:ea typeface="Times New Roman"/>
              </a:rPr>
              <a:t>Seminar pentru instruirea personalului didactic în domeniul învățământului pentru apărare (în septembrie 2016, martie 2018, decembrie 2018 și mai 2019);</a:t>
            </a:r>
          </a:p>
          <a:p>
            <a:pPr marL="717550" lvl="2" algn="just">
              <a:spcBef>
                <a:spcPts val="0"/>
              </a:spcBef>
              <a:spcAft>
                <a:spcPts val="0"/>
              </a:spcAft>
              <a:buFont typeface="Times New Roman"/>
              <a:buChar char="-"/>
            </a:pPr>
            <a:r>
              <a:rPr lang="ro-RO" altLang="ro-RO" dirty="0">
                <a:latin typeface="Times New Roman"/>
                <a:ea typeface="Times New Roman"/>
              </a:rPr>
              <a:t>Seminar pentru dezvoltarea curriculum-ului pentru programul de studii universitare de master de comandă strategică (în mai 2019).</a:t>
            </a:r>
          </a:p>
          <a:p>
            <a:pPr marL="540385" algn="just">
              <a:spcBef>
                <a:spcPts val="0"/>
              </a:spcBef>
              <a:spcAft>
                <a:spcPts val="0"/>
              </a:spcAft>
              <a:buNone/>
            </a:pPr>
            <a:r>
              <a:rPr lang="ro-RO" altLang="ro-RO" dirty="0">
                <a:latin typeface="Times New Roman"/>
                <a:ea typeface="Times New Roman"/>
              </a:rPr>
              <a:t>* participarea experți DRESMARA în domeniile Apărare Cibernetică, Dezvoltare Instituțională și Asigurarea Calității în cadrul DEEP Georgia, Moldova, Armenia și Macedonia de Nord și, mai nou, Irak.</a:t>
            </a:r>
          </a:p>
          <a:p>
            <a:pPr marL="0">
              <a:spcBef>
                <a:spcPts val="0"/>
              </a:spcBef>
              <a:spcAft>
                <a:spcPts val="0"/>
              </a:spcAft>
              <a:defRPr/>
            </a:pPr>
            <a:r>
              <a:rPr lang="ro-RO" altLang="ro-RO" dirty="0">
                <a:latin typeface="Times New Roman"/>
                <a:ea typeface="Times New Roman"/>
              </a:rPr>
              <a:t>În cadrul comunității Centrelor de Educație și Instruire  din  Parteneriatul NATO (PTEC): </a:t>
            </a:r>
          </a:p>
          <a:p>
            <a:pPr marL="790575" indent="-161925">
              <a:spcBef>
                <a:spcPts val="0"/>
              </a:spcBef>
              <a:spcAft>
                <a:spcPts val="0"/>
              </a:spcAft>
              <a:buClr>
                <a:schemeClr val="tx1"/>
              </a:buClr>
              <a:buFont typeface="Wingdings" panose="05000000000000000000" pitchFamily="2" charset="2"/>
              <a:buChar char="ü"/>
              <a:defRPr/>
            </a:pPr>
            <a:r>
              <a:rPr lang="ro-RO" altLang="ro-RO" dirty="0">
                <a:latin typeface="Times New Roman"/>
                <a:ea typeface="Times New Roman"/>
              </a:rPr>
              <a:t>Conferinţa anuală a comandanţilor ,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r>
              <a:rPr lang="ro-RO" altLang="ro-RO" dirty="0">
                <a:latin typeface="Times New Roman"/>
                <a:ea typeface="Times New Roman"/>
              </a:rPr>
              <a:t>, Expoziţia anuală , Atelier de lucru în cadrul Cooperării Militare, </a:t>
            </a:r>
            <a:r>
              <a:rPr lang="en-US" altLang="ro-RO" dirty="0">
                <a:latin typeface="Times New Roman"/>
                <a:ea typeface="Times New Roman"/>
              </a:rPr>
              <a:t>Program</a:t>
            </a:r>
            <a:r>
              <a:rPr lang="ro-RO" altLang="ro-RO" dirty="0">
                <a:latin typeface="Times New Roman"/>
                <a:ea typeface="Times New Roman"/>
              </a:rPr>
              <a:t>e</a:t>
            </a:r>
            <a:r>
              <a:rPr lang="en-US" altLang="ro-RO" dirty="0">
                <a:latin typeface="Times New Roman"/>
                <a:ea typeface="Times New Roman"/>
              </a:rPr>
              <a:t>l</a:t>
            </a:r>
            <a:r>
              <a:rPr lang="ro-RO" altLang="ro-RO" dirty="0">
                <a:latin typeface="Times New Roman"/>
                <a:ea typeface="Times New Roman"/>
              </a:rPr>
              <a:t>e</a:t>
            </a:r>
            <a:r>
              <a:rPr lang="en-US" altLang="ro-RO" dirty="0">
                <a:latin typeface="Times New Roman"/>
                <a:ea typeface="Times New Roman"/>
              </a:rPr>
              <a:t> </a:t>
            </a:r>
            <a:r>
              <a:rPr lang="ro-RO" altLang="ro-RO" dirty="0">
                <a:latin typeface="Times New Roman"/>
                <a:ea typeface="Times New Roman"/>
              </a:rPr>
              <a:t>„Train the trainer</a:t>
            </a:r>
            <a:r>
              <a:rPr lang="en-US" altLang="ro-RO" dirty="0">
                <a:latin typeface="Times New Roman"/>
                <a:ea typeface="Times New Roman"/>
              </a:rPr>
              <a:t>” </a:t>
            </a:r>
            <a:r>
              <a:rPr lang="ro-RO" altLang="ro-RO" dirty="0">
                <a:latin typeface="Times New Roman"/>
                <a:ea typeface="Times New Roman"/>
              </a:rPr>
              <a:t>și „Instructor Exchange</a:t>
            </a:r>
            <a:r>
              <a:rPr lang="en-US" altLang="ro-RO" dirty="0">
                <a:latin typeface="Times New Roman"/>
                <a:ea typeface="Times New Roman"/>
              </a:rPr>
              <a:t>”</a:t>
            </a:r>
            <a:endParaRPr lang="ro-RO" altLang="ro-RO" dirty="0">
              <a:latin typeface="Times New Roman"/>
              <a:ea typeface="Times New Roman"/>
            </a:endParaRPr>
          </a:p>
          <a:p>
            <a:pPr marL="0">
              <a:spcBef>
                <a:spcPts val="0"/>
              </a:spcBef>
              <a:spcAft>
                <a:spcPts val="0"/>
              </a:spcAft>
              <a:defRPr/>
            </a:pPr>
            <a:r>
              <a:rPr lang="ro-RO" altLang="ro-RO" dirty="0">
                <a:latin typeface="Times New Roman"/>
                <a:ea typeface="Times New Roman"/>
              </a:rPr>
              <a:t>În cadrul GLOBAL PROGRAMMING: </a:t>
            </a:r>
          </a:p>
          <a:p>
            <a:pPr marL="809625" indent="-180975">
              <a:spcBef>
                <a:spcPts val="0"/>
              </a:spcBef>
              <a:spcAft>
                <a:spcPts val="0"/>
              </a:spcAft>
              <a:buFont typeface="Wingdings" panose="05000000000000000000" pitchFamily="2" charset="2"/>
              <a:buChar char="ü"/>
              <a:defRPr/>
            </a:pPr>
            <a:r>
              <a:rPr lang="ro-RO" altLang="ro-RO" dirty="0">
                <a:latin typeface="Times New Roman"/>
                <a:ea typeface="Times New Roman"/>
              </a:rPr>
              <a:t>Grupuri de lucru pentru analizarea cerințelor/necesităților de instruire domeniul disciplinelor </a:t>
            </a:r>
            <a:r>
              <a:rPr lang="en-US" altLang="ro-RO" dirty="0">
                <a:latin typeface="Times New Roman"/>
                <a:ea typeface="Times New Roman"/>
              </a:rPr>
              <a:t>Building Integrity, Cyber</a:t>
            </a:r>
            <a:r>
              <a:rPr lang="ro-RO" altLang="ro-RO" dirty="0">
                <a:latin typeface="Times New Roman"/>
                <a:ea typeface="Times New Roman"/>
              </a:rPr>
              <a:t>space Operations </a:t>
            </a:r>
            <a:r>
              <a:rPr lang="en-US" altLang="ro-RO" dirty="0" err="1">
                <a:latin typeface="Times New Roman"/>
                <a:ea typeface="Times New Roman"/>
              </a:rPr>
              <a:t>și</a:t>
            </a:r>
            <a:r>
              <a:rPr lang="en-US" altLang="ro-RO" dirty="0">
                <a:latin typeface="Times New Roman"/>
                <a:ea typeface="Times New Roman"/>
              </a:rPr>
              <a:t> Finance</a:t>
            </a:r>
            <a:r>
              <a:rPr lang="ro-RO" altLang="ro-RO" dirty="0">
                <a:latin typeface="Times New Roman"/>
                <a:ea typeface="Times New Roman"/>
              </a:rPr>
              <a:t>, Conferințe anuale ale disciplinelor</a:t>
            </a:r>
            <a:r>
              <a:rPr lang="en-US" altLang="ro-RO" dirty="0">
                <a:latin typeface="Times New Roman"/>
                <a:ea typeface="Times New Roman"/>
              </a:rPr>
              <a:t> Building Integrity</a:t>
            </a:r>
            <a:r>
              <a:rPr lang="ro-RO" altLang="ro-RO" dirty="0">
                <a:latin typeface="Times New Roman"/>
                <a:ea typeface="Times New Roman"/>
              </a:rPr>
              <a:t> și</a:t>
            </a:r>
            <a:r>
              <a:rPr lang="en-US" altLang="ro-RO" dirty="0">
                <a:latin typeface="Times New Roman"/>
                <a:ea typeface="Times New Roman"/>
              </a:rPr>
              <a:t> Cyber</a:t>
            </a:r>
            <a:r>
              <a:rPr lang="ro-RO" altLang="ro-RO" dirty="0">
                <a:latin typeface="Times New Roman"/>
                <a:ea typeface="Times New Roman"/>
              </a:rPr>
              <a:t>space Operations </a:t>
            </a:r>
          </a:p>
          <a:p>
            <a:pPr>
              <a:spcBef>
                <a:spcPts val="0"/>
              </a:spcBef>
              <a:spcAft>
                <a:spcPts val="0"/>
              </a:spcAft>
              <a:buClr>
                <a:srgbClr val="FFFFCC"/>
              </a:buClr>
              <a:defRPr/>
            </a:pPr>
            <a:r>
              <a:rPr lang="ro-RO" altLang="ro-RO" dirty="0">
                <a:latin typeface="Times New Roman"/>
                <a:ea typeface="Times New Roman"/>
              </a:rPr>
              <a:t>În cadrul </a:t>
            </a:r>
            <a:r>
              <a:rPr lang="vi-VN" altLang="ro-RO" dirty="0">
                <a:latin typeface="Times New Roman"/>
                <a:ea typeface="Times New Roman"/>
              </a:rPr>
              <a:t>Consorţiului PfP al Academiilor de Apărare şi Institutelor de Studii </a:t>
            </a:r>
            <a:r>
              <a:rPr lang="ro-RO" altLang="ro-RO" dirty="0">
                <a:latin typeface="Times New Roman"/>
                <a:ea typeface="Times New Roman"/>
              </a:rPr>
              <a:t>d</a:t>
            </a:r>
            <a:r>
              <a:rPr lang="vi-VN" altLang="ro-RO" dirty="0">
                <a:latin typeface="Times New Roman"/>
                <a:ea typeface="Times New Roman"/>
              </a:rPr>
              <a:t>e Securitate în domeniul Învăţamantului Distribuit la Distanţă (ADL-WG)</a:t>
            </a:r>
            <a:r>
              <a:rPr lang="en-US" altLang="ro-RO" dirty="0">
                <a:latin typeface="Times New Roman"/>
                <a:ea typeface="Times New Roman"/>
              </a:rPr>
              <a:t>: </a:t>
            </a:r>
            <a:r>
              <a:rPr lang="ro-RO" altLang="ro-RO" dirty="0">
                <a:latin typeface="Times New Roman"/>
                <a:ea typeface="Times New Roman"/>
              </a:rPr>
              <a:t> G</a:t>
            </a:r>
            <a:r>
              <a:rPr lang="en-US" altLang="ro-RO" dirty="0" err="1">
                <a:latin typeface="Times New Roman"/>
                <a:ea typeface="Times New Roman"/>
              </a:rPr>
              <a:t>rupuri</a:t>
            </a:r>
            <a:r>
              <a:rPr lang="en-US" altLang="ro-RO" dirty="0">
                <a:latin typeface="Times New Roman"/>
                <a:ea typeface="Times New Roman"/>
              </a:rPr>
              <a:t> de</a:t>
            </a:r>
            <a:r>
              <a:rPr lang="ro-RO" altLang="ro-RO" dirty="0">
                <a:latin typeface="Times New Roman"/>
                <a:ea typeface="Times New Roman"/>
              </a:rPr>
              <a:t> </a:t>
            </a:r>
            <a:r>
              <a:rPr lang="en-US" altLang="ro-RO" dirty="0" err="1">
                <a:latin typeface="Times New Roman"/>
                <a:ea typeface="Times New Roman"/>
              </a:rPr>
              <a:t>lucru</a:t>
            </a:r>
            <a:endParaRPr lang="ro-RO" altLang="ro-RO" dirty="0">
              <a:latin typeface="Times New Roman"/>
              <a:ea typeface="Times New Roman"/>
            </a:endParaRPr>
          </a:p>
          <a:p>
            <a:pPr marL="809625" indent="-180975" algn="just">
              <a:spcBef>
                <a:spcPts val="0"/>
              </a:spcBef>
              <a:spcAft>
                <a:spcPts val="0"/>
              </a:spcAft>
              <a:buFont typeface="Wingdings" panose="05000000000000000000" pitchFamily="2" charset="2"/>
              <a:buChar char="ü"/>
              <a:defRPr/>
            </a:pPr>
            <a:endParaRPr lang="ro-RO" altLang="ro-RO" dirty="0">
              <a:latin typeface="Times New Roman"/>
              <a:ea typeface="Times New Roman"/>
            </a:endParaRPr>
          </a:p>
          <a:p>
            <a:pPr>
              <a:spcBef>
                <a:spcPts val="0"/>
              </a:spcBef>
              <a:spcAft>
                <a:spcPts val="0"/>
              </a:spcAft>
              <a:buClr>
                <a:srgbClr val="FFFFCC"/>
              </a:buClr>
              <a:defRPr/>
            </a:pPr>
            <a:r>
              <a:rPr lang="ro-RO" altLang="ro-RO" dirty="0">
                <a:latin typeface="Times New Roman"/>
                <a:ea typeface="Times New Roman"/>
              </a:rPr>
              <a:t>Participarea cadrelor didactice ale DRESMARA la activități de pregătire și conferințe științifice  în țară și în străinătate în scopul actualizării permanente a cunoștințelor în domeniile de expertiză.</a:t>
            </a:r>
          </a:p>
          <a:p>
            <a:pPr>
              <a:spcBef>
                <a:spcPts val="0"/>
              </a:spcBef>
              <a:spcAft>
                <a:spcPts val="0"/>
              </a:spcAft>
              <a:buClr>
                <a:srgbClr val="FFFFCC"/>
              </a:buClr>
              <a:defRPr/>
            </a:pPr>
            <a:r>
              <a:rPr lang="ro-RO" altLang="ro-RO" dirty="0">
                <a:latin typeface="Times New Roman"/>
                <a:ea typeface="Times New Roman"/>
              </a:rPr>
              <a:t>Participarea unor cadre didactice/specialişti din străinătate ca profesori asociaţi  invitaţi la programele educaţionale organizate de DRESMARA</a:t>
            </a:r>
          </a:p>
          <a:p>
            <a:pPr>
              <a:spcBef>
                <a:spcPts val="0"/>
              </a:spcBef>
              <a:spcAft>
                <a:spcPts val="0"/>
              </a:spcAft>
              <a:buClr>
                <a:srgbClr val="FFFFCC"/>
              </a:buClr>
              <a:defRPr/>
            </a:pPr>
            <a:endParaRPr lang="ro-RO" altLang="ro-RO" dirty="0">
              <a:latin typeface="Times New Roman"/>
              <a:ea typeface="Times New Roman"/>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78F0124-30DB-40A6-9FB0-BD766FFB550E}" type="slidenum">
              <a:rPr kumimoji="0" lang="en-US" altLang="ro-RO" smtClean="0"/>
              <a:pPr>
                <a:spcBef>
                  <a:spcPct val="0"/>
                </a:spcBef>
              </a:pPr>
              <a:t>43</a:t>
            </a:fld>
            <a:endParaRPr kumimoji="0" lang="en-US" altLang="ro-RO"/>
          </a:p>
        </p:txBody>
      </p:sp>
    </p:spTree>
    <p:extLst>
      <p:ext uri="{BB962C8B-B14F-4D97-AF65-F5344CB8AC3E}">
        <p14:creationId xmlns:p14="http://schemas.microsoft.com/office/powerpoint/2010/main" val="1773268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07950" y="738188"/>
            <a:ext cx="6583363" cy="3703637"/>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altLang="ro-RO" dirty="0"/>
              <a:t>1. </a:t>
            </a:r>
            <a:r>
              <a:rPr lang="vi-VN" altLang="ro-RO" dirty="0"/>
              <a:t>Cursuri  și grupuri de lucru </a:t>
            </a:r>
            <a:r>
              <a:rPr lang="ro-RO" altLang="ro-RO" dirty="0"/>
              <a:t>internaționale </a:t>
            </a:r>
            <a:r>
              <a:rPr lang="vi-VN" altLang="ro-RO" dirty="0"/>
              <a:t>organizate de structurile centrale ale  M.Ap.N. în colaborare cu partenerii străini</a:t>
            </a:r>
          </a:p>
          <a:p>
            <a:r>
              <a:rPr lang="ro-RO" altLang="ro-RO" dirty="0"/>
              <a:t>- Cursul „Joint Resistance and Unconventional Warfare Staff Course” organizat de Comandamentul pentru Forțe Speciale în colaborare cu Joint Special Operations University – SUA (18 persoane);</a:t>
            </a:r>
          </a:p>
          <a:p>
            <a:pPr>
              <a:buFontTx/>
              <a:buChar char="-"/>
            </a:pPr>
            <a:r>
              <a:rPr lang="ro-RO" altLang="ro-RO" dirty="0"/>
              <a:t>Grupul de lucru pentru analiza stadiului programului Patriot organizat de Departamentul pentru Armamente în colaborare cu partenerul american (60 persoane).</a:t>
            </a:r>
          </a:p>
          <a:p>
            <a:pPr>
              <a:buFontTx/>
              <a:buChar char="-"/>
            </a:pPr>
            <a:endParaRPr lang="vi-VN" altLang="ro-RO" dirty="0"/>
          </a:p>
          <a:p>
            <a:r>
              <a:rPr lang="ro-RO" altLang="ro-RO" dirty="0"/>
              <a:t>2. </a:t>
            </a:r>
            <a:r>
              <a:rPr lang="vi-VN" altLang="ro-RO" dirty="0"/>
              <a:t>Convocări de pregătire pe domenii de specialitate ale structurilor centrale ale M.Ap.N. și categoriilor de forțe ale Armatei</a:t>
            </a:r>
            <a:r>
              <a:rPr lang="ro-RO" altLang="ro-RO" dirty="0"/>
              <a:t> :</a:t>
            </a:r>
          </a:p>
          <a:p>
            <a:r>
              <a:rPr lang="ro-RO" altLang="ro-RO" dirty="0"/>
              <a:t> - Direcția Generală Management Resurse Umane, Direcției Audit Intern , Statul Major al Apărării, Statul Major al Forțe Navale, Statul Major al Forțe Aeriene</a:t>
            </a:r>
          </a:p>
          <a:p>
            <a:endParaRPr lang="ro-RO" altLang="ro-RO" dirty="0"/>
          </a:p>
          <a:p>
            <a:r>
              <a:rPr lang="ro-RO" altLang="ro-RO" dirty="0"/>
              <a:t>Scop principal: soluționarea favorabilă a tuturor solicitărilor structurilor din M.Ap.N. de organizare și desfășurare a acestor activități în cele mai bune condiții </a:t>
            </a:r>
            <a:endParaRPr lang="ro-RO" altLang="ro-RO" b="1"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78F0124-30DB-40A6-9FB0-BD766FFB550E}" type="slidenum">
              <a:rPr kumimoji="0" lang="en-US" altLang="ro-RO" smtClean="0"/>
              <a:pPr>
                <a:spcBef>
                  <a:spcPct val="0"/>
                </a:spcBef>
              </a:pPr>
              <a:t>44</a:t>
            </a:fld>
            <a:endParaRPr kumimoji="0" lang="en-US" altLang="ro-RO"/>
          </a:p>
        </p:txBody>
      </p:sp>
    </p:spTree>
    <p:extLst>
      <p:ext uri="{BB962C8B-B14F-4D97-AF65-F5344CB8AC3E}">
        <p14:creationId xmlns:p14="http://schemas.microsoft.com/office/powerpoint/2010/main" val="4006071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686302"/>
            <a:ext cx="6372708" cy="4790122"/>
          </a:xfrm>
        </p:spPr>
        <p:txBody>
          <a:bodyPr>
            <a:normAutofit fontScale="77500" lnSpcReduction="20000"/>
          </a:bodyPr>
          <a:lstStyle/>
          <a:p>
            <a:r>
              <a:rPr lang="ro-RO" dirty="0"/>
              <a:t> </a:t>
            </a:r>
          </a:p>
          <a:p>
            <a:r>
              <a:rPr lang="ro-RO" b="1" dirty="0"/>
              <a:t>ÎNVĂŢĂMÂNT</a:t>
            </a:r>
            <a:r>
              <a:rPr lang="ro-RO" dirty="0"/>
              <a:t>: </a:t>
            </a:r>
          </a:p>
          <a:p>
            <a:r>
              <a:rPr lang="ro-RO" dirty="0"/>
              <a:t>DRESMARA dispune de spaţii de învăţământ de un înalt nivel calitativ. La momentul actual DRESMARA dispune de patru săli de cursuri, două laboratoare de informatică, un fond de carte, o sală de şedinţe, o aulă multifuncţională şi birouri pentru întreg personalul, care acoperă în totalitate necesarul. </a:t>
            </a:r>
          </a:p>
          <a:p>
            <a:r>
              <a:rPr lang="ro-RO" dirty="0"/>
              <a:t>Spaţiile de învăţământ de care dispune DRESMARA, corespund standardelor desfăşurării unui proces formativ-instructiv şi educativ de calitate, la nivelul cerinţelor învăţământului universitar şi postuniversitar naţional, dar şi internaţional. Acestea au asigurate logistica didactică, aparatura multimedia de înalt nivel tehnologic, asigurând astfel condiţii pentru desfăşurarea unui învăţământ modern, performant, astfel:</a:t>
            </a:r>
          </a:p>
          <a:p>
            <a:pPr marL="447675" lvl="0">
              <a:buFont typeface="Arial" pitchFamily="34" charset="0"/>
              <a:buChar char="•"/>
            </a:pPr>
            <a:r>
              <a:rPr lang="ro-RO" dirty="0"/>
              <a:t>calculatoare din generaţia 15; smartboard-uri cu videoproiector; reţea de internet; </a:t>
            </a:r>
          </a:p>
          <a:p>
            <a:pPr marL="447675" lvl="0">
              <a:buFont typeface="Arial" pitchFamily="34" charset="0"/>
              <a:buChar char="•"/>
            </a:pPr>
            <a:r>
              <a:rPr lang="ro-RO" dirty="0"/>
              <a:t>sisteme de sonorizare;  servere de reţea noi;  aer condiţionat; </a:t>
            </a:r>
          </a:p>
          <a:p>
            <a:r>
              <a:rPr lang="ro-RO" dirty="0"/>
              <a:t>Aula este dotată cu:</a:t>
            </a:r>
          </a:p>
          <a:p>
            <a:pPr marL="447675" lvl="0">
              <a:buFont typeface="Arial" pitchFamily="34" charset="0"/>
              <a:buChar char="•"/>
            </a:pPr>
            <a:r>
              <a:rPr lang="ro-RO" dirty="0"/>
              <a:t>sistem de sonorizare modern;</a:t>
            </a:r>
          </a:p>
          <a:p>
            <a:pPr marL="447675" lvl="0">
              <a:buFont typeface="Arial" pitchFamily="34" charset="0"/>
              <a:buChar char="•"/>
            </a:pPr>
            <a:r>
              <a:rPr lang="ro-RO" dirty="0"/>
              <a:t>sistem wall screen (compus din 16 televizoare),;</a:t>
            </a:r>
          </a:p>
          <a:p>
            <a:pPr marL="447675" lvl="0">
              <a:buFont typeface="Arial" pitchFamily="34" charset="0"/>
              <a:buChar char="•"/>
            </a:pPr>
            <a:r>
              <a:rPr lang="ro-RO" dirty="0"/>
              <a:t>mese şi scaune pentru configurare sală şedinţe;</a:t>
            </a:r>
          </a:p>
          <a:p>
            <a:pPr marL="447675" lvl="0">
              <a:buFont typeface="Arial" pitchFamily="34" charset="0"/>
              <a:buChar char="•"/>
            </a:pPr>
            <a:r>
              <a:rPr lang="ro-RO" dirty="0"/>
              <a:t>drapele reprezentare ţări participante la cursuri, NATO şi UE;</a:t>
            </a:r>
          </a:p>
          <a:p>
            <a:pPr marL="447675" lvl="0">
              <a:buFont typeface="Arial" pitchFamily="34" charset="0"/>
              <a:buChar char="•"/>
            </a:pPr>
            <a:r>
              <a:rPr lang="ro-RO" dirty="0"/>
              <a:t>aer condiţionat.</a:t>
            </a:r>
          </a:p>
          <a:p>
            <a:r>
              <a:rPr lang="ro-RO" dirty="0"/>
              <a:t>Activitatea de documentare şi informare, studiu şi cercetare a fost asigurată şi cu ajutorul reţelei de calculatoare, racordate la reţeaua INTRANET proprie al DRESMARA şi la reţeaua INTERNET.</a:t>
            </a:r>
          </a:p>
          <a:p>
            <a:r>
              <a:rPr lang="ro-RO" dirty="0"/>
              <a:t> </a:t>
            </a:r>
          </a:p>
          <a:p>
            <a:r>
              <a:rPr lang="ro-RO" b="1" dirty="0"/>
              <a:t>CAZARE: </a:t>
            </a:r>
            <a:endParaRPr lang="ro-RO" dirty="0"/>
          </a:p>
          <a:p>
            <a:r>
              <a:rPr lang="ro-RO" dirty="0"/>
              <a:t>DRESMARA dispune de spaţii de cazare moderne în cadrul pavilionului A1 astfel: </a:t>
            </a:r>
          </a:p>
          <a:p>
            <a:pPr lvl="0">
              <a:buFont typeface="Arial" pitchFamily="34" charset="0"/>
              <a:buChar char="•"/>
            </a:pPr>
            <a:r>
              <a:rPr lang="ro-RO" dirty="0"/>
              <a:t>42 apartamente cu paturi matrimoniale, renovate complet (zugravite, saltele, perdele, draperii şi mochete noi,), din care 3 dotate cu mobilier nou; </a:t>
            </a:r>
          </a:p>
          <a:p>
            <a:pPr lvl="0">
              <a:buFont typeface="Arial" pitchFamily="34" charset="0"/>
              <a:buChar char="•"/>
            </a:pPr>
            <a:r>
              <a:rPr lang="ro-RO" dirty="0"/>
              <a:t>28 apartamente cu două paturi single (saltele noi); </a:t>
            </a:r>
          </a:p>
          <a:p>
            <a:pPr lvl="0">
              <a:buFont typeface="Arial" pitchFamily="34" charset="0"/>
              <a:buChar char="•"/>
            </a:pPr>
            <a:r>
              <a:rPr lang="ro-RO" dirty="0"/>
              <a:t>Trei camere (spălătorii) cu maşini de spălat noi, uscătoare electrice, fier de călcat şi masă pentru călcat;</a:t>
            </a:r>
          </a:p>
          <a:p>
            <a:pPr lvl="0">
              <a:buFont typeface="Arial" pitchFamily="34" charset="0"/>
              <a:buChar char="•"/>
            </a:pPr>
            <a:r>
              <a:rPr lang="ro-RO" dirty="0"/>
              <a:t>cameră-bucătărie modernizată (mobilier şi electrocasnice noi); </a:t>
            </a:r>
          </a:p>
          <a:p>
            <a:r>
              <a:rPr lang="ro-RO" dirty="0"/>
              <a:t>În perioada 2014-2019 au fost înlocuite toate ferestrele de lemn cu ferestre PVC cu geam termopan;</a:t>
            </a:r>
          </a:p>
          <a:p>
            <a:r>
              <a:rPr lang="ro-RO" dirty="0"/>
              <a:t>Toate apartamentele sunt dotate cu:</a:t>
            </a:r>
          </a:p>
          <a:p>
            <a:pPr marL="447675"/>
            <a:r>
              <a:rPr lang="ro-RO" dirty="0"/>
              <a:t>•calculatoare noi conectate la reţeaua internet a DRESMARA;</a:t>
            </a:r>
          </a:p>
          <a:p>
            <a:pPr marL="447675"/>
            <a:r>
              <a:rPr lang="ro-RO" dirty="0"/>
              <a:t>•televizoare led cu sistem de televiziune prin cablu.</a:t>
            </a:r>
          </a:p>
        </p:txBody>
      </p:sp>
      <p:sp>
        <p:nvSpPr>
          <p:cNvPr id="4" name="Slide Number Placeholder 3"/>
          <p:cNvSpPr>
            <a:spLocks noGrp="1"/>
          </p:cNvSpPr>
          <p:nvPr>
            <p:ph type="sldNum" sz="quarter" idx="10"/>
          </p:nvPr>
        </p:nvSpPr>
        <p:spPr/>
        <p:txBody>
          <a:bodyPr/>
          <a:lstStyle/>
          <a:p>
            <a:pPr>
              <a:defRPr/>
            </a:pPr>
            <a:fld id="{E87AC5C0-F870-4C22-A8DF-8C4B610ECE12}" type="slidenum">
              <a:rPr lang="en-US" altLang="ro-RO" smtClean="0"/>
              <a:pPr>
                <a:defRPr/>
              </a:pPr>
              <a:t>45</a:t>
            </a:fld>
            <a:endParaRPr lang="en-US" altLang="ro-RO"/>
          </a:p>
        </p:txBody>
      </p:sp>
    </p:spTree>
    <p:extLst>
      <p:ext uri="{BB962C8B-B14F-4D97-AF65-F5344CB8AC3E}">
        <p14:creationId xmlns:p14="http://schemas.microsoft.com/office/powerpoint/2010/main" val="239974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07950" y="738188"/>
            <a:ext cx="6583363" cy="3703637"/>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dirty="0"/>
              <a:t>Departamentul Regional de Studii pentru Managementul Resurselor de Apărare (DRESMARA), Braşov este o instituţie de învăţământ aflată în subordinea Universităţii Naţionale de Apărare "Carol I" și finanţată integral din venituri proprii (în temeiul OG 27/2014).</a:t>
            </a:r>
          </a:p>
          <a:p>
            <a:endParaRPr lang="ro-RO" dirty="0"/>
          </a:p>
          <a:p>
            <a:pPr>
              <a:buFont typeface="Arial" pitchFamily="34" charset="0"/>
              <a:buChar char="•"/>
            </a:pPr>
            <a:r>
              <a:rPr lang="vi-VN" dirty="0"/>
              <a:t> Centru de Educaţie şi Instruire în Parteneriatul NATO (2007)</a:t>
            </a:r>
          </a:p>
          <a:p>
            <a:pPr>
              <a:buFont typeface="Arial" pitchFamily="34" charset="0"/>
              <a:buChar char="•"/>
            </a:pPr>
            <a:r>
              <a:rPr lang="vi-VN" dirty="0"/>
              <a:t> Membru asociat al Academiei Oamenilor de Știință din România (2017)</a:t>
            </a:r>
          </a:p>
          <a:p>
            <a:pPr>
              <a:buFont typeface="Arial" pitchFamily="34" charset="0"/>
              <a:buChar char="•"/>
            </a:pPr>
            <a:endParaRPr lang="ro-RO" dirty="0"/>
          </a:p>
          <a:p>
            <a:pPr>
              <a:buFont typeface="Arial" pitchFamily="34" charset="0"/>
              <a:buChar char="•"/>
            </a:pPr>
            <a:endParaRPr lang="ro-RO" altLang="ro-RO" dirty="0"/>
          </a:p>
        </p:txBody>
      </p:sp>
    </p:spTree>
    <p:extLst>
      <p:ext uri="{BB962C8B-B14F-4D97-AF65-F5344CB8AC3E}">
        <p14:creationId xmlns:p14="http://schemas.microsoft.com/office/powerpoint/2010/main" val="4020583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ubstituent imagine diapozitiv 1"/>
          <p:cNvSpPr>
            <a:spLocks noGrp="1" noRot="1" noChangeAspect="1" noTextEdit="1"/>
          </p:cNvSpPr>
          <p:nvPr>
            <p:ph type="sldImg"/>
          </p:nvPr>
        </p:nvSpPr>
        <p:spPr>
          <a:xfrm>
            <a:off x="206375" y="733425"/>
            <a:ext cx="6543675" cy="3681413"/>
          </a:xfrm>
          <a:ln/>
        </p:spPr>
      </p:sp>
      <p:sp>
        <p:nvSpPr>
          <p:cNvPr id="47107" name="Substituent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altLang="ro-RO"/>
              <a:t>Pe acest site este prezentată activitatea de cercetare dezvoltare desfășurată în cadrul instituției noastre pe parcursul unui an.</a:t>
            </a:r>
          </a:p>
        </p:txBody>
      </p:sp>
      <p:sp>
        <p:nvSpPr>
          <p:cNvPr id="47108" name="Substituent număr diapozitiv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31B6B5A-494E-442E-83CB-D37F2F3A376F}" type="slidenum">
              <a:rPr kumimoji="0" lang="en-US" altLang="ro-RO" smtClean="0"/>
              <a:pPr>
                <a:spcBef>
                  <a:spcPct val="0"/>
                </a:spcBef>
              </a:pPr>
              <a:t>46</a:t>
            </a:fld>
            <a:endParaRPr kumimoji="0" lang="en-US" altLang="ro-RO"/>
          </a:p>
        </p:txBody>
      </p:sp>
    </p:spTree>
    <p:extLst>
      <p:ext uri="{BB962C8B-B14F-4D97-AF65-F5344CB8AC3E}">
        <p14:creationId xmlns:p14="http://schemas.microsoft.com/office/powerpoint/2010/main" val="408751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o-RO" dirty="0"/>
              <a:t>Începând cu anul 2006 DRESMARA organizează </a:t>
            </a:r>
            <a:r>
              <a:rPr lang="en-US" dirty="0" err="1"/>
              <a:t>Conferinţa</a:t>
            </a:r>
            <a:r>
              <a:rPr lang="en-US" dirty="0"/>
              <a:t> </a:t>
            </a:r>
            <a:r>
              <a:rPr lang="en-US" dirty="0" err="1"/>
              <a:t>internațională</a:t>
            </a:r>
            <a:r>
              <a:rPr lang="en-US" dirty="0"/>
              <a:t> de </a:t>
            </a:r>
            <a:r>
              <a:rPr lang="en-US" dirty="0" err="1"/>
              <a:t>cercetare</a:t>
            </a:r>
            <a:r>
              <a:rPr lang="en-US" dirty="0"/>
              <a:t> </a:t>
            </a:r>
            <a:r>
              <a:rPr lang="en-US" dirty="0" err="1"/>
              <a:t>ştiinţifică</a:t>
            </a:r>
            <a:r>
              <a:rPr lang="en-US" dirty="0"/>
              <a:t> “Defense Resources Management in the 21-st Century” </a:t>
            </a:r>
          </a:p>
          <a:p>
            <a:pPr>
              <a:buFontTx/>
              <a:buChar char="-"/>
            </a:pPr>
            <a:r>
              <a:rPr lang="vi-VN" dirty="0"/>
              <a:t>domenii științifice: managementul resurselor de apărare, afacerile militare și studiile de securitate, economia apărării, planificarea apărării, cooperarea transatlantică, știința informației și teorii și practici în management;</a:t>
            </a:r>
          </a:p>
          <a:p>
            <a:pPr>
              <a:buFontTx/>
              <a:buChar char="-"/>
            </a:pPr>
            <a:r>
              <a:rPr lang="ro-RO" dirty="0"/>
              <a:t>- </a:t>
            </a:r>
            <a:r>
              <a:rPr lang="vi-VN" dirty="0"/>
              <a:t>13 ediții, peste 450 de experți din peste 15 țări;</a:t>
            </a:r>
          </a:p>
          <a:p>
            <a:pPr>
              <a:buFontTx/>
              <a:buChar char="-"/>
            </a:pPr>
            <a:r>
              <a:rPr lang="vi-VN" dirty="0"/>
              <a:t>indexată în baze de date cu recunoaştere internaţională: EBSCO, ProQuest și C.E.E.O.L; </a:t>
            </a:r>
            <a:endParaRPr lang="ro-RO" dirty="0"/>
          </a:p>
          <a:p>
            <a:pPr>
              <a:buFontTx/>
              <a:buChar char="-"/>
            </a:pPr>
            <a:r>
              <a:rPr lang="vi-VN" dirty="0"/>
              <a:t>Invitați speciali:</a:t>
            </a:r>
          </a:p>
          <a:p>
            <a:pPr marL="541338">
              <a:buFontTx/>
              <a:buChar char="-"/>
            </a:pPr>
            <a:r>
              <a:rPr lang="vi-VN" dirty="0"/>
              <a:t>RAND Corporation, SUA</a:t>
            </a:r>
          </a:p>
          <a:p>
            <a:pPr marL="541338">
              <a:buFontTx/>
              <a:buChar char="-"/>
            </a:pPr>
            <a:r>
              <a:rPr lang="vi-VN" dirty="0"/>
              <a:t>Geopolitical Futures , SUA</a:t>
            </a:r>
          </a:p>
          <a:p>
            <a:pPr marL="541338">
              <a:buFontTx/>
              <a:buChar char="-"/>
            </a:pPr>
            <a:r>
              <a:rPr lang="vi-VN" dirty="0"/>
              <a:t>Școala Navală de Studii Postuniversitare, SUA</a:t>
            </a:r>
          </a:p>
          <a:p>
            <a:pPr marL="541338">
              <a:buFontTx/>
              <a:buChar char="-"/>
            </a:pPr>
            <a:r>
              <a:rPr lang="vi-VN" dirty="0"/>
              <a:t>Universitatea Pyreus, Grecia</a:t>
            </a:r>
          </a:p>
          <a:p>
            <a:pPr marL="541338">
              <a:buFontTx/>
              <a:buChar char="-"/>
            </a:pPr>
            <a:r>
              <a:rPr lang="vi-VN" dirty="0"/>
              <a:t>Universitatea de Război, Polonia </a:t>
            </a:r>
          </a:p>
          <a:p>
            <a:pPr marL="541338">
              <a:buFontTx/>
              <a:buChar char="-"/>
            </a:pPr>
            <a:r>
              <a:rPr lang="vi-VN" dirty="0"/>
              <a:t>Universitatea de Apărare, Cehia</a:t>
            </a:r>
          </a:p>
          <a:p>
            <a:pPr marL="541338">
              <a:buFontTx/>
              <a:buChar char="-"/>
            </a:pPr>
            <a:r>
              <a:rPr lang="vi-VN" dirty="0"/>
              <a:t>Academia Militară a Forțelor Armate, Moldova</a:t>
            </a:r>
          </a:p>
          <a:p>
            <a:pPr marL="541338">
              <a:buFontTx/>
              <a:buChar char="-"/>
            </a:pPr>
            <a:r>
              <a:rPr lang="vi-VN" dirty="0"/>
              <a:t>Statul Major al Apărării</a:t>
            </a:r>
          </a:p>
          <a:p>
            <a:pPr marL="541338">
              <a:buFontTx/>
              <a:buChar char="-"/>
            </a:pPr>
            <a:r>
              <a:rPr lang="vi-VN" dirty="0"/>
              <a:t>Universitatea „Transilvania”,  Romania</a:t>
            </a:r>
          </a:p>
          <a:p>
            <a:pPr marL="541338">
              <a:buFontTx/>
              <a:buChar char="-"/>
            </a:pPr>
            <a:r>
              <a:rPr lang="vi-VN" dirty="0"/>
              <a:t>Universitatea „Marmara”, Turcia</a:t>
            </a:r>
          </a:p>
          <a:p>
            <a:pPr marL="541338">
              <a:buFontTx/>
              <a:buChar char="-"/>
            </a:pPr>
            <a:r>
              <a:rPr lang="vi-VN" dirty="0"/>
              <a:t>Political Research Group, Romania</a:t>
            </a:r>
          </a:p>
          <a:p>
            <a:pPr marL="541338">
              <a:buFontTx/>
              <a:buChar char="-"/>
            </a:pPr>
            <a:r>
              <a:rPr lang="vi-VN" dirty="0"/>
              <a:t>Universitatea Națională de Apărare, SUA</a:t>
            </a:r>
          </a:p>
          <a:p>
            <a:pPr>
              <a:buFontTx/>
              <a:buChar char="-"/>
            </a:pPr>
            <a:endParaRPr lang="vi-VN" dirty="0"/>
          </a:p>
          <a:p>
            <a:endParaRPr lang="ro-RO" dirty="0"/>
          </a:p>
        </p:txBody>
      </p:sp>
      <p:sp>
        <p:nvSpPr>
          <p:cNvPr id="4" name="Slide Number Placeholder 3"/>
          <p:cNvSpPr>
            <a:spLocks noGrp="1"/>
          </p:cNvSpPr>
          <p:nvPr>
            <p:ph type="sldNum" sz="quarter" idx="10"/>
          </p:nvPr>
        </p:nvSpPr>
        <p:spPr/>
        <p:txBody>
          <a:bodyPr/>
          <a:lstStyle/>
          <a:p>
            <a:pPr>
              <a:defRPr/>
            </a:pPr>
            <a:fld id="{E87AC5C0-F870-4C22-A8DF-8C4B610ECE12}" type="slidenum">
              <a:rPr lang="en-US" altLang="ro-RO" smtClean="0"/>
              <a:pPr>
                <a:defRPr/>
              </a:pPr>
              <a:t>47</a:t>
            </a:fld>
            <a:endParaRPr lang="en-US" altLang="ro-RO"/>
          </a:p>
        </p:txBody>
      </p:sp>
    </p:spTree>
    <p:extLst>
      <p:ext uri="{BB962C8B-B14F-4D97-AF65-F5344CB8AC3E}">
        <p14:creationId xmlns:p14="http://schemas.microsoft.com/office/powerpoint/2010/main" val="420289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o-RO" dirty="0"/>
              <a:t>Începând cu anul 2006 DRESMARA organizează </a:t>
            </a:r>
            <a:r>
              <a:rPr lang="en-US" dirty="0" err="1"/>
              <a:t>Conferinţa</a:t>
            </a:r>
            <a:r>
              <a:rPr lang="en-US" dirty="0"/>
              <a:t> </a:t>
            </a:r>
            <a:r>
              <a:rPr lang="en-US" dirty="0" err="1"/>
              <a:t>internațională</a:t>
            </a:r>
            <a:r>
              <a:rPr lang="en-US" dirty="0"/>
              <a:t> de </a:t>
            </a:r>
            <a:r>
              <a:rPr lang="en-US" dirty="0" err="1"/>
              <a:t>cercetare</a:t>
            </a:r>
            <a:r>
              <a:rPr lang="en-US" dirty="0"/>
              <a:t> </a:t>
            </a:r>
            <a:r>
              <a:rPr lang="en-US" dirty="0" err="1"/>
              <a:t>ştiinţifică</a:t>
            </a:r>
            <a:r>
              <a:rPr lang="en-US" dirty="0"/>
              <a:t> “Defense Resources Management in the 21-st Century” </a:t>
            </a:r>
          </a:p>
          <a:p>
            <a:pPr>
              <a:buFontTx/>
              <a:buChar char="-"/>
            </a:pPr>
            <a:r>
              <a:rPr lang="vi-VN" dirty="0"/>
              <a:t>domenii științifice: managementul resurselor de apărare, afacerile militare și studiile de securitate, economia apărării, planificarea apărării, cooperarea transatlantică, știința informației și teorii și practici în management;</a:t>
            </a:r>
          </a:p>
          <a:p>
            <a:pPr>
              <a:buFontTx/>
              <a:buChar char="-"/>
            </a:pPr>
            <a:r>
              <a:rPr lang="ro-RO" dirty="0"/>
              <a:t>- </a:t>
            </a:r>
            <a:r>
              <a:rPr lang="vi-VN" dirty="0"/>
              <a:t>13 ediții, peste 450 de experți din peste 15 țări;</a:t>
            </a:r>
          </a:p>
          <a:p>
            <a:pPr>
              <a:buFontTx/>
              <a:buChar char="-"/>
            </a:pPr>
            <a:r>
              <a:rPr lang="vi-VN" dirty="0"/>
              <a:t>indexată în baze de date cu recunoaştere internaţională: EBSCO, ProQuest și C.E.E.O.L; </a:t>
            </a:r>
            <a:endParaRPr lang="ro-RO" dirty="0"/>
          </a:p>
          <a:p>
            <a:pPr>
              <a:buFontTx/>
              <a:buChar char="-"/>
            </a:pPr>
            <a:r>
              <a:rPr lang="vi-VN" dirty="0"/>
              <a:t>Invitați speciali:</a:t>
            </a:r>
          </a:p>
          <a:p>
            <a:pPr marL="541338">
              <a:buFontTx/>
              <a:buChar char="-"/>
            </a:pPr>
            <a:r>
              <a:rPr lang="vi-VN" dirty="0"/>
              <a:t>RAND Corporation, SUA</a:t>
            </a:r>
          </a:p>
          <a:p>
            <a:pPr marL="541338">
              <a:buFontTx/>
              <a:buChar char="-"/>
            </a:pPr>
            <a:r>
              <a:rPr lang="vi-VN" dirty="0"/>
              <a:t>Geopolitical Futures , SUA</a:t>
            </a:r>
          </a:p>
          <a:p>
            <a:pPr marL="541338">
              <a:buFontTx/>
              <a:buChar char="-"/>
            </a:pPr>
            <a:r>
              <a:rPr lang="vi-VN" dirty="0"/>
              <a:t>Școala Navală de Studii Postuniversitare, SUA</a:t>
            </a:r>
          </a:p>
          <a:p>
            <a:pPr marL="541338">
              <a:buFontTx/>
              <a:buChar char="-"/>
            </a:pPr>
            <a:r>
              <a:rPr lang="vi-VN" dirty="0"/>
              <a:t>Universitatea Pyreus, Grecia</a:t>
            </a:r>
          </a:p>
          <a:p>
            <a:pPr marL="541338">
              <a:buFontTx/>
              <a:buChar char="-"/>
            </a:pPr>
            <a:r>
              <a:rPr lang="vi-VN" dirty="0"/>
              <a:t>Universitatea de Război, Polonia </a:t>
            </a:r>
          </a:p>
          <a:p>
            <a:pPr marL="541338">
              <a:buFontTx/>
              <a:buChar char="-"/>
            </a:pPr>
            <a:r>
              <a:rPr lang="vi-VN" dirty="0"/>
              <a:t>Universitatea de Apărare, Cehia</a:t>
            </a:r>
          </a:p>
          <a:p>
            <a:pPr marL="541338">
              <a:buFontTx/>
              <a:buChar char="-"/>
            </a:pPr>
            <a:r>
              <a:rPr lang="vi-VN" dirty="0"/>
              <a:t>Academia Militară a Forțelor Armate, Moldova</a:t>
            </a:r>
          </a:p>
          <a:p>
            <a:pPr marL="541338">
              <a:buFontTx/>
              <a:buChar char="-"/>
            </a:pPr>
            <a:r>
              <a:rPr lang="vi-VN" dirty="0"/>
              <a:t>Statul Major al Apărării</a:t>
            </a:r>
          </a:p>
          <a:p>
            <a:pPr marL="541338">
              <a:buFontTx/>
              <a:buChar char="-"/>
            </a:pPr>
            <a:r>
              <a:rPr lang="vi-VN" dirty="0"/>
              <a:t>Universitatea „Transilvania”,  Romania</a:t>
            </a:r>
          </a:p>
          <a:p>
            <a:pPr marL="541338">
              <a:buFontTx/>
              <a:buChar char="-"/>
            </a:pPr>
            <a:r>
              <a:rPr lang="vi-VN" dirty="0"/>
              <a:t>Universitatea „Marmara”, Turcia</a:t>
            </a:r>
          </a:p>
          <a:p>
            <a:pPr marL="541338">
              <a:buFontTx/>
              <a:buChar char="-"/>
            </a:pPr>
            <a:r>
              <a:rPr lang="vi-VN" dirty="0"/>
              <a:t>Political Research Group, Romania</a:t>
            </a:r>
          </a:p>
          <a:p>
            <a:pPr marL="541338">
              <a:buFontTx/>
              <a:buChar char="-"/>
            </a:pPr>
            <a:r>
              <a:rPr lang="vi-VN" dirty="0"/>
              <a:t>Universitatea Națională de Apărare, SUA</a:t>
            </a:r>
          </a:p>
          <a:p>
            <a:pPr>
              <a:buFontTx/>
              <a:buChar char="-"/>
            </a:pPr>
            <a:endParaRPr lang="vi-VN" dirty="0"/>
          </a:p>
          <a:p>
            <a:endParaRPr lang="ro-RO" dirty="0"/>
          </a:p>
        </p:txBody>
      </p:sp>
      <p:sp>
        <p:nvSpPr>
          <p:cNvPr id="4" name="Slide Number Placeholder 3"/>
          <p:cNvSpPr>
            <a:spLocks noGrp="1"/>
          </p:cNvSpPr>
          <p:nvPr>
            <p:ph type="sldNum" sz="quarter" idx="10"/>
          </p:nvPr>
        </p:nvSpPr>
        <p:spPr/>
        <p:txBody>
          <a:bodyPr/>
          <a:lstStyle/>
          <a:p>
            <a:pPr>
              <a:defRPr/>
            </a:pPr>
            <a:fld id="{E87AC5C0-F870-4C22-A8DF-8C4B610ECE12}" type="slidenum">
              <a:rPr lang="en-US" altLang="ro-RO" smtClean="0"/>
              <a:pPr>
                <a:defRPr/>
              </a:pPr>
              <a:t>48</a:t>
            </a:fld>
            <a:endParaRPr lang="en-US" altLang="ro-RO"/>
          </a:p>
        </p:txBody>
      </p:sp>
    </p:spTree>
    <p:extLst>
      <p:ext uri="{BB962C8B-B14F-4D97-AF65-F5344CB8AC3E}">
        <p14:creationId xmlns:p14="http://schemas.microsoft.com/office/powerpoint/2010/main" val="659799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stituent imagine diapozitiv 1"/>
          <p:cNvSpPr>
            <a:spLocks noGrp="1" noRot="1" noChangeAspect="1" noTextEdit="1"/>
          </p:cNvSpPr>
          <p:nvPr>
            <p:ph type="sldImg"/>
          </p:nvPr>
        </p:nvSpPr>
        <p:spPr>
          <a:xfrm>
            <a:off x="107950" y="738188"/>
            <a:ext cx="6583363" cy="3703637"/>
          </a:xfrm>
          <a:ln/>
        </p:spPr>
      </p:sp>
      <p:sp>
        <p:nvSpPr>
          <p:cNvPr id="51203" name="Substituent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altLang="ro-RO" dirty="0"/>
              <a:t>DRESMARA are o revistă proprie care este publicată în două ediții anuale. </a:t>
            </a:r>
          </a:p>
          <a:p>
            <a:r>
              <a:rPr lang="ro-RO" altLang="ro-RO" dirty="0"/>
              <a:t>Revista este indexată în 11 baze de date internaționale, fiind recunoscută pentru valoarea articolelor publicate.</a:t>
            </a:r>
          </a:p>
          <a:p>
            <a:r>
              <a:rPr lang="ro-RO" altLang="ro-RO" dirty="0"/>
              <a:t> Până în prezent au fost publicate 17 numere ale reviste.</a:t>
            </a:r>
            <a:endParaRPr lang="en-US" altLang="ro-RO" dirty="0"/>
          </a:p>
          <a:p>
            <a:endParaRPr lang="en-US" altLang="ro-RO" dirty="0"/>
          </a:p>
          <a:p>
            <a:endParaRPr lang="ro-RO" altLang="ro-RO" dirty="0"/>
          </a:p>
        </p:txBody>
      </p:sp>
      <p:sp>
        <p:nvSpPr>
          <p:cNvPr id="51204" name="Substituent număr diapozitiv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5C301CB-5BA8-4908-A014-14710C015966}" type="slidenum">
              <a:rPr kumimoji="0" lang="en-US" altLang="ro-RO" smtClean="0"/>
              <a:pPr>
                <a:spcBef>
                  <a:spcPct val="0"/>
                </a:spcBef>
              </a:pPr>
              <a:t>49</a:t>
            </a:fld>
            <a:endParaRPr kumimoji="0" lang="en-US" altLang="ro-RO"/>
          </a:p>
        </p:txBody>
      </p:sp>
    </p:spTree>
    <p:extLst>
      <p:ext uri="{BB962C8B-B14F-4D97-AF65-F5344CB8AC3E}">
        <p14:creationId xmlns:p14="http://schemas.microsoft.com/office/powerpoint/2010/main" val="1424629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06375" y="733425"/>
            <a:ext cx="6543675" cy="3681413"/>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ro-RO"/>
          </a:p>
        </p:txBody>
      </p:sp>
      <p:sp>
        <p:nvSpPr>
          <p:cNvPr id="52228" name="Slide Number Placeholder 3"/>
          <p:cNvSpPr txBox="1">
            <a:spLocks noGrp="1"/>
          </p:cNvSpPr>
          <p:nvPr/>
        </p:nvSpPr>
        <p:spPr bwMode="auto">
          <a:xfrm>
            <a:off x="3939598" y="9320202"/>
            <a:ext cx="3013972" cy="48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1" tIns="45941" rIns="91881" bIns="45941" anchor="b"/>
          <a:lstStyle>
            <a:lvl1pPr defTabSz="917575">
              <a:spcBef>
                <a:spcPct val="30000"/>
              </a:spcBef>
              <a:defRPr kumimoji="1" sz="1200">
                <a:solidFill>
                  <a:schemeClr val="tx1"/>
                </a:solidFill>
                <a:latin typeface="Times New Roman" panose="02020603050405020304" pitchFamily="18" charset="0"/>
              </a:defRPr>
            </a:lvl1pPr>
            <a:lvl2pPr marL="742950" indent="-285750" defTabSz="917575">
              <a:spcBef>
                <a:spcPct val="30000"/>
              </a:spcBef>
              <a:defRPr kumimoji="1" sz="1200">
                <a:solidFill>
                  <a:schemeClr val="tx1"/>
                </a:solidFill>
                <a:latin typeface="Times New Roman" panose="02020603050405020304" pitchFamily="18" charset="0"/>
              </a:defRPr>
            </a:lvl2pPr>
            <a:lvl3pPr marL="1143000" indent="-228600" defTabSz="917575">
              <a:spcBef>
                <a:spcPct val="30000"/>
              </a:spcBef>
              <a:defRPr kumimoji="1" sz="1200">
                <a:solidFill>
                  <a:schemeClr val="tx1"/>
                </a:solidFill>
                <a:latin typeface="Times New Roman" panose="02020603050405020304" pitchFamily="18" charset="0"/>
              </a:defRPr>
            </a:lvl3pPr>
            <a:lvl4pPr marL="1600200" indent="-228600" defTabSz="917575">
              <a:spcBef>
                <a:spcPct val="30000"/>
              </a:spcBef>
              <a:defRPr kumimoji="1" sz="1200">
                <a:solidFill>
                  <a:schemeClr val="tx1"/>
                </a:solidFill>
                <a:latin typeface="Times New Roman" panose="02020603050405020304" pitchFamily="18" charset="0"/>
              </a:defRPr>
            </a:lvl4pPr>
            <a:lvl5pPr marL="2057400" indent="-228600" defTabSz="917575">
              <a:spcBef>
                <a:spcPct val="30000"/>
              </a:spcBef>
              <a:defRPr kumimoji="1"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91D853CE-52DE-40E6-8437-F5B776870E3F}" type="slidenum">
              <a:rPr kumimoji="0" lang="en-US" altLang="ro-RO"/>
              <a:pPr algn="r">
                <a:spcBef>
                  <a:spcPct val="0"/>
                </a:spcBef>
              </a:pPr>
              <a:t>50</a:t>
            </a:fld>
            <a:endParaRPr kumimoji="0" lang="en-US" altLang="ro-RO"/>
          </a:p>
        </p:txBody>
      </p:sp>
    </p:spTree>
    <p:extLst>
      <p:ext uri="{BB962C8B-B14F-4D97-AF65-F5344CB8AC3E}">
        <p14:creationId xmlns:p14="http://schemas.microsoft.com/office/powerpoint/2010/main" val="379457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0310" y="4714202"/>
            <a:ext cx="6120680" cy="1148424"/>
          </a:xfrm>
        </p:spPr>
        <p:txBody>
          <a:bodyPr>
            <a:normAutofit/>
          </a:bodyPr>
          <a:lstStyle/>
          <a:p>
            <a:pPr algn="just"/>
            <a:r>
              <a:rPr lang="ro-RO" dirty="0"/>
              <a:t>DRESMARA este acreditat de NATO ca Centru de educaţie şi instruire (Partnership Training and Education Center - PTEC) - unul din cele 34 centre existente pe plan internaţional, începând cu anul 2007 (Decizia </a:t>
            </a:r>
            <a:r>
              <a:rPr lang="en-US" dirty="0" err="1"/>
              <a:t>Comitetului</a:t>
            </a:r>
            <a:r>
              <a:rPr lang="en-US" dirty="0"/>
              <a:t> Director Politico – </a:t>
            </a:r>
            <a:r>
              <a:rPr lang="en-US" dirty="0" err="1"/>
              <a:t>Militar</a:t>
            </a:r>
            <a:r>
              <a:rPr lang="en-US" dirty="0"/>
              <a:t> NATO nr.</a:t>
            </a:r>
            <a:r>
              <a:rPr lang="ro-RO" dirty="0"/>
              <a:t>EAPC/PFP(PMSC)R(2007)0010 din 18.05.2007).</a:t>
            </a:r>
          </a:p>
          <a:p>
            <a:pPr algn="just"/>
            <a:endParaRPr lang="ro-RO" dirty="0"/>
          </a:p>
          <a:p>
            <a:pPr algn="just"/>
            <a:endParaRPr lang="ro-RO" dirty="0"/>
          </a:p>
          <a:p>
            <a:pPr algn="just"/>
            <a:endParaRPr lang="ro-RO" dirty="0"/>
          </a:p>
        </p:txBody>
      </p:sp>
      <p:sp>
        <p:nvSpPr>
          <p:cNvPr id="4" name="Slide Number Placeholder 3"/>
          <p:cNvSpPr>
            <a:spLocks noGrp="1"/>
          </p:cNvSpPr>
          <p:nvPr>
            <p:ph type="sldNum" sz="quarter" idx="10"/>
          </p:nvPr>
        </p:nvSpPr>
        <p:spPr/>
        <p:txBody>
          <a:bodyPr/>
          <a:lstStyle/>
          <a:p>
            <a:pPr>
              <a:defRPr/>
            </a:pPr>
            <a:fld id="{E87AC5C0-F870-4C22-A8DF-8C4B610ECE12}" type="slidenum">
              <a:rPr lang="en-US" altLang="ro-RO" smtClean="0"/>
              <a:pPr>
                <a:defRPr/>
              </a:pPr>
              <a:t>4</a:t>
            </a:fld>
            <a:endParaRPr lang="en-US" altLang="ro-RO"/>
          </a:p>
        </p:txBody>
      </p:sp>
    </p:spTree>
    <p:extLst>
      <p:ext uri="{BB962C8B-B14F-4D97-AF65-F5344CB8AC3E}">
        <p14:creationId xmlns:p14="http://schemas.microsoft.com/office/powerpoint/2010/main" val="219779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07950" y="738188"/>
            <a:ext cx="6583363" cy="3703637"/>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altLang="ro-RO" dirty="0"/>
              <a:t>Recunoașterea de care se bucură DRESMARA atât pe plan național, cât și pe plan internațional, se datorează acțiunilor întreprinse permanent de personalul instituției noastre pentru îmbunătățirea calității învățământului, pentru asigurarea excelenței în educație și formarea unor deprinderi de gândire bazate pe modele integrator-</a:t>
            </a:r>
            <a:r>
              <a:rPr lang="ro-RO" altLang="ro-RO" dirty="0" err="1"/>
              <a:t>adaptative</a:t>
            </a:r>
            <a:r>
              <a:rPr lang="ro-RO" altLang="ro-RO" dirty="0"/>
              <a:t> și creativ-intuitive.</a:t>
            </a:r>
          </a:p>
        </p:txBody>
      </p:sp>
    </p:spTree>
    <p:extLst>
      <p:ext uri="{BB962C8B-B14F-4D97-AF65-F5344CB8AC3E}">
        <p14:creationId xmlns:p14="http://schemas.microsoft.com/office/powerpoint/2010/main" val="247559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206375" y="733425"/>
            <a:ext cx="6543675" cy="3681413"/>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ro-RO"/>
          </a:p>
        </p:txBody>
      </p:sp>
    </p:spTree>
    <p:extLst>
      <p:ext uri="{BB962C8B-B14F-4D97-AF65-F5344CB8AC3E}">
        <p14:creationId xmlns:p14="http://schemas.microsoft.com/office/powerpoint/2010/main" val="169319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07950" y="738188"/>
            <a:ext cx="6583363" cy="3703637"/>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altLang="ro-RO" dirty="0"/>
              <a:t>În conformitate cu prevederile HG 466/1999 , a ordinului ministrului apărării naționale nr. M116/2013 și ale statului de organizare al DRESMARA, misiunea noastră este </a:t>
            </a:r>
          </a:p>
          <a:p>
            <a:r>
              <a:rPr lang="vi-VN" altLang="ro-RO" dirty="0"/>
              <a:t>Perfecţionarea pregătirii personalului selecționat pentru funcţii de conducere şi expertiză, la nivel operativ și strategic, în domeniul folosirii resurselor naționale în scopuri de apărare și securitate. </a:t>
            </a:r>
          </a:p>
          <a:p>
            <a:endParaRPr lang="ro-RO" altLang="ro-RO" dirty="0"/>
          </a:p>
        </p:txBody>
      </p:sp>
    </p:spTree>
    <p:extLst>
      <p:ext uri="{BB962C8B-B14F-4D97-AF65-F5344CB8AC3E}">
        <p14:creationId xmlns:p14="http://schemas.microsoft.com/office/powerpoint/2010/main" val="199661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07950" y="738188"/>
            <a:ext cx="6583363" cy="3703637"/>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ro-RO" dirty="0"/>
          </a:p>
        </p:txBody>
      </p:sp>
    </p:spTree>
    <p:extLst>
      <p:ext uri="{BB962C8B-B14F-4D97-AF65-F5344CB8AC3E}">
        <p14:creationId xmlns:p14="http://schemas.microsoft.com/office/powerpoint/2010/main" val="354248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7950" y="738188"/>
            <a:ext cx="6583363" cy="3703637"/>
          </a:xfrm>
          <a:ln/>
        </p:spPr>
      </p:sp>
      <p:sp>
        <p:nvSpPr>
          <p:cNvPr id="21507" name="Rectangle 3"/>
          <p:cNvSpPr>
            <a:spLocks noGrp="1" noChangeArrowheads="1"/>
          </p:cNvSpPr>
          <p:nvPr>
            <p:ph type="body" idx="1"/>
          </p:nvPr>
        </p:nvSpPr>
        <p:spPr>
          <a:xfrm>
            <a:off x="338498" y="4686302"/>
            <a:ext cx="6156684" cy="4441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ro-RO" dirty="0"/>
          </a:p>
        </p:txBody>
      </p:sp>
    </p:spTree>
    <p:extLst>
      <p:ext uri="{BB962C8B-B14F-4D97-AF65-F5344CB8AC3E}">
        <p14:creationId xmlns:p14="http://schemas.microsoft.com/office/powerpoint/2010/main" val="184025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ecompletat">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b="0"/>
            </a:lvl1pPr>
          </a:lstStyle>
          <a:p>
            <a:pPr>
              <a:defRPr/>
            </a:pPr>
            <a:fld id="{9E6B37F6-0D32-4611-8D01-887817E083F3}" type="datetime1">
              <a:rPr lang="en-US" smtClean="0"/>
              <a:pPr>
                <a:defRPr/>
              </a:pPr>
              <a:t>12/20/2024</a:t>
            </a:fld>
            <a:endParaRPr lang="en-US" dirty="0"/>
          </a:p>
        </p:txBody>
      </p:sp>
      <p:sp>
        <p:nvSpPr>
          <p:cNvPr id="3" name="Rectangle 42"/>
          <p:cNvSpPr>
            <a:spLocks noGrp="1" noChangeArrowheads="1"/>
          </p:cNvSpPr>
          <p:nvPr>
            <p:ph type="sldNum" sz="quarter" idx="11"/>
          </p:nvPr>
        </p:nvSpPr>
        <p:spPr>
          <a:ln/>
        </p:spPr>
        <p:txBody>
          <a:bodyPr/>
          <a:lstStyle>
            <a:lvl1pPr>
              <a:defRPr/>
            </a:lvl1pPr>
          </a:lstStyle>
          <a:p>
            <a:pPr>
              <a:defRPr/>
            </a:pPr>
            <a:fld id="{5E3D6F86-FD3D-4901-8C4B-DE4FB212DE53}" type="slidenum">
              <a:rPr lang="en-US" altLang="ro-RO"/>
              <a:pPr>
                <a:defRPr/>
              </a:pPr>
              <a:t>‹#›</a:t>
            </a:fld>
            <a:endParaRPr lang="en-US" altLang="ro-RO"/>
          </a:p>
        </p:txBody>
      </p:sp>
      <p:sp>
        <p:nvSpPr>
          <p:cNvPr id="4" name="Rectangle 42"/>
          <p:cNvSpPr>
            <a:spLocks noGrp="1" noChangeArrowheads="1"/>
          </p:cNvSpPr>
          <p:nvPr>
            <p:ph type="ftr" sz="quarter" idx="12"/>
          </p:nvPr>
        </p:nvSpPr>
        <p:spPr bwMode="auto">
          <a:xfrm>
            <a:off x="3023828" y="4899422"/>
            <a:ext cx="2895600" cy="24407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750">
                <a:solidFill>
                  <a:srgbClr val="FFFFFF"/>
                </a:solidFill>
                <a:effectLst>
                  <a:outerShdw blurRad="38100" dist="38100" dir="2700000" algn="tl">
                    <a:srgbClr val="000000"/>
                  </a:outerShdw>
                </a:effectLst>
                <a:latin typeface="Verdana" pitchFamily="34" charset="0"/>
                <a:cs typeface="+mn-cs"/>
              </a:defRPr>
            </a:lvl1pPr>
          </a:lstStyle>
          <a:p>
            <a:pPr>
              <a:defRPr/>
            </a:pPr>
            <a:r>
              <a:rPr lang="en-US" dirty="0"/>
              <a:t>NECLASIFICAT</a:t>
            </a:r>
            <a:endParaRPr lang="ro-RO" dirty="0"/>
          </a:p>
        </p:txBody>
      </p:sp>
    </p:spTree>
    <p:extLst>
      <p:ext uri="{BB962C8B-B14F-4D97-AF65-F5344CB8AC3E}">
        <p14:creationId xmlns:p14="http://schemas.microsoft.com/office/powerpoint/2010/main" val="37581388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fld id="{51DBE1EA-56BA-478E-94FA-BB652138BC90}" type="datetime1">
              <a:rPr lang="en-US"/>
              <a:pPr>
                <a:defRPr/>
              </a:pPr>
              <a:t>12/20/2024</a:t>
            </a:fld>
            <a:endParaRPr lang="en-US"/>
          </a:p>
        </p:txBody>
      </p:sp>
      <p:sp>
        <p:nvSpPr>
          <p:cNvPr id="3" name="Rectangle 42"/>
          <p:cNvSpPr>
            <a:spLocks noGrp="1" noChangeArrowheads="1"/>
          </p:cNvSpPr>
          <p:nvPr>
            <p:ph type="sldNum" sz="quarter" idx="11"/>
          </p:nvPr>
        </p:nvSpPr>
        <p:spPr>
          <a:xfrm>
            <a:off x="3239852" y="4866086"/>
            <a:ext cx="5904148" cy="244077"/>
          </a:xfrm>
          <a:ln/>
        </p:spPr>
        <p:txBody>
          <a:bodyPr/>
          <a:lstStyle>
            <a:lvl1pPr>
              <a:defRPr b="0"/>
            </a:lvl1pPr>
          </a:lstStyle>
          <a:p>
            <a:pPr>
              <a:defRPr/>
            </a:pPr>
            <a:r>
              <a:rPr lang="en-US" altLang="ro-RO" dirty="0"/>
              <a:t>NECLASIFICAT                                                                                                                                           </a:t>
            </a:r>
            <a:fld id="{6B8A6CEF-9058-4240-9587-1FC70C03F909}" type="slidenum">
              <a:rPr lang="en-US" altLang="ro-RO" smtClean="0"/>
              <a:pPr>
                <a:defRPr/>
              </a:pPr>
              <a:t>‹#›</a:t>
            </a:fld>
            <a:endParaRPr lang="en-US" altLang="ro-RO" dirty="0"/>
          </a:p>
        </p:txBody>
      </p:sp>
    </p:spTree>
    <p:extLst>
      <p:ext uri="{BB962C8B-B14F-4D97-AF65-F5344CB8AC3E}">
        <p14:creationId xmlns:p14="http://schemas.microsoft.com/office/powerpoint/2010/main" val="19433190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endParaRPr lang="ro-RO"/>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6CBE5-F3DA-41D8-A933-EED318E12983}" type="datetimeFigureOut">
              <a:rPr lang="ro-RO" smtClean="0"/>
              <a:pPr/>
              <a:t>20.12.2024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FD25A768-90AD-44B4-AC7B-2B3AF8144A9A}"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4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5138738"/>
            <a:chOff x="1" y="0"/>
            <a:chExt cx="5763" cy="4316"/>
          </a:xfrm>
        </p:grpSpPr>
        <p:sp>
          <p:nvSpPr>
            <p:cNvPr id="7885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5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5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grpSp>
          <p:nvGrpSpPr>
            <p:cNvPr id="2059" name="Group 6"/>
            <p:cNvGrpSpPr>
              <a:grpSpLocks/>
            </p:cNvGrpSpPr>
            <p:nvPr/>
          </p:nvGrpSpPr>
          <p:grpSpPr bwMode="auto">
            <a:xfrm>
              <a:off x="288" y="0"/>
              <a:ext cx="5098" cy="4316"/>
              <a:chOff x="288" y="0"/>
              <a:chExt cx="5098" cy="4316"/>
            </a:xfrm>
          </p:grpSpPr>
          <p:sp>
            <p:nvSpPr>
              <p:cNvPr id="7885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5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5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5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5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6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6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6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6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6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6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6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6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grpSp>
        <p:sp>
          <p:nvSpPr>
            <p:cNvPr id="7886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6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7887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2063" name="Freeform 23"/>
            <p:cNvSpPr>
              <a:spLocks/>
            </p:cNvSpPr>
            <p:nvPr/>
          </p:nvSpPr>
          <p:spPr bwMode="hidden">
            <a:xfrm>
              <a:off x="5041" y="0"/>
              <a:ext cx="719" cy="845"/>
            </a:xfrm>
            <a:custGeom>
              <a:avLst/>
              <a:gdLst>
                <a:gd name="T0" fmla="*/ 853 w 717"/>
                <a:gd name="T1" fmla="*/ 845 h 845"/>
                <a:gd name="T2" fmla="*/ 853 w 717"/>
                <a:gd name="T3" fmla="*/ 821 h 845"/>
                <a:gd name="T4" fmla="*/ 710 w 717"/>
                <a:gd name="T5" fmla="*/ 605 h 845"/>
                <a:gd name="T6" fmla="*/ 474 w 717"/>
                <a:gd name="T7" fmla="*/ 396 h 845"/>
                <a:gd name="T8" fmla="*/ 289 w 717"/>
                <a:gd name="T9" fmla="*/ 192 h 845"/>
                <a:gd name="T10" fmla="*/ 17 w 717"/>
                <a:gd name="T11" fmla="*/ 0 h 845"/>
                <a:gd name="T12" fmla="*/ 0 w 717"/>
                <a:gd name="T13" fmla="*/ 0 h 845"/>
                <a:gd name="T14" fmla="*/ 277 w 717"/>
                <a:gd name="T15" fmla="*/ 198 h 845"/>
                <a:gd name="T16" fmla="*/ 468 w 717"/>
                <a:gd name="T17" fmla="*/ 408 h 845"/>
                <a:gd name="T18" fmla="*/ 704 w 717"/>
                <a:gd name="T19" fmla="*/ 623 h 845"/>
                <a:gd name="T20" fmla="*/ 853 w 717"/>
                <a:gd name="T21" fmla="*/ 845 h 845"/>
                <a:gd name="T22" fmla="*/ 85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4"/>
            <p:cNvSpPr>
              <a:spLocks/>
            </p:cNvSpPr>
            <p:nvPr/>
          </p:nvSpPr>
          <p:spPr bwMode="hidden">
            <a:xfrm>
              <a:off x="5352" y="0"/>
              <a:ext cx="408" cy="414"/>
            </a:xfrm>
            <a:custGeom>
              <a:avLst/>
              <a:gdLst>
                <a:gd name="T0" fmla="*/ 475 w 407"/>
                <a:gd name="T1" fmla="*/ 414 h 414"/>
                <a:gd name="T2" fmla="*/ 475 w 407"/>
                <a:gd name="T3" fmla="*/ 396 h 414"/>
                <a:gd name="T4" fmla="*/ 290 w 407"/>
                <a:gd name="T5" fmla="*/ 192 h 414"/>
                <a:gd name="T6" fmla="*/ 12 w 407"/>
                <a:gd name="T7" fmla="*/ 0 h 414"/>
                <a:gd name="T8" fmla="*/ 0 w 407"/>
                <a:gd name="T9" fmla="*/ 0 h 414"/>
                <a:gd name="T10" fmla="*/ 108 w 407"/>
                <a:gd name="T11" fmla="*/ 102 h 414"/>
                <a:gd name="T12" fmla="*/ 284 w 407"/>
                <a:gd name="T13" fmla="*/ 204 h 414"/>
                <a:gd name="T14" fmla="*/ 475 w 407"/>
                <a:gd name="T15" fmla="*/ 414 h 414"/>
                <a:gd name="T16" fmla="*/ 47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o-RO">
                <a:solidFill>
                  <a:srgbClr val="FFFFFF"/>
                </a:solidFill>
                <a:latin typeface="Verdana" pitchFamily="34" charset="0"/>
              </a:endParaRPr>
            </a:p>
          </p:txBody>
        </p:sp>
        <p:sp>
          <p:nvSpPr>
            <p:cNvPr id="2066" name="Freeform 26"/>
            <p:cNvSpPr>
              <a:spLocks/>
            </p:cNvSpPr>
            <p:nvPr/>
          </p:nvSpPr>
          <p:spPr bwMode="hidden">
            <a:xfrm>
              <a:off x="6" y="0"/>
              <a:ext cx="588" cy="599"/>
            </a:xfrm>
            <a:custGeom>
              <a:avLst/>
              <a:gdLst>
                <a:gd name="T0" fmla="*/ 722 w 586"/>
                <a:gd name="T1" fmla="*/ 0 h 599"/>
                <a:gd name="T2" fmla="*/ 704 w 586"/>
                <a:gd name="T3" fmla="*/ 0 h 599"/>
                <a:gd name="T4" fmla="*/ 510 w 586"/>
                <a:gd name="T5" fmla="*/ 132 h 599"/>
                <a:gd name="T6" fmla="*/ 325 w 586"/>
                <a:gd name="T7" fmla="*/ 270 h 599"/>
                <a:gd name="T8" fmla="*/ 120 w 586"/>
                <a:gd name="T9" fmla="*/ 420 h 599"/>
                <a:gd name="T10" fmla="*/ 0 w 586"/>
                <a:gd name="T11" fmla="*/ 575 h 599"/>
                <a:gd name="T12" fmla="*/ 0 w 586"/>
                <a:gd name="T13" fmla="*/ 599 h 599"/>
                <a:gd name="T14" fmla="*/ 120 w 586"/>
                <a:gd name="T15" fmla="*/ 432 h 599"/>
                <a:gd name="T16" fmla="*/ 325 w 586"/>
                <a:gd name="T17" fmla="*/ 282 h 599"/>
                <a:gd name="T18" fmla="*/ 522 w 586"/>
                <a:gd name="T19" fmla="*/ 138 h 599"/>
                <a:gd name="T20" fmla="*/ 722 w 586"/>
                <a:gd name="T21" fmla="*/ 0 h 599"/>
                <a:gd name="T22" fmla="*/ 72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27"/>
            <p:cNvSpPr>
              <a:spLocks/>
            </p:cNvSpPr>
            <p:nvPr/>
          </p:nvSpPr>
          <p:spPr bwMode="hidden">
            <a:xfrm>
              <a:off x="6" y="0"/>
              <a:ext cx="270" cy="252"/>
            </a:xfrm>
            <a:custGeom>
              <a:avLst/>
              <a:gdLst>
                <a:gd name="T0" fmla="*/ 337 w 269"/>
                <a:gd name="T1" fmla="*/ 0 h 252"/>
                <a:gd name="T2" fmla="*/ 31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37 w 269"/>
                <a:gd name="T15" fmla="*/ 0 h 252"/>
                <a:gd name="T16" fmla="*/ 33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887" name="Rectangle 39"/>
          <p:cNvSpPr>
            <a:spLocks noGrp="1" noChangeArrowheads="1"/>
          </p:cNvSpPr>
          <p:nvPr>
            <p:ph type="title"/>
          </p:nvPr>
        </p:nvSpPr>
        <p:spPr bwMode="auto">
          <a:xfrm>
            <a:off x="457200" y="208360"/>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88" name="Rectangle 40"/>
          <p:cNvSpPr>
            <a:spLocks noGrp="1" noChangeArrowheads="1"/>
          </p:cNvSpPr>
          <p:nvPr>
            <p:ph type="dt" sz="half" idx="2"/>
          </p:nvPr>
        </p:nvSpPr>
        <p:spPr bwMode="auto">
          <a:xfrm>
            <a:off x="0" y="4899423"/>
            <a:ext cx="1042988" cy="210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b="1">
                <a:solidFill>
                  <a:srgbClr val="FFFFFF"/>
                </a:solidFill>
                <a:effectLst>
                  <a:outerShdw blurRad="38100" dist="38100" dir="2700000" algn="tl">
                    <a:srgbClr val="000000"/>
                  </a:outerShdw>
                </a:effectLst>
                <a:cs typeface="+mn-cs"/>
              </a:defRPr>
            </a:lvl1pPr>
          </a:lstStyle>
          <a:p>
            <a:pPr>
              <a:defRPr/>
            </a:pPr>
            <a:fld id="{EB9CF5A9-D67F-4959-B135-991DB389DE77}" type="datetime1">
              <a:rPr lang="en-US"/>
              <a:pPr>
                <a:defRPr/>
              </a:pPr>
              <a:t>12/20/2024</a:t>
            </a:fld>
            <a:endParaRPr lang="en-US"/>
          </a:p>
        </p:txBody>
      </p:sp>
      <p:sp>
        <p:nvSpPr>
          <p:cNvPr id="78890" name="Rectangle 42"/>
          <p:cNvSpPr>
            <a:spLocks noGrp="1" noChangeArrowheads="1"/>
          </p:cNvSpPr>
          <p:nvPr>
            <p:ph type="sldNum" sz="quarter" idx="4"/>
          </p:nvPr>
        </p:nvSpPr>
        <p:spPr bwMode="auto">
          <a:xfrm>
            <a:off x="7010400" y="4899423"/>
            <a:ext cx="2133600" cy="210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a:solidFill>
                  <a:srgbClr val="FFFFFF"/>
                </a:solidFill>
                <a:effectLst>
                  <a:outerShdw blurRad="38100" dist="38100" dir="2700000" algn="tl">
                    <a:srgbClr val="000000"/>
                  </a:outerShdw>
                </a:effectLst>
              </a:defRPr>
            </a:lvl1pPr>
          </a:lstStyle>
          <a:p>
            <a:pPr>
              <a:defRPr/>
            </a:pPr>
            <a:fld id="{8EC3F05B-5896-41C3-8D5F-5A527895FDC8}" type="slidenum">
              <a:rPr lang="en-US" altLang="ro-RO"/>
              <a:pPr>
                <a:defRPr/>
              </a:pPr>
              <a:t>‹#›</a:t>
            </a:fld>
            <a:endParaRPr lang="en-US" altLang="ro-RO"/>
          </a:p>
        </p:txBody>
      </p:sp>
      <p:sp>
        <p:nvSpPr>
          <p:cNvPr id="78891"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46"/>
          <p:cNvSpPr>
            <a:spLocks noChangeArrowheads="1"/>
          </p:cNvSpPr>
          <p:nvPr userDrawn="1"/>
        </p:nvSpPr>
        <p:spPr bwMode="auto">
          <a:xfrm>
            <a:off x="4068177" y="4974432"/>
            <a:ext cx="860012" cy="182743"/>
          </a:xfrm>
          <a:prstGeom prst="rect">
            <a:avLst/>
          </a:prstGeom>
          <a:noFill/>
          <a:ln>
            <a:noFill/>
          </a:ln>
        </p:spPr>
        <p:txBody>
          <a:bodyPr wrap="none" lIns="67866" tIns="33338" rIns="67866" bIns="33338">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GB" altLang="ro-RO" sz="750" b="1" dirty="0">
                <a:solidFill>
                  <a:srgbClr val="FFFFFF"/>
                </a:solidFill>
              </a:rPr>
              <a:t>NECLASIFICAT</a:t>
            </a:r>
          </a:p>
        </p:txBody>
      </p:sp>
    </p:spTree>
  </p:cSld>
  <p:clrMap bg1="dk2" tx1="lt1" bg2="dk1" tx2="lt2" accent1="accent1" accent2="accent2" accent3="accent3" accent4="accent4" accent5="accent5" accent6="accent6" hlink="hlink" folHlink="folHlink"/>
  <p:sldLayoutIdLst>
    <p:sldLayoutId id="2147486220" r:id="rId1"/>
    <p:sldLayoutId id="2147486206" r:id="rId2"/>
  </p:sldLayoutIdLst>
  <p:transition/>
  <p:hf hdr="0" ftr="0"/>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9pPr>
    </p:titleStyle>
    <p:bodyStyle>
      <a:lvl1pPr marL="257175" indent="-257175" algn="l" rtl="0" eaLnBrk="0" fontAlgn="base" hangingPunct="0">
        <a:spcBef>
          <a:spcPct val="20000"/>
        </a:spcBef>
        <a:spcAft>
          <a:spcPct val="0"/>
        </a:spcAft>
        <a:buClr>
          <a:schemeClr va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tx1"/>
        </a:buClr>
        <a:buChar char="•"/>
        <a:defRPr sz="2100">
          <a:solidFill>
            <a:schemeClr val="tx1"/>
          </a:solidFill>
          <a:effectLst>
            <a:outerShdw blurRad="38100" dist="38100" dir="2700000" algn="tl">
              <a:srgbClr val="000000"/>
            </a:outerShdw>
          </a:effectLst>
          <a:latin typeface="+mn-lt"/>
        </a:defRPr>
      </a:lvl2pPr>
      <a:lvl3pPr marL="857250" indent="-171450" algn="l" rtl="0" eaLnBrk="0" fontAlgn="base" hangingPunct="0">
        <a:spcBef>
          <a:spcPct val="20000"/>
        </a:spcBef>
        <a:spcAft>
          <a:spcPct val="0"/>
        </a:spcAft>
        <a:buClr>
          <a:schemeClr val="accent2"/>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mn-lt"/>
        </a:defRPr>
      </a:lvl3pPr>
      <a:lvl4pPr marL="1200150" indent="-171450" algn="l" rtl="0" eaLnBrk="0" fontAlgn="base" hangingPunct="0">
        <a:spcBef>
          <a:spcPct val="20000"/>
        </a:spcBef>
        <a:spcAft>
          <a:spcPct val="0"/>
        </a:spcAft>
        <a:buClr>
          <a:schemeClr val="tx2"/>
        </a:buClr>
        <a:buChar char="•"/>
        <a:defRPr sz="1500">
          <a:solidFill>
            <a:schemeClr val="tx1"/>
          </a:solidFill>
          <a:effectLst>
            <a:outerShdw blurRad="38100" dist="38100" dir="2700000" algn="tl">
              <a:srgbClr val="000000"/>
            </a:outerShdw>
          </a:effectLst>
          <a:latin typeface="+mn-lt"/>
        </a:defRPr>
      </a:lvl4pPr>
      <a:lvl5pPr marL="1543050" indent="-171450" algn="l" rtl="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ro-R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extLst>
              <a:ext uri="{BEBA8EAE-BF5A-486C-A8C5-ECC9F3942E4B}">
                <a14:imgProps xmlns:a14="http://schemas.microsoft.com/office/drawing/2010/main">
                  <a14:imgLayer r:embed="rId14">
                    <a14:imgEffect>
                      <a14:sharpenSoften amount="-50000"/>
                    </a14:imgEffect>
                    <a14:imgEffect>
                      <a14:colorTemperature colorTemp="4700"/>
                    </a14:imgEffect>
                    <a14:imgEffect>
                      <a14:brightnessContrast bright="-4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076CBE5-F3DA-41D8-A933-EED318E12983}" type="datetimeFigureOut">
              <a:rPr lang="ro-RO" smtClean="0"/>
              <a:pPr/>
              <a:t>20.12.2024</a:t>
            </a:fld>
            <a:endParaRPr lang="ro-RO"/>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D25A768-90AD-44B4-AC7B-2B3AF8144A9A}"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6222" r:id="rId1"/>
    <p:sldLayoutId id="2147486223" r:id="rId2"/>
    <p:sldLayoutId id="2147486224" r:id="rId3"/>
    <p:sldLayoutId id="2147486225" r:id="rId4"/>
    <p:sldLayoutId id="2147486226" r:id="rId5"/>
    <p:sldLayoutId id="2147486227" r:id="rId6"/>
    <p:sldLayoutId id="2147486228" r:id="rId7"/>
    <p:sldLayoutId id="2147486229" r:id="rId8"/>
    <p:sldLayoutId id="2147486230" r:id="rId9"/>
    <p:sldLayoutId id="2147486231" r:id="rId10"/>
    <p:sldLayoutId id="21474862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0.xm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9" Type="http://schemas.openxmlformats.org/officeDocument/2006/relationships/chart" Target="../charts/chart2.xml"/><Relationship Id="rId21" Type="http://schemas.openxmlformats.org/officeDocument/2006/relationships/image" Target="../media/image57.png"/><Relationship Id="rId34" Type="http://schemas.openxmlformats.org/officeDocument/2006/relationships/image" Target="../media/image69.png"/><Relationship Id="rId42" Type="http://schemas.openxmlformats.org/officeDocument/2006/relationships/image" Target="../media/image78.png"/><Relationship Id="rId7" Type="http://schemas.openxmlformats.org/officeDocument/2006/relationships/image" Target="../media/image43.png"/><Relationship Id="rId2" Type="http://schemas.openxmlformats.org/officeDocument/2006/relationships/notesSlide" Target="../notesSlides/notesSlide18.xml"/><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http://www.sidro.ro/250-large/drapel-steag-fanion-muntenegru.jpg" TargetMode="External"/><Relationship Id="rId41"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7.png"/><Relationship Id="rId37" Type="http://schemas.openxmlformats.org/officeDocument/2006/relationships/image" Target="../media/image3.png"/><Relationship Id="rId40" Type="http://schemas.openxmlformats.org/officeDocument/2006/relationships/image" Target="../media/image76.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2.png"/><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5.png"/><Relationship Id="rId35" Type="http://schemas.openxmlformats.org/officeDocument/2006/relationships/image" Target="../media/image5.png"/><Relationship Id="rId43" Type="http://schemas.openxmlformats.org/officeDocument/2006/relationships/image" Target="../media/image79.png"/><Relationship Id="rId8" Type="http://schemas.openxmlformats.org/officeDocument/2006/relationships/image" Target="../media/image44.png"/><Relationship Id="rId3" Type="http://schemas.openxmlformats.org/officeDocument/2006/relationships/image" Target="../media/image39.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8.png"/><Relationship Id="rId38"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act.nato.int/ptec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1.pn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3.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5.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3" Type="http://schemas.openxmlformats.org/officeDocument/2006/relationships/image" Target="../media/image2.png"/><Relationship Id="rId7" Type="http://schemas.openxmlformats.org/officeDocument/2006/relationships/image" Target="../media/image86.jpeg"/><Relationship Id="rId12" Type="http://schemas.openxmlformats.org/officeDocument/2006/relationships/image" Target="../media/image91.jpeg"/><Relationship Id="rId17" Type="http://schemas.openxmlformats.org/officeDocument/2006/relationships/image" Target="../media/image96.jpeg"/><Relationship Id="rId2" Type="http://schemas.openxmlformats.org/officeDocument/2006/relationships/notesSlide" Target="../notesSlides/notesSlide32.xml"/><Relationship Id="rId16" Type="http://schemas.openxmlformats.org/officeDocument/2006/relationships/image" Target="../media/image95.jpeg"/><Relationship Id="rId1" Type="http://schemas.openxmlformats.org/officeDocument/2006/relationships/slideLayout" Target="../slideLayouts/slideLayout1.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5.png"/><Relationship Id="rId15" Type="http://schemas.openxmlformats.org/officeDocument/2006/relationships/image" Target="../media/image94.jpeg"/><Relationship Id="rId10" Type="http://schemas.openxmlformats.org/officeDocument/2006/relationships/image" Target="../media/image89.jpeg"/><Relationship Id="rId4" Type="http://schemas.openxmlformats.org/officeDocument/2006/relationships/image" Target="../media/image3.png"/><Relationship Id="rId9" Type="http://schemas.openxmlformats.org/officeDocument/2006/relationships/image" Target="../media/image88.jpeg"/><Relationship Id="rId14" Type="http://schemas.openxmlformats.org/officeDocument/2006/relationships/image" Target="../media/image93.jpeg"/></Relationships>
</file>

<file path=ppt/slides/_rels/slide4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dirty="0"/>
              <a:t>NECLASIFICAT                                                                                                                                                </a:t>
            </a:r>
            <a:fld id="{674F946A-D4B2-40B5-BCF8-AC7C43EF8812}" type="slidenum">
              <a:rPr lang="en-US" altLang="ro-RO" smtClean="0"/>
              <a:pPr>
                <a:defRPr/>
              </a:pPr>
              <a:t>1</a:t>
            </a:fld>
            <a:endParaRPr lang="en-US" altLang="ro-RO" dirty="0"/>
          </a:p>
        </p:txBody>
      </p:sp>
      <p:sp>
        <p:nvSpPr>
          <p:cNvPr id="62488" name="Rectangle 24"/>
          <p:cNvSpPr>
            <a:spLocks noChangeArrowheads="1"/>
          </p:cNvSpPr>
          <p:nvPr/>
        </p:nvSpPr>
        <p:spPr bwMode="auto">
          <a:xfrm>
            <a:off x="-54087" y="144285"/>
            <a:ext cx="9144001" cy="4583306"/>
          </a:xfrm>
          <a:prstGeom prst="rect">
            <a:avLst/>
          </a:prstGeom>
          <a:noFill/>
          <a:ln w="12700" algn="ctr">
            <a:noFill/>
            <a:miter lim="800000"/>
            <a:headEnd/>
            <a:tailEnd/>
          </a:ln>
          <a:effectLst>
            <a:glow rad="279400">
              <a:schemeClr val="tx1">
                <a:alpha val="47000"/>
              </a:schemeClr>
            </a:glow>
          </a:effectLst>
        </p:spPr>
        <p:txBody>
          <a:bodyPr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en-GB" altLang="ro-RO" sz="2000" b="1" dirty="0">
                <a:solidFill>
                  <a:srgbClr val="FFFF00"/>
                </a:solidFill>
                <a:effectLst>
                  <a:outerShdw blurRad="38100" dist="38100" dir="2700000" algn="tl">
                    <a:srgbClr val="000000"/>
                  </a:outerShdw>
                </a:effectLst>
              </a:rPr>
              <a:t>ROM</a:t>
            </a:r>
            <a:r>
              <a:rPr lang="ro-RO" altLang="ro-RO" sz="2000" b="1" dirty="0">
                <a:solidFill>
                  <a:srgbClr val="FFFF00"/>
                </a:solidFill>
                <a:effectLst>
                  <a:outerShdw blurRad="38100" dist="38100" dir="2700000" algn="tl">
                    <a:srgbClr val="000000"/>
                  </a:outerShdw>
                </a:effectLst>
              </a:rPr>
              <a:t>Â</a:t>
            </a:r>
            <a:r>
              <a:rPr lang="en-GB" altLang="ro-RO" sz="2000" b="1" dirty="0">
                <a:solidFill>
                  <a:srgbClr val="FFFF00"/>
                </a:solidFill>
                <a:effectLst>
                  <a:outerShdw blurRad="38100" dist="38100" dir="2700000" algn="tl">
                    <a:srgbClr val="000000"/>
                  </a:outerShdw>
                </a:effectLst>
              </a:rPr>
              <a:t>NIA</a:t>
            </a:r>
          </a:p>
          <a:p>
            <a:pPr algn="ctr">
              <a:defRPr/>
            </a:pPr>
            <a:r>
              <a:rPr lang="en-GB" altLang="ro-RO" sz="2000" b="1" dirty="0">
                <a:solidFill>
                  <a:srgbClr val="FFFF00"/>
                </a:solidFill>
                <a:effectLst>
                  <a:outerShdw blurRad="38100" dist="38100" dir="2700000" algn="tl">
                    <a:srgbClr val="000000"/>
                  </a:outerShdw>
                </a:effectLst>
              </a:rPr>
              <a:t>MINISTERUL</a:t>
            </a:r>
            <a:r>
              <a:rPr lang="en-US" altLang="ro-RO" sz="2000" b="1" dirty="0">
                <a:solidFill>
                  <a:srgbClr val="FFFF00"/>
                </a:solidFill>
                <a:effectLst>
                  <a:outerShdw blurRad="38100" dist="38100" dir="2700000" algn="tl">
                    <a:srgbClr val="000000"/>
                  </a:outerShdw>
                </a:effectLst>
              </a:rPr>
              <a:t> </a:t>
            </a:r>
            <a:r>
              <a:rPr lang="en-GB" altLang="ro-RO" sz="2000" b="1" dirty="0">
                <a:solidFill>
                  <a:srgbClr val="FFFF00"/>
                </a:solidFill>
                <a:effectLst>
                  <a:outerShdw blurRad="38100" dist="38100" dir="2700000" algn="tl">
                    <a:srgbClr val="000000"/>
                  </a:outerShdw>
                </a:effectLst>
              </a:rPr>
              <a:t>AP</a:t>
            </a:r>
            <a:r>
              <a:rPr lang="ro-RO" altLang="ro-RO" sz="2000" b="1" dirty="0">
                <a:solidFill>
                  <a:srgbClr val="FFFF00"/>
                </a:solidFill>
                <a:effectLst>
                  <a:outerShdw blurRad="38100" dist="38100" dir="2700000" algn="tl">
                    <a:srgbClr val="000000"/>
                  </a:outerShdw>
                </a:effectLst>
              </a:rPr>
              <a:t>ĂRĂRII</a:t>
            </a:r>
            <a:r>
              <a:rPr lang="en-US" altLang="ro-RO" sz="2000" b="1" dirty="0">
                <a:solidFill>
                  <a:srgbClr val="FFFF00"/>
                </a:solidFill>
                <a:effectLst>
                  <a:outerShdw blurRad="38100" dist="38100" dir="2700000" algn="tl">
                    <a:srgbClr val="000000"/>
                  </a:outerShdw>
                </a:effectLst>
              </a:rPr>
              <a:t> </a:t>
            </a:r>
            <a:r>
              <a:rPr lang="ro-RO" altLang="ro-RO" sz="2000" b="1" dirty="0">
                <a:solidFill>
                  <a:srgbClr val="FFFF00"/>
                </a:solidFill>
                <a:effectLst>
                  <a:outerShdw blurRad="38100" dist="38100" dir="2700000" algn="tl">
                    <a:srgbClr val="000000"/>
                  </a:outerShdw>
                </a:effectLst>
              </a:rPr>
              <a:t>NAŢIONALE </a:t>
            </a:r>
            <a:endParaRPr lang="en-US" altLang="ro-RO" sz="2000" b="1" dirty="0">
              <a:solidFill>
                <a:srgbClr val="FFFF00"/>
              </a:solidFill>
              <a:effectLst>
                <a:outerShdw blurRad="38100" dist="38100" dir="2700000" algn="tl">
                  <a:srgbClr val="000000"/>
                </a:outerShdw>
              </a:effectLst>
            </a:endParaRPr>
          </a:p>
          <a:p>
            <a:pPr algn="ctr">
              <a:defRPr/>
            </a:pPr>
            <a:r>
              <a:rPr lang="en-GB" altLang="ro-RO" sz="2000" b="1" dirty="0" err="1">
                <a:solidFill>
                  <a:srgbClr val="FFFF00"/>
                </a:solidFill>
                <a:effectLst>
                  <a:outerShdw blurRad="38100" dist="38100" dir="2700000" algn="tl">
                    <a:srgbClr val="000000"/>
                  </a:outerShdw>
                </a:effectLst>
              </a:rPr>
              <a:t>Universitatea</a:t>
            </a:r>
            <a:r>
              <a:rPr lang="en-GB" altLang="ro-RO" sz="2000" b="1" dirty="0">
                <a:solidFill>
                  <a:srgbClr val="FFFF00"/>
                </a:solidFill>
                <a:effectLst>
                  <a:outerShdw blurRad="38100" dist="38100" dir="2700000" algn="tl">
                    <a:srgbClr val="000000"/>
                  </a:outerShdw>
                </a:effectLst>
              </a:rPr>
              <a:t> Na</a:t>
            </a:r>
            <a:r>
              <a:rPr lang="ro-RO" altLang="ro-RO" sz="2000" b="1" dirty="0">
                <a:solidFill>
                  <a:srgbClr val="FFFF00"/>
                </a:solidFill>
                <a:effectLst>
                  <a:outerShdw blurRad="38100" dist="38100" dir="2700000" algn="tl">
                    <a:srgbClr val="000000"/>
                  </a:outerShdw>
                </a:effectLst>
              </a:rPr>
              <a:t>ț</a:t>
            </a:r>
            <a:r>
              <a:rPr lang="en-GB" altLang="ro-RO" sz="2000" b="1" dirty="0" err="1">
                <a:solidFill>
                  <a:srgbClr val="FFFF00"/>
                </a:solidFill>
                <a:effectLst>
                  <a:outerShdw blurRad="38100" dist="38100" dir="2700000" algn="tl">
                    <a:srgbClr val="000000"/>
                  </a:outerShdw>
                </a:effectLst>
              </a:rPr>
              <a:t>ional</a:t>
            </a:r>
            <a:r>
              <a:rPr lang="ro-RO" altLang="ro-RO" sz="2000" b="1" dirty="0">
                <a:solidFill>
                  <a:srgbClr val="FFFF00"/>
                </a:solidFill>
                <a:effectLst>
                  <a:outerShdw blurRad="38100" dist="38100" dir="2700000" algn="tl">
                    <a:srgbClr val="000000"/>
                  </a:outerShdw>
                </a:effectLst>
              </a:rPr>
              <a:t>ă</a:t>
            </a:r>
            <a:r>
              <a:rPr lang="en-GB" altLang="ro-RO" sz="2000" b="1" dirty="0">
                <a:solidFill>
                  <a:srgbClr val="FFFF00"/>
                </a:solidFill>
                <a:effectLst>
                  <a:outerShdw blurRad="38100" dist="38100" dir="2700000" algn="tl">
                    <a:srgbClr val="000000"/>
                  </a:outerShdw>
                </a:effectLst>
              </a:rPr>
              <a:t> </a:t>
            </a:r>
            <a:r>
              <a:rPr lang="ro-RO" altLang="ro-RO" sz="2000" b="1" dirty="0">
                <a:solidFill>
                  <a:srgbClr val="FFFF00"/>
                </a:solidFill>
                <a:effectLst>
                  <a:outerShdw blurRad="38100" dist="38100" dir="2700000" algn="tl">
                    <a:srgbClr val="000000"/>
                  </a:outerShdw>
                </a:effectLst>
              </a:rPr>
              <a:t>de Apărare</a:t>
            </a:r>
            <a:r>
              <a:rPr lang="en-GB" altLang="ro-RO" sz="2000" b="1" dirty="0">
                <a:solidFill>
                  <a:srgbClr val="FFFF00"/>
                </a:solidFill>
                <a:effectLst>
                  <a:outerShdw blurRad="38100" dist="38100" dir="2700000" algn="tl">
                    <a:srgbClr val="000000"/>
                  </a:outerShdw>
                </a:effectLst>
              </a:rPr>
              <a:t> </a:t>
            </a:r>
            <a:r>
              <a:rPr lang="ro-RO" altLang="ro-RO" sz="2000" b="1" dirty="0">
                <a:solidFill>
                  <a:srgbClr val="FFFF00"/>
                </a:solidFill>
                <a:effectLst>
                  <a:outerShdw blurRad="38100" dist="38100" dir="2700000" algn="tl">
                    <a:srgbClr val="000000"/>
                  </a:outerShdw>
                </a:effectLst>
              </a:rPr>
              <a:t>„</a:t>
            </a:r>
            <a:r>
              <a:rPr lang="en-GB" altLang="ro-RO" sz="2000" b="1" dirty="0">
                <a:solidFill>
                  <a:srgbClr val="FFFF00"/>
                </a:solidFill>
                <a:effectLst>
                  <a:outerShdw blurRad="38100" dist="38100" dir="2700000" algn="tl">
                    <a:srgbClr val="000000"/>
                  </a:outerShdw>
                </a:effectLst>
              </a:rPr>
              <a:t>CAROL I</a:t>
            </a:r>
            <a:r>
              <a:rPr lang="ro-RO" altLang="ro-RO" sz="2000" b="1" dirty="0">
                <a:solidFill>
                  <a:srgbClr val="FFFF00"/>
                </a:solidFill>
                <a:effectLst>
                  <a:outerShdw blurRad="38100" dist="38100" dir="2700000" algn="tl">
                    <a:srgbClr val="000000"/>
                  </a:outerShdw>
                </a:effectLst>
              </a:rPr>
              <a:t>”</a:t>
            </a:r>
            <a:endParaRPr lang="en-GB" altLang="ro-RO" sz="2000" b="1" dirty="0">
              <a:solidFill>
                <a:srgbClr val="FFFF00"/>
              </a:solidFill>
              <a:effectLst>
                <a:outerShdw blurRad="38100" dist="38100" dir="2700000" algn="tl">
                  <a:srgbClr val="000000"/>
                </a:outerShdw>
              </a:effectLst>
            </a:endParaRPr>
          </a:p>
          <a:p>
            <a:pPr algn="ctr">
              <a:defRPr/>
            </a:pPr>
            <a:endParaRPr lang="en-GB" altLang="ro-RO" sz="1000" b="1" dirty="0">
              <a:solidFill>
                <a:srgbClr val="FFFF00"/>
              </a:solidFill>
              <a:effectLst>
                <a:outerShdw blurRad="38100" dist="38100" dir="2700000" algn="tl">
                  <a:srgbClr val="000000"/>
                </a:outerShdw>
              </a:effectLst>
            </a:endParaRPr>
          </a:p>
          <a:p>
            <a:pPr algn="ctr">
              <a:defRPr/>
            </a:pPr>
            <a:endParaRPr lang="en-GB" altLang="ro-RO" sz="800" b="1" i="1" dirty="0">
              <a:solidFill>
                <a:srgbClr val="FFFF00"/>
              </a:solidFill>
              <a:effectLst>
                <a:outerShdw blurRad="38100" dist="38100" dir="2700000" algn="tl">
                  <a:srgbClr val="000000"/>
                </a:outerShdw>
              </a:effectLst>
            </a:endParaRPr>
          </a:p>
          <a:p>
            <a:pPr algn="ctr">
              <a:defRPr/>
            </a:pPr>
            <a:endParaRPr lang="en-GB" altLang="ro-RO" sz="3600" b="1" i="1" dirty="0">
              <a:solidFill>
                <a:srgbClr val="FFFF00"/>
              </a:solidFill>
              <a:effectLst>
                <a:outerShdw blurRad="38100" dist="38100" dir="2700000" algn="tl">
                  <a:srgbClr val="000000"/>
                </a:outerShdw>
              </a:effectLst>
            </a:endParaRPr>
          </a:p>
          <a:p>
            <a:pPr algn="ctr">
              <a:defRPr/>
            </a:pPr>
            <a:endParaRPr lang="en-GB" altLang="ro-RO" sz="3600" b="1" i="1" dirty="0">
              <a:solidFill>
                <a:srgbClr val="FFFF00"/>
              </a:solidFill>
              <a:effectLst>
                <a:outerShdw blurRad="38100" dist="38100" dir="2700000" algn="tl">
                  <a:srgbClr val="000000"/>
                </a:outerShdw>
              </a:effectLst>
            </a:endParaRPr>
          </a:p>
          <a:p>
            <a:pPr algn="ctr">
              <a:defRPr/>
            </a:pPr>
            <a:endParaRPr lang="en-GB" altLang="ro-RO" sz="3600" b="1" i="1" dirty="0">
              <a:solidFill>
                <a:srgbClr val="FFFF00"/>
              </a:solidFill>
              <a:effectLst>
                <a:outerShdw blurRad="38100" dist="38100" dir="2700000" algn="tl">
                  <a:srgbClr val="000000"/>
                </a:outerShdw>
              </a:effectLst>
            </a:endParaRPr>
          </a:p>
          <a:p>
            <a:pPr algn="ctr">
              <a:defRPr/>
            </a:pPr>
            <a:endParaRPr lang="en-GB" altLang="ro-RO" sz="2800" b="1" i="1" dirty="0">
              <a:solidFill>
                <a:srgbClr val="FFFF00"/>
              </a:solidFill>
              <a:effectLst>
                <a:outerShdw blurRad="38100" dist="38100" dir="2700000" algn="tl">
                  <a:srgbClr val="000000"/>
                </a:outerShdw>
              </a:effectLst>
            </a:endParaRPr>
          </a:p>
          <a:p>
            <a:pPr algn="ctr">
              <a:defRPr/>
            </a:pPr>
            <a:endParaRPr lang="en-GB" altLang="ro-RO" b="1" i="1" dirty="0">
              <a:solidFill>
                <a:srgbClr val="FFFF00"/>
              </a:solidFill>
              <a:effectLst>
                <a:outerShdw blurRad="38100" dist="38100" dir="2700000" algn="tl">
                  <a:srgbClr val="000000"/>
                </a:outerShdw>
              </a:effectLst>
            </a:endParaRPr>
          </a:p>
          <a:p>
            <a:pPr algn="ctr">
              <a:defRPr/>
            </a:pPr>
            <a:r>
              <a:rPr lang="ro-RO" altLang="ro-RO" sz="2000" b="1" i="1" dirty="0">
                <a:solidFill>
                  <a:srgbClr val="FFFF00"/>
                </a:solidFill>
                <a:effectLst>
                  <a:outerShdw blurRad="38100" dist="38100" dir="2700000" algn="tl">
                    <a:srgbClr val="000000"/>
                  </a:outerShdw>
                </a:effectLst>
              </a:rPr>
              <a:t>Departamentul Regional</a:t>
            </a:r>
            <a:r>
              <a:rPr lang="en-US" altLang="ro-RO" sz="2000" b="1" i="1" dirty="0">
                <a:solidFill>
                  <a:srgbClr val="FFFF00"/>
                </a:solidFill>
                <a:effectLst>
                  <a:outerShdw blurRad="38100" dist="38100" dir="2700000" algn="tl">
                    <a:srgbClr val="000000"/>
                  </a:outerShdw>
                </a:effectLst>
              </a:rPr>
              <a:t> </a:t>
            </a:r>
            <a:r>
              <a:rPr lang="ro-RO" altLang="ro-RO" sz="2000" b="1" i="1" dirty="0">
                <a:solidFill>
                  <a:srgbClr val="FFFF00"/>
                </a:solidFill>
                <a:effectLst>
                  <a:outerShdw blurRad="38100" dist="38100" dir="2700000" algn="tl">
                    <a:srgbClr val="000000"/>
                  </a:outerShdw>
                </a:effectLst>
              </a:rPr>
              <a:t>de Studii</a:t>
            </a:r>
            <a:r>
              <a:rPr lang="en-GB" altLang="ro-RO" sz="2000" b="1" i="1" dirty="0">
                <a:solidFill>
                  <a:srgbClr val="FFFF00"/>
                </a:solidFill>
                <a:effectLst>
                  <a:outerShdw blurRad="38100" dist="38100" dir="2700000" algn="tl">
                    <a:srgbClr val="000000"/>
                  </a:outerShdw>
                </a:effectLst>
              </a:rPr>
              <a:t> </a:t>
            </a:r>
          </a:p>
          <a:p>
            <a:pPr algn="ctr">
              <a:defRPr/>
            </a:pPr>
            <a:r>
              <a:rPr lang="ro-RO" altLang="ro-RO" sz="2000" b="1" i="1" dirty="0">
                <a:solidFill>
                  <a:srgbClr val="FFFF00"/>
                </a:solidFill>
                <a:effectLst>
                  <a:outerShdw blurRad="38100" dist="38100" dir="2700000" algn="tl">
                    <a:srgbClr val="000000"/>
                  </a:outerShdw>
                </a:effectLst>
              </a:rPr>
              <a:t>pentru Managementul Resurselor de Apărare</a:t>
            </a:r>
          </a:p>
          <a:p>
            <a:pPr algn="ctr">
              <a:defRPr/>
            </a:pPr>
            <a:r>
              <a:rPr lang="en-GB" altLang="ro-RO" sz="2000" b="1" i="1" dirty="0">
                <a:solidFill>
                  <a:srgbClr val="FFFF00"/>
                </a:solidFill>
                <a:effectLst>
                  <a:outerShdw blurRad="38100" dist="38100" dir="2700000" algn="tl">
                    <a:srgbClr val="000000"/>
                  </a:outerShdw>
                </a:effectLst>
              </a:rPr>
              <a:t>- DRESMARA -</a:t>
            </a:r>
          </a:p>
        </p:txBody>
      </p:sp>
      <p:grpSp>
        <p:nvGrpSpPr>
          <p:cNvPr id="7175" name="Group 1"/>
          <p:cNvGrpSpPr>
            <a:grpSpLocks/>
          </p:cNvGrpSpPr>
          <p:nvPr/>
        </p:nvGrpSpPr>
        <p:grpSpPr bwMode="auto">
          <a:xfrm>
            <a:off x="7596336" y="71437"/>
            <a:ext cx="1331764" cy="1150163"/>
            <a:chOff x="7010400" y="187501"/>
            <a:chExt cx="2113044" cy="1908491"/>
          </a:xfrm>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2" name="Picture 11"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3" name="Picture 13" descr="UNAp cu coroana.png"/>
          <p:cNvPicPr preferRelativeResize="0">
            <a:picLocks noChangeAspect="1"/>
          </p:cNvPicPr>
          <p:nvPr/>
        </p:nvPicPr>
        <p:blipFill>
          <a:blip r:embed="rId5" cstate="print"/>
          <a:stretch>
            <a:fillRect/>
          </a:stretch>
        </p:blipFill>
        <p:spPr bwMode="auto">
          <a:xfrm>
            <a:off x="69000" y="71438"/>
            <a:ext cx="972636" cy="1072394"/>
          </a:xfrm>
          <a:prstGeom prst="rect">
            <a:avLst/>
          </a:prstGeom>
          <a:noFill/>
          <a:ln>
            <a:noFill/>
          </a:ln>
          <a:effectLst/>
        </p:spPr>
      </p:pic>
      <p:pic>
        <p:nvPicPr>
          <p:cNvPr id="14" name="Picture 12" descr="stema cu coroana.png"/>
          <p:cNvPicPr preferRelativeResize="0">
            <a:picLocks noChangeAspect="1"/>
          </p:cNvPicPr>
          <p:nvPr/>
        </p:nvPicPr>
        <p:blipFill>
          <a:blip r:embed="rId6" cstate="print"/>
          <a:stretch>
            <a:fillRect/>
          </a:stretch>
        </p:blipFill>
        <p:spPr bwMode="auto">
          <a:xfrm>
            <a:off x="3532002" y="1167594"/>
            <a:ext cx="1940098" cy="2250250"/>
          </a:xfrm>
          <a:prstGeom prst="rect">
            <a:avLst/>
          </a:prstGeom>
          <a:noFill/>
          <a:ln>
            <a:noFill/>
          </a:ln>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42"/>
          <p:cNvSpPr>
            <a:spLocks noGrp="1" noChangeArrowheads="1"/>
          </p:cNvSpPr>
          <p:nvPr>
            <p:ph type="sldNum" sz="quarter" idx="11"/>
          </p:nvPr>
        </p:nvSpPr>
        <p:spPr>
          <a:xfrm>
            <a:off x="3383868" y="4899423"/>
            <a:ext cx="5760132"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EF9211F2-129D-4C2B-9ED3-42107CDAAA68}" type="slidenum">
              <a:rPr lang="en-US" altLang="ro-RO" b="0" smtClean="0"/>
              <a:pPr>
                <a:defRPr/>
              </a:pPr>
              <a:t>10</a:t>
            </a:fld>
            <a:endParaRPr lang="en-US" altLang="ro-RO" b="0" dirty="0"/>
          </a:p>
        </p:txBody>
      </p:sp>
      <p:sp>
        <p:nvSpPr>
          <p:cNvPr id="20491" name="Rectangle 11"/>
          <p:cNvSpPr>
            <a:spLocks noChangeArrowheads="1"/>
          </p:cNvSpPr>
          <p:nvPr/>
        </p:nvSpPr>
        <p:spPr bwMode="auto">
          <a:xfrm>
            <a:off x="1080343" y="195486"/>
            <a:ext cx="6804025" cy="459100"/>
          </a:xfrm>
          <a:prstGeom prst="rect">
            <a:avLst/>
          </a:prstGeom>
          <a:noFill/>
          <a:ln w="12700">
            <a:noFill/>
            <a:miter lim="800000"/>
            <a:headEnd/>
            <a:tailEnd/>
          </a:ln>
          <a:effectLst/>
        </p:spPr>
        <p:txBody>
          <a:bodyPr lIns="90488" tIns="44450" rIns="90488" bIns="4445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ro-RO" sz="2400" b="1" dirty="0">
                <a:solidFill>
                  <a:srgbClr val="FFFF00"/>
                </a:solidFill>
                <a:effectLst>
                  <a:outerShdw blurRad="38100" dist="38100" dir="2700000" algn="tl">
                    <a:srgbClr val="000000"/>
                  </a:outerShdw>
                </a:effectLst>
                <a:cs typeface="+mn-cs"/>
              </a:rPr>
              <a:t>DEPARTAMENTUL</a:t>
            </a:r>
            <a:r>
              <a:rPr lang="ro-RO" altLang="ro-RO" sz="2400" b="1" dirty="0">
                <a:solidFill>
                  <a:srgbClr val="FFFF00"/>
                </a:solidFill>
                <a:effectLst>
                  <a:outerShdw blurRad="38100" dist="38100" dir="2700000" algn="tl">
                    <a:srgbClr val="000000"/>
                  </a:outerShdw>
                </a:effectLst>
                <a:cs typeface="+mn-cs"/>
              </a:rPr>
              <a:t> DE </a:t>
            </a:r>
            <a:r>
              <a:rPr lang="en-US" altLang="ro-RO" sz="2400" b="1" dirty="0">
                <a:solidFill>
                  <a:srgbClr val="FFFF00"/>
                </a:solidFill>
                <a:effectLst>
                  <a:outerShdw blurRad="38100" dist="38100" dir="2700000" algn="tl">
                    <a:srgbClr val="000000"/>
                  </a:outerShdw>
                </a:effectLst>
                <a:cs typeface="+mn-cs"/>
              </a:rPr>
              <a:t>MANAGEMENT</a:t>
            </a:r>
          </a:p>
        </p:txBody>
      </p:sp>
      <p:sp>
        <p:nvSpPr>
          <p:cNvPr id="20494" name="Text Box 14"/>
          <p:cNvSpPr txBox="1">
            <a:spLocks noChangeArrowheads="1"/>
          </p:cNvSpPr>
          <p:nvPr/>
        </p:nvSpPr>
        <p:spPr bwMode="auto">
          <a:xfrm>
            <a:off x="4104394" y="1243955"/>
            <a:ext cx="4464050" cy="1615827"/>
          </a:xfrm>
          <a:prstGeom prst="rect">
            <a:avLst/>
          </a:prstGeom>
          <a:noFill/>
          <a:ln w="9525">
            <a:noFill/>
            <a:miter lim="800000"/>
            <a:headEnd/>
            <a:tailEnd/>
          </a:ln>
          <a:effec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110000"/>
              </a:lnSpc>
              <a:buClr>
                <a:srgbClr val="FF0000"/>
              </a:buClr>
              <a:buFontTx/>
              <a:buChar char="•"/>
              <a:defRPr/>
            </a:pPr>
            <a:r>
              <a:rPr lang="it-IT" altLang="en-US" b="1" dirty="0">
                <a:solidFill>
                  <a:srgbClr val="FFFF00"/>
                </a:solidFill>
                <a:effectLst>
                  <a:outerShdw blurRad="38100" dist="38100" dir="2700000" algn="tl">
                    <a:srgbClr val="000000"/>
                  </a:outerShdw>
                </a:effectLst>
              </a:rPr>
              <a:t> Profesori universitari</a:t>
            </a:r>
          </a:p>
          <a:p>
            <a:pPr>
              <a:lnSpc>
                <a:spcPct val="110000"/>
              </a:lnSpc>
              <a:buClr>
                <a:srgbClr val="FF0000"/>
              </a:buClr>
              <a:buFontTx/>
              <a:buChar char="•"/>
              <a:defRPr/>
            </a:pPr>
            <a:r>
              <a:rPr lang="it-IT" altLang="en-US" b="1" dirty="0">
                <a:solidFill>
                  <a:srgbClr val="FFFF00"/>
                </a:solidFill>
                <a:effectLst>
                  <a:outerShdw blurRad="38100" dist="38100" dir="2700000" algn="tl">
                    <a:srgbClr val="000000"/>
                  </a:outerShdw>
                </a:effectLst>
              </a:rPr>
              <a:t> Conferenţiari universitari </a:t>
            </a:r>
          </a:p>
          <a:p>
            <a:pPr>
              <a:lnSpc>
                <a:spcPct val="110000"/>
              </a:lnSpc>
              <a:buClr>
                <a:srgbClr val="FF0000"/>
              </a:buClr>
              <a:buFontTx/>
              <a:buChar char="•"/>
              <a:defRPr/>
            </a:pPr>
            <a:r>
              <a:rPr lang="it-IT" altLang="en-US" b="1" dirty="0">
                <a:solidFill>
                  <a:srgbClr val="FFFF00"/>
                </a:solidFill>
                <a:effectLst>
                  <a:outerShdw blurRad="38100" dist="38100" dir="2700000" algn="tl">
                    <a:srgbClr val="000000"/>
                  </a:outerShdw>
                </a:effectLst>
              </a:rPr>
              <a:t> Lectori universitari</a:t>
            </a:r>
          </a:p>
          <a:p>
            <a:pPr>
              <a:lnSpc>
                <a:spcPct val="110000"/>
              </a:lnSpc>
              <a:buClr>
                <a:srgbClr val="FF0000"/>
              </a:buClr>
              <a:buFontTx/>
              <a:buChar char="•"/>
              <a:defRPr/>
            </a:pPr>
            <a:r>
              <a:rPr lang="it-IT" altLang="en-US" b="1" dirty="0">
                <a:solidFill>
                  <a:srgbClr val="FFFF00"/>
                </a:solidFill>
                <a:effectLst>
                  <a:outerShdw blurRad="38100" dist="38100" dir="2700000" algn="tl">
                    <a:srgbClr val="000000"/>
                  </a:outerShdw>
                </a:effectLst>
              </a:rPr>
              <a:t> Asistenţi universitari</a:t>
            </a:r>
          </a:p>
          <a:p>
            <a:pPr>
              <a:lnSpc>
                <a:spcPct val="110000"/>
              </a:lnSpc>
              <a:buClr>
                <a:srgbClr val="FF0000"/>
              </a:buClr>
              <a:buFontTx/>
              <a:buChar char="•"/>
              <a:defRPr/>
            </a:pPr>
            <a:r>
              <a:rPr lang="it-IT" altLang="en-US" b="1" dirty="0">
                <a:solidFill>
                  <a:srgbClr val="FFFF00"/>
                </a:solidFill>
                <a:effectLst>
                  <a:outerShdw blurRad="38100" dist="38100" dir="2700000" algn="tl">
                    <a:srgbClr val="000000"/>
                  </a:outerShdw>
                </a:effectLst>
              </a:rPr>
              <a:t> Instructori militari</a:t>
            </a:r>
            <a:endParaRPr lang="ro-RO" altLang="en-US" b="1" dirty="0">
              <a:solidFill>
                <a:srgbClr val="FFFF00"/>
              </a:solidFill>
              <a:effectLst>
                <a:outerShdw blurRad="38100" dist="38100" dir="2700000" algn="tl">
                  <a:srgbClr val="000000"/>
                </a:outerShdw>
              </a:effectLst>
            </a:endParaRPr>
          </a:p>
        </p:txBody>
      </p:sp>
      <p:sp>
        <p:nvSpPr>
          <p:cNvPr id="20488" name="AutoShape 19"/>
          <p:cNvSpPr>
            <a:spLocks noChangeArrowheads="1"/>
          </p:cNvSpPr>
          <p:nvPr/>
        </p:nvSpPr>
        <p:spPr bwMode="auto">
          <a:xfrm>
            <a:off x="1835150" y="1185862"/>
            <a:ext cx="2362200" cy="1714500"/>
          </a:xfrm>
          <a:prstGeom prst="rightArrow">
            <a:avLst>
              <a:gd name="adj1" fmla="val 62917"/>
              <a:gd name="adj2" fmla="val 26632"/>
            </a:avLst>
          </a:prstGeom>
          <a:solidFill>
            <a:srgbClr val="FCFFBF"/>
          </a:solidFill>
          <a:ln w="9525">
            <a:solidFill>
              <a:srgbClr val="FF0000"/>
            </a:solidFill>
            <a:miter lim="800000"/>
            <a:headEnd/>
            <a:tailEnd/>
          </a:ln>
          <a:effectLst>
            <a:outerShdw dist="107763" dir="13500000" sx="75000" sy="75000" algn="tl" rotWithShape="0">
              <a:srgbClr val="B60825"/>
            </a:outerShdw>
          </a:effectLst>
        </p:spPr>
        <p:txBody>
          <a:bodyPr wrap="none" anchor="ctr"/>
          <a:lstStyle/>
          <a:p>
            <a:pPr algn="ctr">
              <a:defRPr/>
            </a:pPr>
            <a:endParaRPr lang="en-US" altLang="ro-RO" b="1" dirty="0">
              <a:solidFill>
                <a:schemeClr val="bg2"/>
              </a:solidFill>
              <a:cs typeface="+mn-cs"/>
            </a:endParaRPr>
          </a:p>
        </p:txBody>
      </p:sp>
      <p:sp>
        <p:nvSpPr>
          <p:cNvPr id="20489" name="AutoShape 20"/>
          <p:cNvSpPr>
            <a:spLocks noChangeArrowheads="1"/>
          </p:cNvSpPr>
          <p:nvPr/>
        </p:nvSpPr>
        <p:spPr bwMode="auto">
          <a:xfrm>
            <a:off x="1852613" y="3269456"/>
            <a:ext cx="2286000" cy="1543050"/>
          </a:xfrm>
          <a:prstGeom prst="rightArrow">
            <a:avLst>
              <a:gd name="adj1" fmla="val 62917"/>
              <a:gd name="adj2" fmla="val 28637"/>
            </a:avLst>
          </a:prstGeom>
          <a:solidFill>
            <a:srgbClr val="FCFFBF"/>
          </a:solidFill>
          <a:ln w="9525">
            <a:solidFill>
              <a:srgbClr val="FF0000"/>
            </a:solidFill>
            <a:miter lim="800000"/>
            <a:headEnd/>
            <a:tailEnd/>
          </a:ln>
          <a:effectLst>
            <a:outerShdw dist="107763" dir="13500000" sx="75000" sy="75000" algn="tl" rotWithShape="0">
              <a:srgbClr val="B60825"/>
            </a:outerShdw>
          </a:effectLst>
        </p:spPr>
        <p:txBody>
          <a:bodyPr wrap="none" anchor="ctr"/>
          <a:lstStyle/>
          <a:p>
            <a:pPr algn="ctr">
              <a:defRPr/>
            </a:pPr>
            <a:endParaRPr lang="ro-RO" altLang="ro-RO" sz="2000" b="1">
              <a:cs typeface="+mn-cs"/>
            </a:endParaRPr>
          </a:p>
        </p:txBody>
      </p:sp>
      <p:graphicFrame>
        <p:nvGraphicFramePr>
          <p:cNvPr id="22537" name="Object 25"/>
          <p:cNvGraphicFramePr>
            <a:graphicFrameLocks noChangeAspect="1"/>
          </p:cNvGraphicFramePr>
          <p:nvPr/>
        </p:nvGraphicFramePr>
        <p:xfrm>
          <a:off x="142875" y="3432572"/>
          <a:ext cx="1752600" cy="1137047"/>
        </p:xfrm>
        <a:graphic>
          <a:graphicData uri="http://schemas.openxmlformats.org/presentationml/2006/ole">
            <mc:AlternateContent xmlns:mc="http://schemas.openxmlformats.org/markup-compatibility/2006">
              <mc:Choice xmlns:v="urn:schemas-microsoft-com:vml" Requires="v">
                <p:oleObj spid="_x0000_s23165" name="Clip" r:id="rId4" imgW="1451153" imgH="1255471" progId="">
                  <p:embed/>
                </p:oleObj>
              </mc:Choice>
              <mc:Fallback>
                <p:oleObj name="Clip" r:id="rId4" imgW="1451153" imgH="1255471"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432572"/>
                        <a:ext cx="1752600" cy="11370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8" name="Object 26"/>
          <p:cNvGraphicFramePr>
            <a:graphicFrameLocks noChangeAspect="1"/>
          </p:cNvGraphicFramePr>
          <p:nvPr/>
        </p:nvGraphicFramePr>
        <p:xfrm>
          <a:off x="358775" y="1243013"/>
          <a:ext cx="1570038" cy="1451372"/>
        </p:xfrm>
        <a:graphic>
          <a:graphicData uri="http://schemas.openxmlformats.org/presentationml/2006/ole">
            <mc:AlternateContent xmlns:mc="http://schemas.openxmlformats.org/markup-compatibility/2006">
              <mc:Choice xmlns:v="urn:schemas-microsoft-com:vml" Requires="v">
                <p:oleObj spid="_x0000_s23166" name="Clip" r:id="rId6" imgW="1570025" imgH="1935785" progId="">
                  <p:embed/>
                </p:oleObj>
              </mc:Choice>
              <mc:Fallback>
                <p:oleObj name="Clip" r:id="rId6" imgW="1570025" imgH="1935785" progId="">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775" y="1243013"/>
                        <a:ext cx="1570038" cy="1451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30"/>
          <p:cNvSpPr txBox="1">
            <a:spLocks noChangeArrowheads="1"/>
          </p:cNvSpPr>
          <p:nvPr/>
        </p:nvSpPr>
        <p:spPr bwMode="auto">
          <a:xfrm>
            <a:off x="4214813" y="3076415"/>
            <a:ext cx="4929187" cy="1421928"/>
          </a:xfrm>
          <a:prstGeom prst="rect">
            <a:avLst/>
          </a:prstGeom>
          <a:noFill/>
          <a:ln w="9525">
            <a:noFill/>
            <a:miter lim="800000"/>
            <a:headEnd/>
            <a:tailEnd/>
          </a:ln>
          <a:effec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buClr>
                <a:srgbClr val="F51137"/>
              </a:buClr>
              <a:buFontTx/>
              <a:buChar char="•"/>
              <a:defRPr/>
            </a:pPr>
            <a:r>
              <a:rPr lang="en-US" altLang="ro-RO" b="1" dirty="0">
                <a:solidFill>
                  <a:srgbClr val="FFFF00"/>
                </a:solidFill>
                <a:effectLst>
                  <a:outerShdw blurRad="38100" dist="38100" dir="2700000" algn="tl">
                    <a:srgbClr val="000000"/>
                  </a:outerShdw>
                </a:effectLst>
              </a:rPr>
              <a:t> </a:t>
            </a:r>
            <a:r>
              <a:rPr lang="ro-RO" altLang="ro-RO" b="1" dirty="0">
                <a:solidFill>
                  <a:srgbClr val="FFFF00"/>
                </a:solidFill>
                <a:effectLst>
                  <a:outerShdw blurRad="38100" dist="38100" dir="2700000" algn="tl">
                    <a:srgbClr val="000000"/>
                  </a:outerShdw>
                </a:effectLst>
              </a:rPr>
              <a:t>peste </a:t>
            </a:r>
            <a:r>
              <a:rPr lang="en-US" altLang="ro-RO" b="1" dirty="0">
                <a:solidFill>
                  <a:srgbClr val="FFFF00"/>
                </a:solidFill>
                <a:effectLst>
                  <a:outerShdw blurRad="38100" dist="38100" dir="2700000" algn="tl">
                    <a:srgbClr val="000000"/>
                  </a:outerShdw>
                </a:effectLst>
              </a:rPr>
              <a:t>3</a:t>
            </a:r>
            <a:r>
              <a:rPr lang="ro-RO" altLang="ro-RO" b="1" dirty="0">
                <a:solidFill>
                  <a:srgbClr val="FFFF00"/>
                </a:solidFill>
                <a:effectLst>
                  <a:outerShdw blurRad="38100" dist="38100" dir="2700000" algn="tl">
                    <a:srgbClr val="000000"/>
                  </a:outerShdw>
                </a:effectLst>
              </a:rPr>
              <a:t>0 români/an universitar, din instituții de învățământ</a:t>
            </a:r>
            <a:r>
              <a:rPr lang="en-US" altLang="ro-RO" b="1" dirty="0">
                <a:solidFill>
                  <a:srgbClr val="FFFF00"/>
                </a:solidFill>
                <a:effectLst>
                  <a:outerShdw blurRad="38100" dist="38100" dir="2700000" algn="tl">
                    <a:srgbClr val="000000"/>
                  </a:outerShdw>
                </a:effectLst>
              </a:rPr>
              <a:t> </a:t>
            </a:r>
            <a:r>
              <a:rPr lang="ro-RO" altLang="ro-RO" b="1" dirty="0">
                <a:solidFill>
                  <a:srgbClr val="FFFF00"/>
                </a:solidFill>
                <a:effectLst>
                  <a:outerShdw blurRad="38100" dist="38100" dir="2700000" algn="tl">
                    <a:srgbClr val="000000"/>
                  </a:outerShdw>
                </a:effectLst>
              </a:rPr>
              <a:t>și alte structuri militare sau civile</a:t>
            </a:r>
            <a:endParaRPr lang="en-US" altLang="ro-RO" b="1" dirty="0">
              <a:solidFill>
                <a:srgbClr val="FFFF00"/>
              </a:solidFill>
              <a:effectLst>
                <a:outerShdw blurRad="38100" dist="38100" dir="2700000" algn="tl">
                  <a:srgbClr val="000000"/>
                </a:outerShdw>
              </a:effectLst>
            </a:endParaRPr>
          </a:p>
          <a:p>
            <a:pPr>
              <a:buClr>
                <a:srgbClr val="F51137"/>
              </a:buClr>
              <a:buFontTx/>
              <a:buChar char="•"/>
              <a:defRPr/>
            </a:pPr>
            <a:r>
              <a:rPr lang="en-US" altLang="ro-RO" b="1" dirty="0">
                <a:solidFill>
                  <a:srgbClr val="FFFF00"/>
                </a:solidFill>
                <a:effectLst>
                  <a:outerShdw blurRad="38100" dist="38100" dir="2700000" algn="tl">
                    <a:srgbClr val="000000"/>
                  </a:outerShdw>
                </a:effectLst>
              </a:rPr>
              <a:t> </a:t>
            </a:r>
            <a:r>
              <a:rPr lang="ro-RO" altLang="ro-RO" b="1" dirty="0">
                <a:solidFill>
                  <a:srgbClr val="FFFF00"/>
                </a:solidFill>
                <a:effectLst>
                  <a:outerShdw blurRad="38100" dist="38100" dir="2700000" algn="tl">
                    <a:srgbClr val="000000"/>
                  </a:outerShdw>
                </a:effectLst>
              </a:rPr>
              <a:t>15 străini/an universitar, din </a:t>
            </a:r>
            <a:r>
              <a:rPr lang="en-US" altLang="ro-RO" b="1" dirty="0" err="1">
                <a:solidFill>
                  <a:srgbClr val="FFFF00"/>
                </a:solidFill>
                <a:effectLst>
                  <a:outerShdw blurRad="38100" dist="38100" dir="2700000" algn="tl">
                    <a:srgbClr val="000000"/>
                  </a:outerShdw>
                </a:effectLst>
              </a:rPr>
              <a:t>structuri</a:t>
            </a:r>
            <a:r>
              <a:rPr lang="en-US" altLang="ro-RO" b="1" dirty="0">
                <a:solidFill>
                  <a:srgbClr val="FFFF00"/>
                </a:solidFill>
                <a:effectLst>
                  <a:outerShdw blurRad="38100" dist="38100" dir="2700000" algn="tl">
                    <a:srgbClr val="000000"/>
                  </a:outerShdw>
                </a:effectLst>
              </a:rPr>
              <a:t> </a:t>
            </a:r>
            <a:r>
              <a:rPr lang="ro-RO" altLang="ro-RO" b="1" dirty="0">
                <a:solidFill>
                  <a:srgbClr val="FFFF00"/>
                </a:solidFill>
                <a:effectLst>
                  <a:outerShdw blurRad="38100" dist="38100" dir="2700000" algn="tl">
                    <a:srgbClr val="000000"/>
                  </a:outerShdw>
                </a:effectLst>
              </a:rPr>
              <a:t>NATO, instituții de învățământ</a:t>
            </a:r>
            <a:r>
              <a:rPr lang="en-US" altLang="ro-RO" b="1" dirty="0">
                <a:solidFill>
                  <a:srgbClr val="FFFF00"/>
                </a:solidFill>
                <a:effectLst>
                  <a:outerShdw blurRad="38100" dist="38100" dir="2700000" algn="tl">
                    <a:srgbClr val="000000"/>
                  </a:outerShdw>
                </a:effectLst>
              </a:rPr>
              <a:t> </a:t>
            </a:r>
            <a:r>
              <a:rPr lang="ro-RO" altLang="ro-RO" b="1" dirty="0">
                <a:solidFill>
                  <a:srgbClr val="FFFF00"/>
                </a:solidFill>
                <a:effectLst>
                  <a:outerShdw blurRad="38100" dist="38100" dir="2700000" algn="tl">
                    <a:srgbClr val="000000"/>
                  </a:outerShdw>
                </a:effectLst>
              </a:rPr>
              <a:t>sau alte </a:t>
            </a:r>
            <a:r>
              <a:rPr lang="en-US" altLang="ro-RO" b="1" dirty="0" err="1">
                <a:solidFill>
                  <a:srgbClr val="FFFF00"/>
                </a:solidFill>
                <a:effectLst>
                  <a:outerShdw blurRad="38100" dist="38100" dir="2700000" algn="tl">
                    <a:srgbClr val="000000"/>
                  </a:outerShdw>
                </a:effectLst>
              </a:rPr>
              <a:t>organizatii</a:t>
            </a:r>
            <a:r>
              <a:rPr lang="ro-RO" altLang="ro-RO" b="1" dirty="0">
                <a:solidFill>
                  <a:srgbClr val="FFFF00"/>
                </a:solidFill>
                <a:effectLst>
                  <a:outerShdw blurRad="38100" dist="38100" dir="2700000" algn="tl">
                    <a:srgbClr val="000000"/>
                  </a:outerShdw>
                </a:effectLst>
              </a:rPr>
              <a:t> militare sau civile</a:t>
            </a:r>
            <a:r>
              <a:rPr lang="en-US" altLang="ro-RO" b="1" dirty="0">
                <a:solidFill>
                  <a:srgbClr val="FFFF00"/>
                </a:solidFill>
                <a:effectLst>
                  <a:outerShdw blurRad="38100" dist="38100" dir="2700000" algn="tl">
                    <a:srgbClr val="000000"/>
                  </a:outerShdw>
                </a:effectLst>
              </a:rPr>
              <a:t>        </a:t>
            </a:r>
          </a:p>
        </p:txBody>
      </p:sp>
      <p:sp>
        <p:nvSpPr>
          <p:cNvPr id="22540" name="Text Box 29"/>
          <p:cNvSpPr txBox="1">
            <a:spLocks noChangeArrowheads="1"/>
          </p:cNvSpPr>
          <p:nvPr/>
        </p:nvSpPr>
        <p:spPr bwMode="auto">
          <a:xfrm>
            <a:off x="1763713" y="1789510"/>
            <a:ext cx="2303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ro-RO" altLang="ro-RO" sz="1800" b="1" dirty="0">
                <a:solidFill>
                  <a:schemeClr val="bg2"/>
                </a:solidFill>
                <a:latin typeface="Times New Roman" panose="02020603050405020304" pitchFamily="18" charset="0"/>
              </a:rPr>
              <a:t>C</a:t>
            </a:r>
            <a:r>
              <a:rPr lang="en-US" altLang="ro-RO" sz="1800" b="1" dirty="0" err="1">
                <a:solidFill>
                  <a:schemeClr val="bg2"/>
                </a:solidFill>
                <a:latin typeface="Times New Roman" panose="02020603050405020304" pitchFamily="18" charset="0"/>
              </a:rPr>
              <a:t>adre</a:t>
            </a:r>
            <a:r>
              <a:rPr lang="ro-RO" altLang="ro-RO" sz="1800" b="1" dirty="0">
                <a:solidFill>
                  <a:schemeClr val="bg2"/>
                </a:solidFill>
                <a:latin typeface="Times New Roman" panose="02020603050405020304" pitchFamily="18" charset="0"/>
              </a:rPr>
              <a:t> d</a:t>
            </a:r>
            <a:r>
              <a:rPr lang="en-US" altLang="ro-RO" sz="1800" b="1" dirty="0" err="1">
                <a:solidFill>
                  <a:schemeClr val="bg2"/>
                </a:solidFill>
                <a:latin typeface="Times New Roman" panose="02020603050405020304" pitchFamily="18" charset="0"/>
              </a:rPr>
              <a:t>idactice</a:t>
            </a:r>
            <a:r>
              <a:rPr lang="ro-RO" altLang="ro-RO" sz="1800" b="1" dirty="0">
                <a:solidFill>
                  <a:schemeClr val="bg2"/>
                </a:solidFill>
                <a:latin typeface="Times New Roman" panose="02020603050405020304" pitchFamily="18" charset="0"/>
              </a:rPr>
              <a:t> DRESMARA </a:t>
            </a:r>
          </a:p>
        </p:txBody>
      </p:sp>
      <p:sp>
        <p:nvSpPr>
          <p:cNvPr id="22541" name="Text Box 29"/>
          <p:cNvSpPr txBox="1">
            <a:spLocks noChangeArrowheads="1"/>
          </p:cNvSpPr>
          <p:nvPr/>
        </p:nvSpPr>
        <p:spPr bwMode="auto">
          <a:xfrm>
            <a:off x="1763713" y="3787379"/>
            <a:ext cx="2303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ro-RO" altLang="ro-RO" sz="1800" b="1" dirty="0">
                <a:solidFill>
                  <a:schemeClr val="bg2"/>
                </a:solidFill>
                <a:latin typeface="Times New Roman" panose="02020603050405020304" pitchFamily="18" charset="0"/>
              </a:rPr>
              <a:t>C</a:t>
            </a:r>
            <a:r>
              <a:rPr lang="en-US" altLang="ro-RO" sz="1800" b="1" dirty="0" err="1">
                <a:solidFill>
                  <a:schemeClr val="bg2"/>
                </a:solidFill>
                <a:latin typeface="Times New Roman" panose="02020603050405020304" pitchFamily="18" charset="0"/>
              </a:rPr>
              <a:t>adre</a:t>
            </a:r>
            <a:r>
              <a:rPr lang="ro-RO" altLang="ro-RO" sz="1800" b="1" dirty="0">
                <a:solidFill>
                  <a:schemeClr val="bg2"/>
                </a:solidFill>
                <a:latin typeface="Times New Roman" panose="02020603050405020304" pitchFamily="18" charset="0"/>
              </a:rPr>
              <a:t> d</a:t>
            </a:r>
            <a:r>
              <a:rPr lang="en-US" altLang="ro-RO" sz="1800" b="1" dirty="0" err="1">
                <a:solidFill>
                  <a:schemeClr val="bg2"/>
                </a:solidFill>
                <a:latin typeface="Times New Roman" panose="02020603050405020304" pitchFamily="18" charset="0"/>
              </a:rPr>
              <a:t>idactice</a:t>
            </a:r>
            <a:r>
              <a:rPr lang="ro-RO" altLang="ro-RO" sz="1800" b="1" dirty="0">
                <a:solidFill>
                  <a:schemeClr val="bg2"/>
                </a:solidFill>
                <a:latin typeface="Times New Roman" panose="02020603050405020304" pitchFamily="18" charset="0"/>
              </a:rPr>
              <a:t> invitate </a:t>
            </a:r>
          </a:p>
        </p:txBody>
      </p:sp>
      <p:sp>
        <p:nvSpPr>
          <p:cNvPr id="17" name="Rectangle 16"/>
          <p:cNvSpPr/>
          <p:nvPr/>
        </p:nvSpPr>
        <p:spPr>
          <a:xfrm>
            <a:off x="7236296" y="1604844"/>
            <a:ext cx="2087854" cy="830997"/>
          </a:xfrm>
          <a:prstGeom prst="rect">
            <a:avLst/>
          </a:prstGeom>
        </p:spPr>
        <p:txBody>
          <a:bodyPr wrap="square">
            <a:spAutoFit/>
          </a:bodyPr>
          <a:lstStyle/>
          <a:p>
            <a:pPr>
              <a:buClr>
                <a:srgbClr val="F51137"/>
              </a:buClr>
              <a:defRPr/>
            </a:pPr>
            <a:r>
              <a:rPr lang="ro-RO" altLang="ro-RO" sz="1600" i="1" dirty="0">
                <a:solidFill>
                  <a:srgbClr val="FFFF00"/>
                </a:solidFill>
                <a:effectLst>
                  <a:outerShdw blurRad="38100" dist="38100" dir="2700000" algn="tl">
                    <a:srgbClr val="000000"/>
                  </a:outerShdw>
                </a:effectLst>
              </a:rPr>
              <a:t>- toate cadrele didactice au absolvit cursuri în străinătate</a:t>
            </a:r>
            <a:endParaRPr lang="en-US" altLang="ro-RO" sz="1600" i="1" dirty="0">
              <a:solidFill>
                <a:srgbClr val="FFFF00"/>
              </a:solidFill>
              <a:effectLst>
                <a:outerShdw blurRad="38100" dist="38100" dir="2700000" algn="tl">
                  <a:srgbClr val="000000"/>
                </a:outerShdw>
              </a:effectLst>
            </a:endParaRPr>
          </a:p>
        </p:txBody>
      </p:sp>
      <p:grpSp>
        <p:nvGrpSpPr>
          <p:cNvPr id="18" name="Group 17"/>
          <p:cNvGrpSpPr>
            <a:grpSpLocks/>
          </p:cNvGrpSpPr>
          <p:nvPr/>
        </p:nvGrpSpPr>
        <p:grpSpPr bwMode="auto">
          <a:xfrm>
            <a:off x="8004212" y="123478"/>
            <a:ext cx="1032284" cy="900100"/>
            <a:chOff x="7010400" y="187501"/>
            <a:chExt cx="2113044" cy="1908491"/>
          </a:xfrm>
          <a:effectLst/>
        </p:grpSpPr>
        <p:pic>
          <p:nvPicPr>
            <p:cNvPr id="19" name="Picture 18" descr="logo_ss.png"/>
            <p:cNvPicPr>
              <a:picLocks noChangeAspect="1"/>
            </p:cNvPicPr>
            <p:nvPr/>
          </p:nvPicPr>
          <p:blipFill>
            <a:blip r:embed="rId8" cstate="print"/>
            <a:srcRect/>
            <a:stretch>
              <a:fillRect/>
            </a:stretch>
          </p:blipFill>
          <p:spPr bwMode="auto">
            <a:xfrm>
              <a:off x="7833463" y="812660"/>
              <a:ext cx="1289981" cy="1283332"/>
            </a:xfrm>
            <a:prstGeom prst="rect">
              <a:avLst/>
            </a:prstGeom>
            <a:noFill/>
            <a:ln>
              <a:noFill/>
            </a:ln>
            <a:effectLst/>
          </p:spPr>
        </p:pic>
        <p:pic>
          <p:nvPicPr>
            <p:cNvPr id="24" name="Picture 23" descr="Bitmap in Graphic1"/>
            <p:cNvPicPr>
              <a:picLocks noChangeAspect="1" noChangeArrowheads="1"/>
            </p:cNvPicPr>
            <p:nvPr/>
          </p:nvPicPr>
          <p:blipFill>
            <a:blip r:embed="rId9" cstate="print"/>
            <a:srcRect/>
            <a:stretch>
              <a:fillRect/>
            </a:stretch>
          </p:blipFill>
          <p:spPr bwMode="auto">
            <a:xfrm>
              <a:off x="7010400" y="187501"/>
              <a:ext cx="1266825" cy="1266825"/>
            </a:xfrm>
            <a:prstGeom prst="rect">
              <a:avLst/>
            </a:prstGeom>
            <a:noFill/>
            <a:ln>
              <a:noFill/>
            </a:ln>
            <a:effectLst/>
          </p:spPr>
        </p:pic>
      </p:grpSp>
      <p:pic>
        <p:nvPicPr>
          <p:cNvPr id="25" name="Picture 24" descr="stema cu coroana.png"/>
          <p:cNvPicPr>
            <a:picLocks noChangeAspect="1"/>
          </p:cNvPicPr>
          <p:nvPr/>
        </p:nvPicPr>
        <p:blipFill>
          <a:blip r:embed="rId10" cstate="print"/>
          <a:srcRect/>
          <a:stretch>
            <a:fillRect/>
          </a:stretch>
        </p:blipFill>
        <p:spPr bwMode="auto">
          <a:xfrm>
            <a:off x="35496" y="36004"/>
            <a:ext cx="789016" cy="915566"/>
          </a:xfrm>
          <a:prstGeom prst="rect">
            <a:avLst/>
          </a:prstGeom>
          <a:noFill/>
          <a:ln>
            <a:noFill/>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F3561D8A-46FE-4F2D-AEAA-8C98BA6839BA}" type="slidenum">
              <a:rPr lang="en-US" altLang="ro-RO" smtClean="0"/>
              <a:pPr>
                <a:defRPr/>
              </a:pPr>
              <a:t>11</a:t>
            </a:fld>
            <a:endParaRPr lang="en-US" altLang="ro-RO"/>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5349" y="482205"/>
            <a:ext cx="3593306" cy="41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5349" y="482205"/>
            <a:ext cx="3593306" cy="41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5349" y="482205"/>
            <a:ext cx="3593306" cy="41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5349" y="482205"/>
            <a:ext cx="3593306" cy="41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5349" y="482205"/>
            <a:ext cx="3593306" cy="41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5349" y="482205"/>
            <a:ext cx="3593306" cy="41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tema cu coroana.png"/>
          <p:cNvPicPr>
            <a:picLocks noChangeAspect="1"/>
          </p:cNvPicPr>
          <p:nvPr/>
        </p:nvPicPr>
        <p:blipFill>
          <a:blip r:embed="rId9"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6" name="Group 1"/>
          <p:cNvGrpSpPr>
            <a:grpSpLocks/>
          </p:cNvGrpSpPr>
          <p:nvPr/>
        </p:nvGrpSpPr>
        <p:grpSpPr bwMode="auto">
          <a:xfrm>
            <a:off x="7860602" y="71437"/>
            <a:ext cx="1094184" cy="1015604"/>
            <a:chOff x="7010400" y="187501"/>
            <a:chExt cx="2113044" cy="1908491"/>
          </a:xfrm>
        </p:grpSpPr>
        <p:pic>
          <p:nvPicPr>
            <p:cNvPr id="17" name="Picture 16" descr="logo_ss.png"/>
            <p:cNvPicPr>
              <a:picLocks noChangeAspect="1"/>
            </p:cNvPicPr>
            <p:nvPr/>
          </p:nvPicPr>
          <p:blipFill>
            <a:blip r:embed="rId10"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8" name="Picture 17" descr="Bitmap in Graphic1"/>
            <p:cNvPicPr>
              <a:picLocks noChangeAspect="1" noChangeArrowheads="1"/>
            </p:cNvPicPr>
            <p:nvPr/>
          </p:nvPicPr>
          <p:blipFill>
            <a:blip r:embed="rId11"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1088847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25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a:xfrm>
            <a:off x="2951820" y="4899423"/>
            <a:ext cx="6192180"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9FEFE306-6010-4186-AEC2-64104D419008}" type="slidenum">
              <a:rPr lang="en-US" altLang="ro-RO" b="0" smtClean="0"/>
              <a:pPr>
                <a:defRPr/>
              </a:pPr>
              <a:t>12</a:t>
            </a:fld>
            <a:endParaRPr lang="en-US" altLang="ro-RO" b="0" dirty="0"/>
          </a:p>
        </p:txBody>
      </p:sp>
      <p:sp>
        <p:nvSpPr>
          <p:cNvPr id="7" name="Rectangle 7"/>
          <p:cNvSpPr>
            <a:spLocks noChangeArrowheads="1"/>
          </p:cNvSpPr>
          <p:nvPr/>
        </p:nvSpPr>
        <p:spPr bwMode="auto">
          <a:xfrm>
            <a:off x="1266826" y="354807"/>
            <a:ext cx="6538913" cy="459100"/>
          </a:xfrm>
          <a:prstGeom prst="rect">
            <a:avLst/>
          </a:prstGeom>
          <a:noFill/>
          <a:ln w="12700">
            <a:noFill/>
            <a:miter lim="800000"/>
            <a:headEnd/>
            <a:tailEnd/>
          </a:ln>
          <a:effectLst/>
        </p:spPr>
        <p:txBody>
          <a:bodyPr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en-US" altLang="ro-RO" sz="2400" b="1" dirty="0">
                <a:solidFill>
                  <a:srgbClr val="FFFF00"/>
                </a:solidFill>
                <a:effectLst>
                  <a:outerShdw blurRad="38100" dist="38100" dir="2700000" algn="tl">
                    <a:srgbClr val="000000"/>
                  </a:outerShdw>
                </a:effectLst>
              </a:rPr>
              <a:t>ACRED</a:t>
            </a:r>
            <a:r>
              <a:rPr lang="ro-RO" altLang="ro-RO" sz="2400" b="1" dirty="0">
                <a:solidFill>
                  <a:srgbClr val="FFFF00"/>
                </a:solidFill>
                <a:effectLst>
                  <a:outerShdw blurRad="38100" dist="38100" dir="2700000" algn="tl">
                    <a:srgbClr val="000000"/>
                  </a:outerShdw>
                </a:effectLst>
              </a:rPr>
              <a:t>ITĂRI</a:t>
            </a:r>
            <a:endParaRPr lang="en-US" altLang="ro-RO" sz="2400" b="1" dirty="0">
              <a:solidFill>
                <a:srgbClr val="FFFF00"/>
              </a:solidFill>
              <a:effectLst>
                <a:outerShdw blurRad="38100" dist="38100" dir="2700000" algn="tl">
                  <a:srgbClr val="000000"/>
                </a:outerShdw>
              </a:effectLst>
            </a:endParaRPr>
          </a:p>
        </p:txBody>
      </p:sp>
      <p:sp>
        <p:nvSpPr>
          <p:cNvPr id="27651" name="Rectangle 3"/>
          <p:cNvSpPr txBox="1">
            <a:spLocks noChangeArrowheads="1"/>
          </p:cNvSpPr>
          <p:nvPr/>
        </p:nvSpPr>
        <p:spPr bwMode="auto">
          <a:xfrm>
            <a:off x="2560338" y="1177248"/>
            <a:ext cx="6444716" cy="225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just" eaLnBrk="1" hangingPunct="1">
              <a:spcBef>
                <a:spcPct val="0"/>
              </a:spcBef>
              <a:buNone/>
            </a:pPr>
            <a:r>
              <a:rPr lang="ro-RO" altLang="ro-RO" sz="1800" b="1" dirty="0">
                <a:effectLst>
                  <a:outerShdw blurRad="38100" dist="38100" dir="2700000" algn="tl">
                    <a:srgbClr val="000000"/>
                  </a:outerShdw>
                </a:effectLst>
                <a:latin typeface="Times New Roman" panose="02020603050405020304" pitchFamily="18" charset="0"/>
              </a:rPr>
              <a:t>GRAD DE ÎNCREDERE RIDICAT, </a:t>
            </a:r>
            <a:r>
              <a:rPr lang="ro-RO" altLang="ro-RO" sz="1800" b="1" dirty="0">
                <a:solidFill>
                  <a:srgbClr val="FFFF00"/>
                </a:solidFill>
                <a:effectLst>
                  <a:outerShdw blurRad="38100" dist="38100" dir="2700000" algn="tl">
                    <a:srgbClr val="000000"/>
                  </a:outerShdw>
                </a:effectLst>
                <a:latin typeface="Times New Roman" panose="02020603050405020304" pitchFamily="18" charset="0"/>
              </a:rPr>
              <a:t>ARACIS 2021-2026   </a:t>
            </a:r>
          </a:p>
          <a:p>
            <a:pPr algn="just" eaLnBrk="1" hangingPunct="1">
              <a:spcBef>
                <a:spcPct val="0"/>
              </a:spcBef>
              <a:buNone/>
            </a:pPr>
            <a:endParaRPr lang="en-US" altLang="ro-RO" sz="1800" b="1" dirty="0">
              <a:solidFill>
                <a:srgbClr val="FFFF00"/>
              </a:solidFill>
              <a:effectLst>
                <a:outerShdw blurRad="38100" dist="38100" dir="2700000" algn="tl">
                  <a:srgbClr val="000000"/>
                </a:outerShdw>
              </a:effectLst>
              <a:latin typeface="Times New Roman" panose="02020603050405020304" pitchFamily="18" charset="0"/>
            </a:endParaRPr>
          </a:p>
          <a:p>
            <a:pPr algn="just" eaLnBrk="1" hangingPunct="1">
              <a:spcBef>
                <a:spcPct val="0"/>
              </a:spcBef>
              <a:buNone/>
            </a:pPr>
            <a:r>
              <a:rPr lang="en-US" altLang="ro-RO" sz="1800" b="1" dirty="0">
                <a:effectLst>
                  <a:outerShdw blurRad="38100" dist="38100" dir="2700000" algn="tl">
                    <a:srgbClr val="000000"/>
                  </a:outerShdw>
                </a:effectLst>
                <a:latin typeface="Times New Roman" panose="02020603050405020304" pitchFamily="18" charset="0"/>
              </a:rPr>
              <a:t>INSTITUTIONAL </a:t>
            </a:r>
            <a:r>
              <a:rPr lang="ro-RO" altLang="ro-RO" sz="1800" b="1" dirty="0">
                <a:effectLst>
                  <a:outerShdw blurRad="38100" dist="38100" dir="2700000" algn="tl">
                    <a:srgbClr val="000000"/>
                  </a:outerShdw>
                </a:effectLst>
                <a:latin typeface="Times New Roman" panose="02020603050405020304" pitchFamily="18" charset="0"/>
              </a:rPr>
              <a:t> </a:t>
            </a:r>
            <a:r>
              <a:rPr lang="en-US" altLang="ro-RO" sz="1800" b="1" dirty="0">
                <a:effectLst>
                  <a:outerShdw blurRad="38100" dist="38100" dir="2700000" algn="tl">
                    <a:srgbClr val="000000"/>
                  </a:outerShdw>
                </a:effectLst>
                <a:latin typeface="Times New Roman" panose="02020603050405020304" pitchFamily="18" charset="0"/>
              </a:rPr>
              <a:t>EVALUATION PROGRAMME</a:t>
            </a:r>
            <a:r>
              <a:rPr lang="ro-RO" altLang="ro-RO" sz="1800" b="1" dirty="0">
                <a:effectLst>
                  <a:outerShdw blurRad="38100" dist="38100" dir="2700000" algn="tl">
                    <a:srgbClr val="000000"/>
                  </a:outerShdw>
                </a:effectLst>
                <a:latin typeface="Times New Roman" panose="02020603050405020304" pitchFamily="18" charset="0"/>
              </a:rPr>
              <a:t> </a:t>
            </a:r>
            <a:r>
              <a:rPr lang="ro-RO" altLang="ro-RO" sz="1800" b="1" dirty="0">
                <a:solidFill>
                  <a:srgbClr val="FFFF00"/>
                </a:solidFill>
                <a:effectLst>
                  <a:outerShdw blurRad="38100" dist="38100" dir="2700000" algn="tl">
                    <a:srgbClr val="000000"/>
                  </a:outerShdw>
                </a:effectLst>
                <a:latin typeface="Times New Roman" panose="02020603050405020304" pitchFamily="18" charset="0"/>
              </a:rPr>
              <a:t>- IEP 2013</a:t>
            </a:r>
          </a:p>
          <a:p>
            <a:pPr algn="just" eaLnBrk="1" hangingPunct="1">
              <a:spcBef>
                <a:spcPct val="0"/>
              </a:spcBef>
              <a:buNone/>
            </a:pPr>
            <a:endParaRPr lang="en-US" altLang="ro-RO" sz="1800" b="1" dirty="0">
              <a:solidFill>
                <a:srgbClr val="FFFF00"/>
              </a:solidFill>
              <a:effectLst>
                <a:outerShdw blurRad="38100" dist="38100" dir="2700000" algn="tl">
                  <a:srgbClr val="000000"/>
                </a:outerShdw>
              </a:effectLst>
              <a:latin typeface="Times New Roman" panose="02020603050405020304" pitchFamily="18" charset="0"/>
            </a:endParaRPr>
          </a:p>
          <a:p>
            <a:pPr algn="just" eaLnBrk="1" hangingPunct="1">
              <a:spcBef>
                <a:spcPct val="0"/>
              </a:spcBef>
              <a:buNone/>
            </a:pPr>
            <a:r>
              <a:rPr lang="en-US" altLang="ro-RO" sz="1800" b="1" dirty="0">
                <a:effectLst>
                  <a:outerShdw blurRad="38100" dist="38100" dir="2700000" algn="tl">
                    <a:srgbClr val="000000"/>
                  </a:outerShdw>
                </a:effectLst>
                <a:latin typeface="Times New Roman" panose="02020603050405020304" pitchFamily="18" charset="0"/>
              </a:rPr>
              <a:t>UNCONDITIONAL </a:t>
            </a:r>
            <a:r>
              <a:rPr lang="ro-RO" altLang="ro-RO" sz="1800" b="1" dirty="0">
                <a:effectLst>
                  <a:outerShdw blurRad="38100" dist="38100" dir="2700000" algn="tl">
                    <a:srgbClr val="000000"/>
                  </a:outerShdw>
                </a:effectLst>
                <a:latin typeface="Times New Roman" panose="02020603050405020304" pitchFamily="18" charset="0"/>
              </a:rPr>
              <a:t> </a:t>
            </a:r>
            <a:r>
              <a:rPr lang="en-US" altLang="ro-RO" sz="1800" b="1" dirty="0">
                <a:effectLst>
                  <a:outerShdw blurRad="38100" dist="38100" dir="2700000" algn="tl">
                    <a:srgbClr val="000000"/>
                  </a:outerShdw>
                </a:effectLst>
                <a:latin typeface="Times New Roman" panose="02020603050405020304" pitchFamily="18" charset="0"/>
              </a:rPr>
              <a:t>ACCREDITATION</a:t>
            </a:r>
            <a:r>
              <a:rPr lang="ro-RO" altLang="ro-RO" sz="1800" b="1" dirty="0">
                <a:effectLst>
                  <a:outerShdw blurRad="38100" dist="38100" dir="2700000" algn="tl">
                    <a:srgbClr val="000000"/>
                  </a:outerShdw>
                </a:effectLst>
                <a:latin typeface="Times New Roman" panose="02020603050405020304" pitchFamily="18" charset="0"/>
              </a:rPr>
              <a:t> </a:t>
            </a:r>
          </a:p>
          <a:p>
            <a:pPr marL="285750" indent="-285750" algn="just" eaLnBrk="1" hangingPunct="1">
              <a:spcBef>
                <a:spcPct val="0"/>
              </a:spcBef>
              <a:buClr>
                <a:schemeClr val="tx1"/>
              </a:buClr>
              <a:buFont typeface="Wingdings" panose="05000000000000000000" pitchFamily="2" charset="2"/>
              <a:buChar char="Ø"/>
            </a:pPr>
            <a:r>
              <a:rPr lang="ro-RO" altLang="ro-RO" sz="1800" b="1" dirty="0">
                <a:solidFill>
                  <a:srgbClr val="FFFF00"/>
                </a:solidFill>
                <a:effectLst>
                  <a:outerShdw blurRad="38100" dist="38100" dir="2700000" algn="tl">
                    <a:srgbClr val="000000"/>
                  </a:outerShdw>
                </a:effectLst>
                <a:latin typeface="Times New Roman" panose="02020603050405020304" pitchFamily="18" charset="0"/>
              </a:rPr>
              <a:t>2015-2021 </a:t>
            </a:r>
            <a:r>
              <a:rPr lang="en-US" altLang="ro-RO" sz="1800" b="1" dirty="0">
                <a:solidFill>
                  <a:srgbClr val="FFFF00"/>
                </a:solidFill>
                <a:effectLst>
                  <a:outerShdw blurRad="38100" dist="38100" dir="2700000" algn="tl">
                    <a:srgbClr val="000000"/>
                  </a:outerShdw>
                </a:effectLst>
                <a:latin typeface="Times New Roman" panose="02020603050405020304" pitchFamily="18" charset="0"/>
              </a:rPr>
              <a:t>JFT/ACT</a:t>
            </a:r>
            <a:r>
              <a:rPr lang="ro-RO" altLang="ro-RO" sz="1800" b="1" dirty="0">
                <a:solidFill>
                  <a:srgbClr val="FFFF00"/>
                </a:solidFill>
                <a:effectLst>
                  <a:outerShdw blurRad="38100" dist="38100" dir="2700000" algn="tl">
                    <a:srgbClr val="000000"/>
                  </a:outerShdw>
                </a:effectLst>
                <a:latin typeface="Times New Roman" panose="02020603050405020304" pitchFamily="18" charset="0"/>
              </a:rPr>
              <a:t> </a:t>
            </a:r>
            <a:r>
              <a:rPr lang="ro-RO" altLang="ro-RO" sz="1800" dirty="0">
                <a:effectLst>
                  <a:outerShdw blurRad="38100" dist="38100" dir="2700000" algn="tl">
                    <a:srgbClr val="000000"/>
                  </a:outerShdw>
                </a:effectLst>
                <a:latin typeface="Times New Roman" panose="02020603050405020304" pitchFamily="18" charset="0"/>
              </a:rPr>
              <a:t>-</a:t>
            </a:r>
            <a:r>
              <a:rPr lang="ro-RO" altLang="ro-RO" sz="1800" b="1" dirty="0">
                <a:effectLst>
                  <a:outerShdw blurRad="38100" dist="38100" dir="2700000" algn="tl">
                    <a:srgbClr val="000000"/>
                  </a:outerShdw>
                </a:effectLst>
                <a:latin typeface="Times New Roman" panose="02020603050405020304" pitchFamily="18" charset="0"/>
              </a:rPr>
              <a:t> </a:t>
            </a:r>
            <a:r>
              <a:rPr lang="en-US" altLang="ro-RO" sz="1800" b="1" dirty="0" err="1">
                <a:solidFill>
                  <a:srgbClr val="FFFFFF"/>
                </a:solidFill>
                <a:latin typeface="Times New Roman" panose="02020603050405020304" pitchFamily="18" charset="0"/>
              </a:rPr>
              <a:t>acreditare</a:t>
            </a:r>
            <a:endParaRPr lang="ro-RO" altLang="ro-RO" sz="1800" b="1" dirty="0">
              <a:solidFill>
                <a:srgbClr val="FFFF00"/>
              </a:solidFill>
              <a:effectLst>
                <a:outerShdw blurRad="38100" dist="38100" dir="2700000" algn="tl">
                  <a:srgbClr val="000000"/>
                </a:outerShdw>
              </a:effectLst>
              <a:latin typeface="Times New Roman" panose="02020603050405020304" pitchFamily="18" charset="0"/>
            </a:endParaRPr>
          </a:p>
          <a:p>
            <a:pPr marL="285750" indent="-285750" algn="just" eaLnBrk="1" hangingPunct="1">
              <a:spcBef>
                <a:spcPct val="0"/>
              </a:spcBef>
              <a:buClr>
                <a:schemeClr val="tx1"/>
              </a:buClr>
              <a:buFont typeface="Wingdings" panose="05000000000000000000" pitchFamily="2" charset="2"/>
              <a:buChar char="Ø"/>
            </a:pPr>
            <a:r>
              <a:rPr lang="ro-RO" altLang="ro-RO" sz="1800" b="1" dirty="0">
                <a:solidFill>
                  <a:srgbClr val="FFFF00"/>
                </a:solidFill>
                <a:effectLst>
                  <a:outerShdw blurRad="38100" dist="38100" dir="2700000" algn="tl">
                    <a:srgbClr val="000000"/>
                  </a:outerShdw>
                </a:effectLst>
                <a:latin typeface="Times New Roman" panose="02020603050405020304" pitchFamily="18" charset="0"/>
              </a:rPr>
              <a:t>2022-2028 JFD </a:t>
            </a:r>
            <a:r>
              <a:rPr lang="ro-RO" altLang="ro-RO" sz="1800" dirty="0">
                <a:solidFill>
                  <a:srgbClr val="FFFF00"/>
                </a:solidFill>
                <a:effectLst>
                  <a:outerShdw blurRad="38100" dist="38100" dir="2700000" algn="tl">
                    <a:srgbClr val="000000"/>
                  </a:outerShdw>
                </a:effectLst>
                <a:latin typeface="Times New Roman" panose="02020603050405020304" pitchFamily="18" charset="0"/>
              </a:rPr>
              <a:t>(actual </a:t>
            </a:r>
            <a:r>
              <a:rPr lang="ro-RO" altLang="ro-RO" sz="1800" b="1" dirty="0">
                <a:solidFill>
                  <a:srgbClr val="FFFF00"/>
                </a:solidFill>
                <a:effectLst>
                  <a:outerShdw blurRad="38100" dist="38100" dir="2700000" algn="tl">
                    <a:srgbClr val="000000"/>
                  </a:outerShdw>
                </a:effectLst>
                <a:latin typeface="Times New Roman" panose="02020603050405020304" pitchFamily="18" charset="0"/>
              </a:rPr>
              <a:t>MDFD</a:t>
            </a:r>
            <a:r>
              <a:rPr lang="ro-RO" altLang="ro-RO" sz="1800" dirty="0">
                <a:solidFill>
                  <a:srgbClr val="FFFF00"/>
                </a:solidFill>
                <a:effectLst>
                  <a:outerShdw blurRad="38100" dist="38100" dir="2700000" algn="tl">
                    <a:srgbClr val="000000"/>
                  </a:outerShdw>
                </a:effectLst>
                <a:latin typeface="Times New Roman" panose="02020603050405020304" pitchFamily="18" charset="0"/>
              </a:rPr>
              <a:t>)</a:t>
            </a:r>
            <a:r>
              <a:rPr lang="ro-RO" altLang="ro-RO" sz="1800" b="1" dirty="0">
                <a:solidFill>
                  <a:srgbClr val="FFFF00"/>
                </a:solidFill>
                <a:effectLst>
                  <a:outerShdw blurRad="38100" dist="38100" dir="2700000" algn="tl">
                    <a:srgbClr val="000000"/>
                  </a:outerShdw>
                </a:effectLst>
                <a:latin typeface="Times New Roman" panose="02020603050405020304" pitchFamily="18" charset="0"/>
              </a:rPr>
              <a:t>/ACT </a:t>
            </a:r>
            <a:r>
              <a:rPr lang="ro-RO" altLang="ro-RO" sz="1800" dirty="0">
                <a:effectLst>
                  <a:outerShdw blurRad="38100" dist="38100" dir="2700000" algn="tl">
                    <a:srgbClr val="000000"/>
                  </a:outerShdw>
                </a:effectLst>
                <a:latin typeface="Times New Roman" panose="02020603050405020304" pitchFamily="18" charset="0"/>
              </a:rPr>
              <a:t>-</a:t>
            </a:r>
            <a:r>
              <a:rPr lang="ro-RO" altLang="ro-RO" sz="1800" b="1" dirty="0">
                <a:solidFill>
                  <a:srgbClr val="FFFF00"/>
                </a:solidFill>
                <a:effectLst>
                  <a:outerShdw blurRad="38100" dist="38100" dir="2700000" algn="tl">
                    <a:srgbClr val="000000"/>
                  </a:outerShdw>
                </a:effectLst>
                <a:latin typeface="Times New Roman" panose="02020603050405020304" pitchFamily="18" charset="0"/>
              </a:rPr>
              <a:t> </a:t>
            </a:r>
            <a:r>
              <a:rPr lang="en-US" altLang="ro-RO" sz="1800" b="1" dirty="0" err="1">
                <a:solidFill>
                  <a:srgbClr val="FFFFFF"/>
                </a:solidFill>
                <a:latin typeface="Times New Roman" panose="02020603050405020304" pitchFamily="18" charset="0"/>
              </a:rPr>
              <a:t>reacreditare</a:t>
            </a:r>
            <a:r>
              <a:rPr lang="en-US" altLang="ro-RO" sz="1800" b="1" dirty="0">
                <a:solidFill>
                  <a:srgbClr val="FFFFFF"/>
                </a:solidFill>
                <a:latin typeface="Times New Roman" panose="02020603050405020304" pitchFamily="18" charset="0"/>
              </a:rPr>
              <a:t> </a:t>
            </a:r>
            <a:r>
              <a:rPr lang="ro-RO" altLang="ro-RO" sz="1800" dirty="0">
                <a:solidFill>
                  <a:srgbClr val="FFFFFF"/>
                </a:solidFill>
                <a:latin typeface="Times New Roman" panose="02020603050405020304" pitchFamily="18" charset="0"/>
              </a:rPr>
              <a:t>(în octombrie 2021)</a:t>
            </a:r>
            <a:r>
              <a:rPr lang="en-US" altLang="ro-RO" sz="1800" b="1" dirty="0">
                <a:solidFill>
                  <a:srgbClr val="FFFFFF"/>
                </a:solidFill>
                <a:latin typeface="Times New Roman" panose="02020603050405020304" pitchFamily="18" charset="0"/>
              </a:rPr>
              <a:t> – </a:t>
            </a:r>
            <a:r>
              <a:rPr lang="en-US" altLang="ro-RO" sz="1800" b="1" dirty="0" err="1">
                <a:solidFill>
                  <a:srgbClr val="FFFFFF"/>
                </a:solidFill>
                <a:latin typeface="Times New Roman" panose="02020603050405020304" pitchFamily="18" charset="0"/>
              </a:rPr>
              <a:t>unul</a:t>
            </a:r>
            <a:r>
              <a:rPr lang="en-US" altLang="ro-RO" sz="1800" b="1" dirty="0">
                <a:solidFill>
                  <a:srgbClr val="FFFFFF"/>
                </a:solidFill>
                <a:latin typeface="Times New Roman" panose="02020603050405020304" pitchFamily="18" charset="0"/>
              </a:rPr>
              <a:t> din </a:t>
            </a:r>
            <a:r>
              <a:rPr lang="en-US" altLang="ro-RO" sz="1800" b="1" dirty="0" err="1">
                <a:solidFill>
                  <a:srgbClr val="FFFFFF"/>
                </a:solidFill>
                <a:latin typeface="Times New Roman" panose="02020603050405020304" pitchFamily="18" charset="0"/>
              </a:rPr>
              <a:t>cele</a:t>
            </a:r>
            <a:r>
              <a:rPr lang="en-US" altLang="ro-RO" sz="1800" b="1" dirty="0">
                <a:solidFill>
                  <a:srgbClr val="FFFFFF"/>
                </a:solidFill>
                <a:latin typeface="Times New Roman" panose="02020603050405020304" pitchFamily="18" charset="0"/>
              </a:rPr>
              <a:t> 11 PTEC </a:t>
            </a:r>
            <a:r>
              <a:rPr lang="en-US" altLang="ro-RO" sz="1800" b="1" dirty="0" err="1">
                <a:solidFill>
                  <a:srgbClr val="FFFFFF"/>
                </a:solidFill>
                <a:latin typeface="Times New Roman" panose="02020603050405020304" pitchFamily="18" charset="0"/>
              </a:rPr>
              <a:t>acreditate</a:t>
            </a:r>
            <a:endParaRPr lang="ro-RO" altLang="ro-RO" sz="1800" b="1" dirty="0">
              <a:solidFill>
                <a:srgbClr val="FFFFFF"/>
              </a:solidFill>
              <a:latin typeface="Times New Roman" panose="02020603050405020304" pitchFamily="18" charset="0"/>
            </a:endParaRPr>
          </a:p>
        </p:txBody>
      </p:sp>
      <p:grpSp>
        <p:nvGrpSpPr>
          <p:cNvPr id="18" name="Group 17"/>
          <p:cNvGrpSpPr/>
          <p:nvPr/>
        </p:nvGrpSpPr>
        <p:grpSpPr>
          <a:xfrm>
            <a:off x="4674" y="1062881"/>
            <a:ext cx="2519660" cy="2372221"/>
            <a:chOff x="-508" y="951570"/>
            <a:chExt cx="2519660" cy="2372221"/>
          </a:xfrm>
        </p:grpSpPr>
        <p:pic>
          <p:nvPicPr>
            <p:cNvPr id="17" name="Picture 16" descr="png-open-book-black-and-white-open-book-clip-art-clipart-free-to-use-clip-art-resource-570.png"/>
            <p:cNvPicPr>
              <a:picLocks noChangeAspect="1"/>
            </p:cNvPicPr>
            <p:nvPr/>
          </p:nvPicPr>
          <p:blipFill rotWithShape="1">
            <a:blip r:embed="rId3" cstate="print"/>
            <a:srcRect l="14655"/>
            <a:stretch/>
          </p:blipFill>
          <p:spPr>
            <a:xfrm>
              <a:off x="-508" y="951570"/>
              <a:ext cx="2519660" cy="2372221"/>
            </a:xfrm>
            <a:prstGeom prst="rect">
              <a:avLst/>
            </a:prstGeom>
          </p:spPr>
        </p:pic>
        <p:grpSp>
          <p:nvGrpSpPr>
            <p:cNvPr id="19" name="Group 18"/>
            <p:cNvGrpSpPr/>
            <p:nvPr/>
          </p:nvGrpSpPr>
          <p:grpSpPr>
            <a:xfrm>
              <a:off x="1266826" y="1167593"/>
              <a:ext cx="854329" cy="1820471"/>
              <a:chOff x="408822" y="1167593"/>
              <a:chExt cx="854329" cy="1820471"/>
            </a:xfrm>
          </p:grpSpPr>
          <p:pic>
            <p:nvPicPr>
              <p:cNvPr id="10" name="Picture 9" descr="steag-nato.png"/>
              <p:cNvPicPr>
                <a:picLocks noChangeAspect="1"/>
              </p:cNvPicPr>
              <p:nvPr/>
            </p:nvPicPr>
            <p:blipFill>
              <a:blip r:embed="rId4" cstate="print"/>
              <a:stretch>
                <a:fillRect/>
              </a:stretch>
            </p:blipFill>
            <p:spPr>
              <a:xfrm>
                <a:off x="408823" y="2358380"/>
                <a:ext cx="854328" cy="629684"/>
              </a:xfrm>
              <a:prstGeom prst="rect">
                <a:avLst/>
              </a:prstGeom>
            </p:spPr>
          </p:pic>
          <p:pic>
            <p:nvPicPr>
              <p:cNvPr id="11" name="Picture 10" descr="steag-romania.png"/>
              <p:cNvPicPr>
                <a:picLocks noChangeAspect="1"/>
              </p:cNvPicPr>
              <p:nvPr/>
            </p:nvPicPr>
            <p:blipFill>
              <a:blip r:embed="rId5" cstate="print"/>
              <a:stretch>
                <a:fillRect/>
              </a:stretch>
            </p:blipFill>
            <p:spPr>
              <a:xfrm>
                <a:off x="408822" y="1167593"/>
                <a:ext cx="854328" cy="632337"/>
              </a:xfrm>
              <a:prstGeom prst="rect">
                <a:avLst/>
              </a:prstGeom>
            </p:spPr>
          </p:pic>
          <p:pic>
            <p:nvPicPr>
              <p:cNvPr id="12" name="Picture 11" descr="steag-ue.png"/>
              <p:cNvPicPr>
                <a:picLocks noChangeAspect="1"/>
              </p:cNvPicPr>
              <p:nvPr/>
            </p:nvPicPr>
            <p:blipFill>
              <a:blip r:embed="rId6" cstate="print"/>
              <a:stretch>
                <a:fillRect/>
              </a:stretch>
            </p:blipFill>
            <p:spPr>
              <a:xfrm>
                <a:off x="408823" y="1754178"/>
                <a:ext cx="854328" cy="629684"/>
              </a:xfrm>
              <a:prstGeom prst="rect">
                <a:avLst/>
              </a:prstGeom>
            </p:spPr>
          </p:pic>
        </p:grpSp>
        <p:pic>
          <p:nvPicPr>
            <p:cNvPr id="20" name="Picture 19" descr="Quality-Assurance.png"/>
            <p:cNvPicPr>
              <a:picLocks noChangeAspect="1"/>
            </p:cNvPicPr>
            <p:nvPr/>
          </p:nvPicPr>
          <p:blipFill>
            <a:blip r:embed="rId7" cstate="print"/>
            <a:stretch>
              <a:fillRect/>
            </a:stretch>
          </p:blipFill>
          <p:spPr>
            <a:xfrm>
              <a:off x="35496" y="1479438"/>
              <a:ext cx="904424" cy="904424"/>
            </a:xfrm>
            <a:prstGeom prst="rect">
              <a:avLst/>
            </a:prstGeom>
          </p:spPr>
        </p:pic>
      </p:grpSp>
      <p:grpSp>
        <p:nvGrpSpPr>
          <p:cNvPr id="24" name="Group 23"/>
          <p:cNvGrpSpPr>
            <a:grpSpLocks/>
          </p:cNvGrpSpPr>
          <p:nvPr/>
        </p:nvGrpSpPr>
        <p:grpSpPr bwMode="auto">
          <a:xfrm>
            <a:off x="8004212" y="123478"/>
            <a:ext cx="1032284" cy="900100"/>
            <a:chOff x="7010400" y="187501"/>
            <a:chExt cx="2113044" cy="1908491"/>
          </a:xfrm>
          <a:effectLst/>
        </p:grpSpPr>
        <p:pic>
          <p:nvPicPr>
            <p:cNvPr id="25" name="Picture 24" descr="logo_ss.png"/>
            <p:cNvPicPr>
              <a:picLocks noChangeAspect="1"/>
            </p:cNvPicPr>
            <p:nvPr/>
          </p:nvPicPr>
          <p:blipFill>
            <a:blip r:embed="rId8" cstate="print"/>
            <a:srcRect/>
            <a:stretch>
              <a:fillRect/>
            </a:stretch>
          </p:blipFill>
          <p:spPr bwMode="auto">
            <a:xfrm>
              <a:off x="7833463" y="812660"/>
              <a:ext cx="1289981" cy="1283332"/>
            </a:xfrm>
            <a:prstGeom prst="rect">
              <a:avLst/>
            </a:prstGeom>
            <a:noFill/>
            <a:ln>
              <a:noFill/>
            </a:ln>
            <a:effectLst/>
          </p:spPr>
        </p:pic>
        <p:pic>
          <p:nvPicPr>
            <p:cNvPr id="26" name="Picture 25" descr="Bitmap in Graphic1"/>
            <p:cNvPicPr>
              <a:picLocks noChangeAspect="1" noChangeArrowheads="1"/>
            </p:cNvPicPr>
            <p:nvPr/>
          </p:nvPicPr>
          <p:blipFill>
            <a:blip r:embed="rId9" cstate="print"/>
            <a:srcRect/>
            <a:stretch>
              <a:fillRect/>
            </a:stretch>
          </p:blipFill>
          <p:spPr bwMode="auto">
            <a:xfrm>
              <a:off x="7010400" y="187501"/>
              <a:ext cx="1266825" cy="1266825"/>
            </a:xfrm>
            <a:prstGeom prst="rect">
              <a:avLst/>
            </a:prstGeom>
            <a:noFill/>
            <a:ln>
              <a:noFill/>
            </a:ln>
            <a:effectLst/>
          </p:spPr>
        </p:pic>
      </p:grpSp>
      <p:pic>
        <p:nvPicPr>
          <p:cNvPr id="27" name="Picture 26" descr="stema cu coroana.png"/>
          <p:cNvPicPr>
            <a:picLocks noChangeAspect="1"/>
          </p:cNvPicPr>
          <p:nvPr/>
        </p:nvPicPr>
        <p:blipFill>
          <a:blip r:embed="rId10" cstate="print"/>
          <a:srcRect/>
          <a:stretch>
            <a:fillRect/>
          </a:stretch>
        </p:blipFill>
        <p:spPr bwMode="auto">
          <a:xfrm>
            <a:off x="35496" y="36004"/>
            <a:ext cx="789016" cy="915566"/>
          </a:xfrm>
          <a:prstGeom prst="rect">
            <a:avLst/>
          </a:prstGeom>
          <a:noFill/>
          <a:ln>
            <a:noFill/>
          </a:ln>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2"/>
          <p:cNvSpPr>
            <a:spLocks noGrp="1" noChangeArrowheads="1"/>
          </p:cNvSpPr>
          <p:nvPr>
            <p:ph type="sldNum" sz="quarter" idx="11"/>
          </p:nvPr>
        </p:nvSpPr>
        <p:spPr>
          <a:xfrm>
            <a:off x="2843808" y="4899423"/>
            <a:ext cx="6300192"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68CFFB30-E19F-414F-9298-061D5F88AA8B}" type="slidenum">
              <a:rPr lang="en-US" altLang="ro-RO" b="0" smtClean="0"/>
              <a:pPr>
                <a:defRPr/>
              </a:pPr>
              <a:t>13</a:t>
            </a:fld>
            <a:endParaRPr lang="en-US" altLang="ro-RO" b="0" dirty="0"/>
          </a:p>
        </p:txBody>
      </p:sp>
      <p:sp>
        <p:nvSpPr>
          <p:cNvPr id="62466" name="Rectangle 2"/>
          <p:cNvSpPr>
            <a:spLocks noGrp="1" noChangeArrowheads="1"/>
          </p:cNvSpPr>
          <p:nvPr>
            <p:ph type="title" idx="4294967295"/>
          </p:nvPr>
        </p:nvSpPr>
        <p:spPr>
          <a:xfrm>
            <a:off x="1583531" y="225368"/>
            <a:ext cx="5940425" cy="581025"/>
          </a:xfrm>
        </p:spPr>
        <p:txBody>
          <a:bodyPr/>
          <a:lstStyle/>
          <a:p>
            <a:pPr>
              <a:defRPr/>
            </a:pPr>
            <a:r>
              <a:rPr lang="ro-RO" altLang="ro-RO" sz="2400" b="1" dirty="0">
                <a:solidFill>
                  <a:srgbClr val="FFFF00"/>
                </a:solidFill>
                <a:latin typeface="Times New Roman" panose="02020603050405020304" pitchFamily="18" charset="0"/>
              </a:rPr>
              <a:t>OFERTA EDUCAŢIONALĂ</a:t>
            </a:r>
            <a:endParaRPr lang="en-US" altLang="ro-RO" sz="2400" b="1" dirty="0">
              <a:solidFill>
                <a:srgbClr val="FFFF00"/>
              </a:solidFill>
              <a:latin typeface="Times New Roman" panose="02020603050405020304" pitchFamily="18" charset="0"/>
            </a:endParaRPr>
          </a:p>
        </p:txBody>
      </p:sp>
      <p:sp>
        <p:nvSpPr>
          <p:cNvPr id="9" name="Text Box 102"/>
          <p:cNvSpPr txBox="1">
            <a:spLocks noChangeArrowheads="1"/>
          </p:cNvSpPr>
          <p:nvPr/>
        </p:nvSpPr>
        <p:spPr bwMode="auto">
          <a:xfrm>
            <a:off x="289597" y="1044328"/>
            <a:ext cx="8676964" cy="3783087"/>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square" lIns="90488" tIns="44450" rIns="90488" bIns="44450">
            <a:spAutoFit/>
          </a:bodyPr>
          <a:lstStyle>
            <a:lvl1pPr marL="355600" indent="-3556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buAutoNum type="arabicPeriod"/>
              <a:defRPr/>
            </a:pPr>
            <a:r>
              <a:rPr lang="ro-RO" altLang="ro-RO" sz="1500" b="1" dirty="0">
                <a:effectLst>
                  <a:outerShdw blurRad="38100" dist="38100" dir="2700000" algn="tl">
                    <a:srgbClr val="000000"/>
                  </a:outerShdw>
                </a:effectLst>
              </a:rPr>
              <a:t>Program de studii universitare de masterat </a:t>
            </a:r>
            <a:r>
              <a:rPr lang="en-US" altLang="ro-RO" sz="1500" b="1" i="1" dirty="0" err="1">
                <a:solidFill>
                  <a:srgbClr val="FFFF00"/>
                </a:solidFill>
                <a:effectLst>
                  <a:outerShdw blurRad="38100" dist="38100" dir="2700000" algn="tl">
                    <a:srgbClr val="000000"/>
                  </a:outerShdw>
                </a:effectLst>
              </a:rPr>
              <a:t>Managementul</a:t>
            </a:r>
            <a:r>
              <a:rPr lang="ro-RO" altLang="ro-RO" sz="1500" b="1" i="1" dirty="0">
                <a:solidFill>
                  <a:srgbClr val="FFFF00"/>
                </a:solidFill>
                <a:effectLst>
                  <a:outerShdw blurRad="38100" dist="38100" dir="2700000" algn="tl">
                    <a:srgbClr val="000000"/>
                  </a:outerShdw>
                </a:effectLst>
              </a:rPr>
              <a:t> resurselor</a:t>
            </a: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organizației</a:t>
            </a:r>
          </a:p>
          <a:p>
            <a:pPr>
              <a:buAutoNum type="arabicPeriod"/>
              <a:defRPr/>
            </a:pPr>
            <a:endParaRPr lang="ro-RO" altLang="ro-RO" sz="1500" b="1" dirty="0">
              <a:effectLst>
                <a:outerShdw blurRad="38100" dist="38100" dir="2700000" algn="tl">
                  <a:srgbClr val="000000"/>
                </a:outerShdw>
              </a:effectLst>
            </a:endParaRPr>
          </a:p>
          <a:p>
            <a:pPr>
              <a:defRPr/>
            </a:pPr>
            <a:r>
              <a:rPr lang="ro-RO" altLang="ro-RO" sz="1500" b="1" dirty="0">
                <a:effectLst>
                  <a:outerShdw blurRad="38100" dist="38100" dir="2700000" algn="tl">
                    <a:srgbClr val="000000"/>
                  </a:outerShdw>
                </a:effectLst>
              </a:rPr>
              <a:t>2. Cursuri </a:t>
            </a:r>
            <a:r>
              <a:rPr lang="en-US" altLang="ro-RO" sz="1500" b="1" dirty="0" err="1">
                <a:effectLst>
                  <a:outerShdw blurRad="38100" dist="38100" dir="2700000" algn="tl">
                    <a:srgbClr val="000000"/>
                  </a:outerShdw>
                </a:effectLst>
              </a:rPr>
              <a:t>postuniversitare</a:t>
            </a:r>
            <a:r>
              <a:rPr lang="en-US" altLang="ro-RO" sz="1500" dirty="0">
                <a:effectLst>
                  <a:outerShdw blurRad="38100" dist="38100" dir="2700000" algn="tl">
                    <a:srgbClr val="000000"/>
                  </a:outerShdw>
                </a:effectLst>
              </a:rPr>
              <a:t> </a:t>
            </a:r>
            <a:r>
              <a:rPr lang="ro-RO" altLang="ro-RO" sz="1500" b="1" dirty="0">
                <a:effectLst>
                  <a:outerShdw blurRad="38100" dist="38100" dir="2700000" algn="tl">
                    <a:srgbClr val="000000"/>
                  </a:outerShdw>
                </a:effectLst>
              </a:rPr>
              <a:t>de formare și dezvoltare profesională continuă:</a:t>
            </a:r>
          </a:p>
          <a:p>
            <a:pPr>
              <a:defRPr/>
            </a:pPr>
            <a:r>
              <a:rPr lang="ro-RO" altLang="ro-RO" sz="1500" b="1" dirty="0">
                <a:effectLst>
                  <a:outerShdw blurRad="38100" dist="38100" dir="2700000" algn="tl">
                    <a:srgbClr val="000000"/>
                  </a:outerShdw>
                </a:effectLst>
              </a:rPr>
              <a:t>    – de carieră</a:t>
            </a:r>
            <a:endParaRPr lang="en-US" altLang="ro-RO" sz="1500" b="1" dirty="0">
              <a:effectLst>
                <a:outerShdw blurRad="38100" dist="38100" dir="2700000" algn="tl">
                  <a:srgbClr val="000000"/>
                </a:outerShdw>
              </a:effectLst>
            </a:endParaRPr>
          </a:p>
          <a:p>
            <a:pPr>
              <a:defRPr/>
            </a:pPr>
            <a:r>
              <a:rPr lang="en-US" altLang="ro-RO" sz="1500" b="1" dirty="0">
                <a:effectLst>
                  <a:outerShdw blurRad="38100" dist="38100" dir="2700000" algn="tl">
                    <a:srgbClr val="000000"/>
                  </a:outerShdw>
                </a:effectLst>
              </a:rPr>
              <a:t>    </a:t>
            </a:r>
            <a:r>
              <a:rPr lang="ro-RO" altLang="ro-RO" sz="1500" b="1" dirty="0">
                <a:effectLst>
                  <a:outerShdw blurRad="38100" dist="38100" dir="2700000" algn="tl">
                    <a:srgbClr val="000000"/>
                  </a:outerShdw>
                </a:effectLst>
              </a:rPr>
              <a:t>  </a:t>
            </a:r>
            <a:r>
              <a:rPr lang="en-US" altLang="ro-RO" sz="1500" b="1" i="1" dirty="0">
                <a:solidFill>
                  <a:srgbClr val="FFFF00"/>
                </a:solidFill>
                <a:effectLst>
                  <a:outerShdw blurRad="38100" dist="38100" dir="2700000" algn="tl">
                    <a:srgbClr val="000000"/>
                  </a:outerShdw>
                </a:effectLst>
              </a:rPr>
              <a:t>1. </a:t>
            </a:r>
            <a:r>
              <a:rPr lang="en-US" altLang="ro-RO" sz="1500" b="1" i="1" dirty="0" err="1">
                <a:solidFill>
                  <a:srgbClr val="FFFF00"/>
                </a:solidFill>
                <a:effectLst>
                  <a:outerShdw blurRad="38100" dist="38100" dir="2700000" algn="tl">
                    <a:srgbClr val="000000"/>
                  </a:outerShdw>
                </a:effectLst>
              </a:rPr>
              <a:t>Managementul</a:t>
            </a:r>
            <a:r>
              <a:rPr lang="ro-RO" altLang="ro-RO" sz="1500" b="1" i="1" dirty="0">
                <a:solidFill>
                  <a:srgbClr val="FFFF00"/>
                </a:solidFill>
                <a:effectLst>
                  <a:outerShdw blurRad="38100" dist="38100" dir="2700000" algn="tl">
                    <a:srgbClr val="000000"/>
                  </a:outerShdw>
                </a:effectLst>
              </a:rPr>
              <a:t> resurselor</a:t>
            </a: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de apărare pentru personalul de conducere (MRAPC) </a:t>
            </a:r>
            <a:r>
              <a:rPr lang="en-US" altLang="ro-RO" sz="1500" b="1" i="1" dirty="0">
                <a:solidFill>
                  <a:srgbClr val="FFFF00"/>
                </a:solidFill>
                <a:effectLst>
                  <a:outerShdw blurRad="38100" dist="38100" dir="2700000" algn="tl">
                    <a:srgbClr val="000000"/>
                  </a:outerShdw>
                </a:effectLst>
              </a:rPr>
              <a:t>- ACT 67</a:t>
            </a:r>
            <a:r>
              <a:rPr lang="ro-RO" altLang="ro-RO" sz="1500" b="1" i="1" dirty="0">
                <a:solidFill>
                  <a:srgbClr val="FFFF00"/>
                </a:solidFill>
                <a:effectLst>
                  <a:outerShdw blurRad="38100" dist="38100" dir="2700000" algn="tl">
                    <a:srgbClr val="000000"/>
                  </a:outerShdw>
                </a:effectLst>
              </a:rPr>
              <a:t>8 </a:t>
            </a:r>
            <a:r>
              <a:rPr lang="ro-RO" altLang="ro-RO" sz="1500" b="1" dirty="0">
                <a:effectLst>
                  <a:outerShdw blurRad="38100" dist="38100" dir="2700000" algn="tl">
                    <a:srgbClr val="000000"/>
                  </a:outerShdw>
                </a:effectLst>
              </a:rPr>
              <a:t>(BI)</a:t>
            </a:r>
            <a:endParaRPr lang="en-US" altLang="ro-RO" sz="1500" b="1" dirty="0">
              <a:effectLst>
                <a:outerShdw blurRad="38100" dist="38100" dir="2700000" algn="tl">
                  <a:srgbClr val="000000"/>
                </a:outerShdw>
              </a:effectLst>
            </a:endParaRPr>
          </a:p>
          <a:p>
            <a:pPr>
              <a:defRPr/>
            </a:pPr>
            <a:r>
              <a:rPr lang="ro-RO" altLang="ro-RO" sz="1500" b="1" i="1" dirty="0">
                <a:solidFill>
                  <a:srgbClr val="FFFF00"/>
                </a:solidFill>
                <a:effectLst>
                  <a:outerShdw blurRad="38100" dist="38100" dir="2700000" algn="tl">
                    <a:srgbClr val="000000"/>
                  </a:outerShdw>
                </a:effectLst>
              </a:rPr>
              <a:t>      </a:t>
            </a:r>
            <a:r>
              <a:rPr lang="en-US" altLang="ro-RO" sz="1500" b="1" i="1" dirty="0">
                <a:solidFill>
                  <a:srgbClr val="FFFF00"/>
                </a:solidFill>
                <a:effectLst>
                  <a:outerShdw blurRad="38100" dist="38100" dir="2700000" algn="tl">
                    <a:srgbClr val="000000"/>
                  </a:outerShdw>
                </a:effectLst>
              </a:rPr>
              <a:t>2. </a:t>
            </a:r>
            <a:r>
              <a:rPr lang="en-US" altLang="ro-RO" sz="1500" b="1" i="1" dirty="0" err="1">
                <a:solidFill>
                  <a:srgbClr val="FFFF00"/>
                </a:solidFill>
                <a:effectLst>
                  <a:outerShdw blurRad="38100" dist="38100" dir="2700000" algn="tl">
                    <a:srgbClr val="000000"/>
                  </a:outerShdw>
                </a:effectLst>
              </a:rPr>
              <a:t>Managementul</a:t>
            </a:r>
            <a:r>
              <a:rPr lang="ro-RO" altLang="ro-RO" sz="1500" b="1" i="1" dirty="0">
                <a:solidFill>
                  <a:srgbClr val="FFFF00"/>
                </a:solidFill>
                <a:effectLst>
                  <a:outerShdw blurRad="38100" dist="38100" dir="2700000" algn="tl">
                    <a:srgbClr val="000000"/>
                  </a:outerShdw>
                </a:effectLst>
              </a:rPr>
              <a:t> resurselor </a:t>
            </a:r>
            <a:r>
              <a:rPr lang="ro-RO" altLang="ro-RO" sz="1500" b="1" i="1" dirty="0" err="1">
                <a:solidFill>
                  <a:srgbClr val="FFFF00"/>
                </a:solidFill>
                <a:effectLst>
                  <a:outerShdw blurRad="38100" dist="38100" dir="2700000" algn="tl">
                    <a:srgbClr val="000000"/>
                  </a:outerShdw>
                </a:effectLst>
              </a:rPr>
              <a:t>informaţionale</a:t>
            </a:r>
            <a:r>
              <a:rPr lang="ro-RO" altLang="ro-RO" sz="1500" b="1" i="1" dirty="0">
                <a:solidFill>
                  <a:srgbClr val="FFFF00"/>
                </a:solidFill>
                <a:effectLst>
                  <a:outerShdw blurRad="38100" dist="38100" dir="2700000" algn="tl">
                    <a:srgbClr val="000000"/>
                  </a:outerShdw>
                </a:effectLst>
              </a:rPr>
              <a:t> pentru personalul de conducere</a:t>
            </a: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(MRIPC) </a:t>
            </a:r>
            <a:r>
              <a:rPr lang="en-US" altLang="ro-RO" sz="1500" b="1" i="1" dirty="0">
                <a:solidFill>
                  <a:srgbClr val="FFFF00"/>
                </a:solidFill>
                <a:effectLst>
                  <a:outerShdw blurRad="38100" dist="38100" dir="2700000" algn="tl">
                    <a:srgbClr val="000000"/>
                  </a:outerShdw>
                </a:effectLst>
              </a:rPr>
              <a:t>- ACT 67</a:t>
            </a:r>
            <a:r>
              <a:rPr lang="ro-RO" altLang="ro-RO" sz="1500" b="1" i="1" dirty="0">
                <a:solidFill>
                  <a:srgbClr val="FFFF00"/>
                </a:solidFill>
                <a:effectLst>
                  <a:outerShdw blurRad="38100" dist="38100" dir="2700000" algn="tl">
                    <a:srgbClr val="000000"/>
                  </a:outerShdw>
                </a:effectLst>
              </a:rPr>
              <a:t>9 </a:t>
            </a:r>
            <a:r>
              <a:rPr lang="ro-RO" altLang="ro-RO" sz="1500" b="1" dirty="0">
                <a:effectLst>
                  <a:outerShdw blurRad="38100" dist="38100" dir="2700000" algn="tl">
                    <a:srgbClr val="000000"/>
                  </a:outerShdw>
                </a:effectLst>
              </a:rPr>
              <a:t>(BI)</a:t>
            </a:r>
            <a:endParaRPr lang="en-US" altLang="ro-RO" sz="1500" b="1" i="1" dirty="0">
              <a:solidFill>
                <a:srgbClr val="FFFF00"/>
              </a:solidFill>
              <a:effectLst>
                <a:outerShdw blurRad="38100" dist="38100" dir="2700000" algn="tl">
                  <a:srgbClr val="000000"/>
                </a:outerShdw>
              </a:effectLst>
            </a:endParaRPr>
          </a:p>
          <a:p>
            <a:pPr>
              <a:defRPr/>
            </a:pPr>
            <a:r>
              <a:rPr lang="ro-RO" altLang="ro-RO" sz="1500" b="1" i="1" dirty="0">
                <a:solidFill>
                  <a:srgbClr val="FFFF00"/>
                </a:solidFill>
                <a:effectLst>
                  <a:outerShdw blurRad="38100" dist="38100" dir="2700000" algn="tl">
                    <a:srgbClr val="000000"/>
                  </a:outerShdw>
                </a:effectLst>
              </a:rPr>
              <a:t>      3</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Managementul</a:t>
            </a:r>
            <a:r>
              <a:rPr lang="ro-RO" altLang="ro-RO" sz="1500" b="1" i="1" dirty="0">
                <a:solidFill>
                  <a:srgbClr val="FFFF00"/>
                </a:solidFill>
                <a:effectLst>
                  <a:outerShdw blurRad="38100" dist="38100" dir="2700000" algn="tl">
                    <a:srgbClr val="000000"/>
                  </a:outerShdw>
                </a:effectLst>
              </a:rPr>
              <a:t> resurselor</a:t>
            </a: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de apărare</a:t>
            </a: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pentru specialiști (</a:t>
            </a:r>
            <a:r>
              <a:rPr lang="ro-RO" altLang="ro-RO" sz="1500" b="1" i="1" dirty="0" err="1">
                <a:solidFill>
                  <a:srgbClr val="FFFF00"/>
                </a:solidFill>
                <a:effectLst>
                  <a:outerShdw blurRad="38100" dist="38100" dir="2700000" algn="tl">
                    <a:srgbClr val="000000"/>
                  </a:outerShdw>
                </a:effectLst>
              </a:rPr>
              <a:t>MRASp</a:t>
            </a:r>
            <a:r>
              <a:rPr lang="ro-RO" altLang="ro-RO" sz="1500" b="1" i="1" dirty="0">
                <a:solidFill>
                  <a:srgbClr val="FFFF00"/>
                </a:solidFill>
                <a:effectLst>
                  <a:outerShdw blurRad="38100" dist="38100" dir="2700000" algn="tl">
                    <a:srgbClr val="000000"/>
                  </a:outerShdw>
                </a:effectLst>
              </a:rPr>
              <a:t>) </a:t>
            </a:r>
            <a:r>
              <a:rPr lang="en-US" altLang="ro-RO" sz="1500" b="1" i="1" dirty="0">
                <a:solidFill>
                  <a:srgbClr val="FFFF00"/>
                </a:solidFill>
                <a:effectLst>
                  <a:outerShdw blurRad="38100" dist="38100" dir="2700000" algn="tl">
                    <a:srgbClr val="000000"/>
                  </a:outerShdw>
                </a:effectLst>
              </a:rPr>
              <a:t>- ACT 715</a:t>
            </a:r>
            <a:r>
              <a:rPr lang="ro-RO" altLang="ro-RO" sz="1500" b="1" i="1" dirty="0">
                <a:solidFill>
                  <a:srgbClr val="FFFF00"/>
                </a:solidFill>
                <a:effectLst>
                  <a:outerShdw blurRad="38100" dist="38100" dir="2700000" algn="tl">
                    <a:srgbClr val="000000"/>
                  </a:outerShdw>
                </a:effectLst>
              </a:rPr>
              <a:t> </a:t>
            </a:r>
            <a:r>
              <a:rPr lang="ro-RO" altLang="ro-RO" sz="1500" b="1" dirty="0">
                <a:effectLst>
                  <a:outerShdw blurRad="38100" dist="38100" dir="2700000" algn="tl">
                    <a:srgbClr val="000000"/>
                  </a:outerShdw>
                </a:effectLst>
              </a:rPr>
              <a:t>(BI)</a:t>
            </a:r>
            <a:endParaRPr lang="ro-RO" altLang="ro-RO" sz="1500" b="1" i="1" dirty="0">
              <a:solidFill>
                <a:srgbClr val="FFFF00"/>
              </a:solidFill>
              <a:effectLst>
                <a:outerShdw blurRad="38100" dist="38100" dir="2700000" algn="tl">
                  <a:srgbClr val="000000"/>
                </a:outerShdw>
              </a:effectLst>
            </a:endParaRPr>
          </a:p>
          <a:p>
            <a:pPr>
              <a:defRPr/>
            </a:pPr>
            <a:r>
              <a:rPr lang="ro-RO" altLang="ro-RO" sz="1500" b="1" dirty="0">
                <a:effectLst>
                  <a:outerShdw blurRad="38100" dist="38100" dir="2700000" algn="tl">
                    <a:srgbClr val="000000"/>
                  </a:outerShdw>
                </a:effectLst>
              </a:rPr>
              <a:t>    – de specializare</a:t>
            </a:r>
            <a:endParaRPr lang="en-US" altLang="ro-RO" sz="1500" b="1" dirty="0">
              <a:effectLst>
                <a:outerShdw blurRad="38100" dist="38100" dir="2700000" algn="tl">
                  <a:srgbClr val="000000"/>
                </a:outerShdw>
              </a:effectLst>
            </a:endParaRPr>
          </a:p>
          <a:p>
            <a:pPr>
              <a:defRPr/>
            </a:pPr>
            <a:r>
              <a:rPr lang="ro-RO" altLang="ro-RO" sz="1500" b="1" i="1" dirty="0">
                <a:solidFill>
                  <a:srgbClr val="FFFF00"/>
                </a:solidFill>
                <a:effectLst>
                  <a:outerShdw blurRad="38100" dist="38100" dir="2700000" algn="tl">
                    <a:srgbClr val="000000"/>
                  </a:outerShdw>
                </a:effectLst>
              </a:rPr>
              <a:t>      4</a:t>
            </a:r>
            <a:r>
              <a:rPr lang="en-US" altLang="ro-RO" sz="1500" b="1" i="1" dirty="0">
                <a:solidFill>
                  <a:srgbClr val="FFFF00"/>
                </a:solidFill>
                <a:effectLst>
                  <a:outerShdw blurRad="38100" dist="38100" dir="2700000" algn="tl">
                    <a:srgbClr val="000000"/>
                  </a:outerShdw>
                </a:effectLst>
              </a:rPr>
              <a:t>.</a:t>
            </a:r>
            <a:r>
              <a:rPr lang="ro-RO"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Managementul</a:t>
            </a:r>
            <a:r>
              <a:rPr lang="en-US"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securităţii</a:t>
            </a:r>
            <a:r>
              <a:rPr lang="en-US"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informaţionale</a:t>
            </a: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(MSI) </a:t>
            </a:r>
            <a:r>
              <a:rPr lang="en-US" altLang="ro-RO" sz="1500" b="1" i="1" dirty="0">
                <a:solidFill>
                  <a:srgbClr val="FFFF00"/>
                </a:solidFill>
                <a:effectLst>
                  <a:outerShdw blurRad="38100" dist="38100" dir="2700000" algn="tl">
                    <a:srgbClr val="000000"/>
                  </a:outerShdw>
                </a:effectLst>
              </a:rPr>
              <a:t>- ACT 67</a:t>
            </a:r>
            <a:r>
              <a:rPr lang="ro-RO" altLang="ro-RO" sz="1500" b="1" i="1" dirty="0">
                <a:solidFill>
                  <a:srgbClr val="FFFF00"/>
                </a:solidFill>
                <a:effectLst>
                  <a:outerShdw blurRad="38100" dist="38100" dir="2700000" algn="tl">
                    <a:srgbClr val="000000"/>
                  </a:outerShdw>
                </a:effectLst>
              </a:rPr>
              <a:t>5 </a:t>
            </a:r>
            <a:r>
              <a:rPr lang="ro-RO" altLang="ro-RO" sz="1500" b="1" dirty="0">
                <a:effectLst>
                  <a:outerShdw blurRad="38100" dist="38100" dir="2700000" algn="tl">
                    <a:srgbClr val="000000"/>
                  </a:outerShdw>
                </a:effectLst>
              </a:rPr>
              <a:t>(CO)</a:t>
            </a:r>
            <a:endParaRPr lang="en-US" altLang="ro-RO" sz="1500" b="1" i="1" dirty="0">
              <a:solidFill>
                <a:srgbClr val="FFFF00"/>
              </a:solidFill>
              <a:effectLst>
                <a:outerShdw blurRad="38100" dist="38100" dir="2700000" algn="tl">
                  <a:srgbClr val="000000"/>
                </a:outerShdw>
              </a:effectLst>
            </a:endParaRPr>
          </a:p>
          <a:p>
            <a:pPr>
              <a:defRPr/>
            </a:pP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   5</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Planificarea</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programarea</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şi</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bugetarea</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resurselor</a:t>
            </a:r>
            <a:r>
              <a:rPr lang="en-US" altLang="ro-RO" sz="1500" b="1" i="1" dirty="0">
                <a:solidFill>
                  <a:srgbClr val="FFFF00"/>
                </a:solidFill>
                <a:effectLst>
                  <a:outerShdw blurRad="38100" dist="38100" dir="2700000" algn="tl">
                    <a:srgbClr val="000000"/>
                  </a:outerShdw>
                </a:effectLst>
              </a:rPr>
              <a:t> de </a:t>
            </a:r>
            <a:r>
              <a:rPr lang="en-US" altLang="ro-RO" sz="1500" b="1" i="1" dirty="0" err="1">
                <a:solidFill>
                  <a:srgbClr val="FFFF00"/>
                </a:solidFill>
                <a:effectLst>
                  <a:outerShdw blurRad="38100" dist="38100" dir="2700000" algn="tl">
                    <a:srgbClr val="000000"/>
                  </a:outerShdw>
                </a:effectLst>
              </a:rPr>
              <a:t>ap</a:t>
            </a:r>
            <a:r>
              <a:rPr lang="ro-RO" altLang="ro-RO" sz="1500" b="1" i="1" dirty="0">
                <a:solidFill>
                  <a:srgbClr val="FFFF00"/>
                </a:solidFill>
                <a:effectLst>
                  <a:outerShdw blurRad="38100" dist="38100" dir="2700000" algn="tl">
                    <a:srgbClr val="000000"/>
                  </a:outerShdw>
                </a:effectLst>
              </a:rPr>
              <a:t>ă</a:t>
            </a:r>
            <a:r>
              <a:rPr lang="en-US" altLang="ro-RO" sz="1500" b="1" i="1" dirty="0">
                <a:solidFill>
                  <a:srgbClr val="FFFF00"/>
                </a:solidFill>
                <a:effectLst>
                  <a:outerShdw blurRad="38100" dist="38100" dir="2700000" algn="tl">
                    <a:srgbClr val="000000"/>
                  </a:outerShdw>
                </a:effectLst>
              </a:rPr>
              <a:t>rare </a:t>
            </a:r>
            <a:r>
              <a:rPr lang="ro-RO" altLang="ro-RO" sz="1500" b="1" i="1" dirty="0">
                <a:solidFill>
                  <a:srgbClr val="FFFF00"/>
                </a:solidFill>
                <a:effectLst>
                  <a:outerShdw blurRad="38100" dist="38100" dir="2700000" algn="tl">
                    <a:srgbClr val="000000"/>
                  </a:outerShdw>
                </a:effectLst>
              </a:rPr>
              <a:t>(PPBRA) </a:t>
            </a:r>
            <a:r>
              <a:rPr lang="en-US" altLang="ro-RO" sz="1500" b="1" i="1" dirty="0">
                <a:solidFill>
                  <a:srgbClr val="FFFF00"/>
                </a:solidFill>
                <a:effectLst>
                  <a:outerShdw blurRad="38100" dist="38100" dir="2700000" algn="tl">
                    <a:srgbClr val="000000"/>
                  </a:outerShdw>
                </a:effectLst>
              </a:rPr>
              <a:t>- ACT 67</a:t>
            </a:r>
            <a:r>
              <a:rPr lang="ro-RO" altLang="ro-RO" sz="1500" b="1" i="1" dirty="0">
                <a:solidFill>
                  <a:srgbClr val="FFFF00"/>
                </a:solidFill>
                <a:effectLst>
                  <a:outerShdw blurRad="38100" dist="38100" dir="2700000" algn="tl">
                    <a:srgbClr val="000000"/>
                  </a:outerShdw>
                </a:effectLst>
              </a:rPr>
              <a:t>6 </a:t>
            </a:r>
            <a:r>
              <a:rPr lang="ro-RO" altLang="ro-RO" sz="1500" b="1" dirty="0">
                <a:effectLst>
                  <a:outerShdw blurRad="38100" dist="38100" dir="2700000" algn="tl">
                    <a:srgbClr val="000000"/>
                  </a:outerShdw>
                </a:effectLst>
              </a:rPr>
              <a:t>(ETEE)</a:t>
            </a:r>
            <a:endParaRPr lang="ro-RO" altLang="ro-RO" sz="1500" b="1" i="1" dirty="0">
              <a:solidFill>
                <a:srgbClr val="FFFF00"/>
              </a:solidFill>
              <a:effectLst>
                <a:outerShdw blurRad="38100" dist="38100" dir="2700000" algn="tl">
                  <a:srgbClr val="000000"/>
                </a:outerShdw>
              </a:effectLst>
            </a:endParaRPr>
          </a:p>
          <a:p>
            <a:pPr>
              <a:defRPr/>
            </a:pPr>
            <a:r>
              <a:rPr lang="ro-RO" altLang="ro-RO" sz="1500" b="1" i="1" dirty="0">
                <a:solidFill>
                  <a:srgbClr val="FFFF00"/>
                </a:solidFill>
                <a:effectLst>
                  <a:outerShdw blurRad="38100" dist="38100" dir="2700000" algn="tl">
                    <a:srgbClr val="000000"/>
                  </a:outerShdw>
                </a:effectLst>
              </a:rPr>
              <a:t>      6</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Managementul</a:t>
            </a: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proiectelor</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programelor (MPP) </a:t>
            </a:r>
            <a:r>
              <a:rPr lang="en-US" altLang="ro-RO" sz="1500" b="1" i="1" dirty="0">
                <a:solidFill>
                  <a:srgbClr val="FFFF00"/>
                </a:solidFill>
                <a:effectLst>
                  <a:outerShdw blurRad="38100" dist="38100" dir="2700000" algn="tl">
                    <a:srgbClr val="000000"/>
                  </a:outerShdw>
                </a:effectLst>
              </a:rPr>
              <a:t>- ACT 67</a:t>
            </a:r>
            <a:r>
              <a:rPr lang="ro-RO" altLang="ro-RO" sz="1500" b="1" i="1" dirty="0">
                <a:solidFill>
                  <a:srgbClr val="FFFF00"/>
                </a:solidFill>
                <a:effectLst>
                  <a:outerShdw blurRad="38100" dist="38100" dir="2700000" algn="tl">
                    <a:srgbClr val="000000"/>
                  </a:outerShdw>
                </a:effectLst>
              </a:rPr>
              <a:t>7 </a:t>
            </a:r>
            <a:r>
              <a:rPr lang="ro-RO" altLang="ro-RO" sz="1500" b="1" dirty="0">
                <a:effectLst>
                  <a:outerShdw blurRad="38100" dist="38100" dir="2700000" algn="tl">
                    <a:srgbClr val="000000"/>
                  </a:outerShdw>
                </a:effectLst>
              </a:rPr>
              <a:t>(BI)</a:t>
            </a:r>
            <a:endParaRPr lang="ro-RO" altLang="ro-RO" sz="1500" b="1" i="1" dirty="0">
              <a:solidFill>
                <a:srgbClr val="FFFF00"/>
              </a:solidFill>
              <a:effectLst>
                <a:outerShdw blurRad="38100" dist="38100" dir="2700000" algn="tl">
                  <a:srgbClr val="000000"/>
                </a:outerShdw>
              </a:effectLst>
            </a:endParaRPr>
          </a:p>
          <a:p>
            <a:pPr>
              <a:defRPr/>
            </a:pPr>
            <a:endParaRPr lang="ro-RO" altLang="en-US" sz="1500" b="1" dirty="0">
              <a:solidFill>
                <a:srgbClr val="FF0000"/>
              </a:solidFill>
              <a:effectLst>
                <a:outerShdw blurRad="38100" dist="38100" dir="2700000" algn="tl">
                  <a:srgbClr val="000000"/>
                </a:outerShdw>
              </a:effectLst>
            </a:endParaRPr>
          </a:p>
          <a:p>
            <a:pPr>
              <a:defRPr/>
            </a:pPr>
            <a:r>
              <a:rPr lang="vi-VN" altLang="en-US" sz="1500" b="1" i="1" dirty="0"/>
              <a:t>Toate cursurile sunt </a:t>
            </a:r>
            <a:r>
              <a:rPr lang="ro-RO" sz="1500" b="1" i="1" dirty="0"/>
              <a:t>certificate la cel mai înalt nivel al Alianței Nord-Atlantice – „NATO APPROVED” – de </a:t>
            </a:r>
          </a:p>
          <a:p>
            <a:pPr>
              <a:defRPr/>
            </a:pPr>
            <a:r>
              <a:rPr lang="ro-RO" sz="1500" b="1" i="1" dirty="0"/>
              <a:t>către JFD/ACT, sunt </a:t>
            </a:r>
            <a:r>
              <a:rPr lang="ro-RO" altLang="en-US" sz="1500" b="1" i="1" dirty="0"/>
              <a:t>aliniate la </a:t>
            </a:r>
            <a:r>
              <a:rPr lang="vi-VN" altLang="en-US" sz="1500" b="1" i="1" dirty="0"/>
              <a:t>discipline</a:t>
            </a:r>
            <a:r>
              <a:rPr lang="ro-RO" altLang="en-US" sz="1500" b="1" i="1" dirty="0"/>
              <a:t>le</a:t>
            </a:r>
            <a:r>
              <a:rPr lang="vi-VN" altLang="en-US" sz="1500" b="1" i="1" dirty="0"/>
              <a:t> NATO: Building  Integrity (BI), Cyber</a:t>
            </a:r>
            <a:r>
              <a:rPr lang="ro-RO" altLang="en-US" sz="1500" b="1" i="1" dirty="0" err="1"/>
              <a:t>space</a:t>
            </a:r>
            <a:r>
              <a:rPr lang="vi-VN" altLang="en-US" sz="1500" b="1" i="1" dirty="0"/>
              <a:t> Operations </a:t>
            </a:r>
            <a:r>
              <a:rPr lang="ro-RO" altLang="en-US" sz="1500" b="1" i="1" dirty="0"/>
              <a:t>(</a:t>
            </a:r>
            <a:r>
              <a:rPr lang="vi-VN" altLang="en-US" sz="1500" b="1" i="1" dirty="0"/>
              <a:t>CO)</a:t>
            </a:r>
            <a:r>
              <a:rPr lang="ro-RO" altLang="en-US" sz="1500" b="1" i="1" dirty="0"/>
              <a:t> și </a:t>
            </a:r>
          </a:p>
          <a:p>
            <a:pPr>
              <a:defRPr/>
            </a:pPr>
            <a:r>
              <a:rPr lang="en-US" sz="1500" b="1" i="1" dirty="0"/>
              <a:t>Education, Training, Exercises and Evaluation (ETEE)</a:t>
            </a:r>
            <a:r>
              <a:rPr lang="ro-RO" sz="1500" b="1" i="1" dirty="0"/>
              <a:t> și se desfășoară în limba engleză.</a:t>
            </a:r>
            <a:endParaRPr lang="ro-RO" altLang="en-US" sz="1500" b="1" i="1" dirty="0"/>
          </a:p>
          <a:p>
            <a:pPr>
              <a:defRPr/>
            </a:pPr>
            <a:endParaRPr lang="ro-RO" altLang="ro-RO" sz="1500" b="1" i="1" dirty="0">
              <a:solidFill>
                <a:srgbClr val="FFFF00"/>
              </a:solidFill>
              <a:effectLst>
                <a:outerShdw blurRad="38100" dist="38100" dir="2700000" algn="tl">
                  <a:srgbClr val="000000"/>
                </a:outerShdw>
              </a:effectLst>
            </a:endParaRPr>
          </a:p>
        </p:txBody>
      </p:sp>
      <p:grpSp>
        <p:nvGrpSpPr>
          <p:cNvPr id="10" name="Group 9"/>
          <p:cNvGrpSpPr>
            <a:grpSpLocks/>
          </p:cNvGrpSpPr>
          <p:nvPr/>
        </p:nvGrpSpPr>
        <p:grpSpPr bwMode="auto">
          <a:xfrm>
            <a:off x="8004212" y="123478"/>
            <a:ext cx="1032284" cy="900100"/>
            <a:chOff x="7010400" y="187501"/>
            <a:chExt cx="2113044" cy="1908491"/>
          </a:xfrm>
          <a:effectLst/>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7" name="Picture 16"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extLst>
      <p:ext uri="{BB962C8B-B14F-4D97-AF65-F5344CB8AC3E}">
        <p14:creationId xmlns:p14="http://schemas.microsoft.com/office/powerpoint/2010/main" val="3541321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2"/>
          <p:cNvSpPr>
            <a:spLocks noGrp="1" noChangeArrowheads="1"/>
          </p:cNvSpPr>
          <p:nvPr>
            <p:ph type="sldNum" sz="quarter" idx="11"/>
          </p:nvPr>
        </p:nvSpPr>
        <p:spPr>
          <a:xfrm>
            <a:off x="2843808" y="4899423"/>
            <a:ext cx="6300192"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68CFFB30-E19F-414F-9298-061D5F88AA8B}" type="slidenum">
              <a:rPr lang="en-US" altLang="ro-RO" b="0" smtClean="0"/>
              <a:pPr>
                <a:defRPr/>
              </a:pPr>
              <a:t>14</a:t>
            </a:fld>
            <a:endParaRPr lang="en-US" altLang="ro-RO" b="0" dirty="0"/>
          </a:p>
        </p:txBody>
      </p:sp>
      <p:sp>
        <p:nvSpPr>
          <p:cNvPr id="62466" name="Rectangle 2"/>
          <p:cNvSpPr>
            <a:spLocks noGrp="1" noChangeArrowheads="1"/>
          </p:cNvSpPr>
          <p:nvPr>
            <p:ph type="title" idx="4294967295"/>
          </p:nvPr>
        </p:nvSpPr>
        <p:spPr>
          <a:xfrm>
            <a:off x="1583531" y="225368"/>
            <a:ext cx="5940425" cy="581025"/>
          </a:xfrm>
        </p:spPr>
        <p:txBody>
          <a:bodyPr/>
          <a:lstStyle/>
          <a:p>
            <a:pPr>
              <a:defRPr/>
            </a:pPr>
            <a:r>
              <a:rPr lang="ro-RO" altLang="ro-RO" sz="2400" b="1" dirty="0">
                <a:solidFill>
                  <a:srgbClr val="FFFF00"/>
                </a:solidFill>
                <a:latin typeface="Times New Roman" panose="02020603050405020304" pitchFamily="18" charset="0"/>
              </a:rPr>
              <a:t>OFERTA EDUCAŢIONALĂ</a:t>
            </a:r>
            <a:endParaRPr lang="en-US" altLang="ro-RO" sz="2400" b="1" dirty="0">
              <a:solidFill>
                <a:srgbClr val="FFFF00"/>
              </a:solidFill>
              <a:latin typeface="Times New Roman" panose="02020603050405020304" pitchFamily="18" charset="0"/>
            </a:endParaRPr>
          </a:p>
        </p:txBody>
      </p:sp>
      <p:grpSp>
        <p:nvGrpSpPr>
          <p:cNvPr id="10" name="Group 9"/>
          <p:cNvGrpSpPr>
            <a:grpSpLocks/>
          </p:cNvGrpSpPr>
          <p:nvPr/>
        </p:nvGrpSpPr>
        <p:grpSpPr bwMode="auto">
          <a:xfrm>
            <a:off x="8004212" y="123478"/>
            <a:ext cx="1032284" cy="900100"/>
            <a:chOff x="7010400" y="187501"/>
            <a:chExt cx="2113044" cy="1908491"/>
          </a:xfrm>
          <a:effectLst/>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7" name="Picture 16"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
        <p:nvSpPr>
          <p:cNvPr id="14" name="Text Box 102"/>
          <p:cNvSpPr txBox="1">
            <a:spLocks noChangeArrowheads="1"/>
          </p:cNvSpPr>
          <p:nvPr/>
        </p:nvSpPr>
        <p:spPr bwMode="auto">
          <a:xfrm>
            <a:off x="376892" y="915566"/>
            <a:ext cx="8587596" cy="4198585"/>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square" lIns="90488" tIns="44450" rIns="90488" bIns="44450">
            <a:spAutoFit/>
          </a:bodyPr>
          <a:lstStyle/>
          <a:p>
            <a:pPr>
              <a:defRPr/>
            </a:pPr>
            <a:r>
              <a:rPr lang="en-US" altLang="ro-RO" sz="1600" b="1" dirty="0">
                <a:effectLst>
                  <a:outerShdw blurRad="38100" dist="38100" dir="2700000" algn="tl">
                    <a:srgbClr val="000000"/>
                  </a:outerShdw>
                </a:effectLst>
                <a:cs typeface="Arial" charset="0"/>
              </a:rPr>
              <a:t>3. </a:t>
            </a:r>
            <a:r>
              <a:rPr lang="ro-RO" altLang="ro-RO" sz="1600" b="1" dirty="0">
                <a:effectLst>
                  <a:outerShdw blurRad="38100" dist="38100" dir="2700000" algn="tl">
                    <a:srgbClr val="000000"/>
                  </a:outerShdw>
                </a:effectLst>
              </a:rPr>
              <a:t>Cursuri de perfecționare în cooperare cu Centrul pentru Integritate în Domeniul Apărării </a:t>
            </a:r>
            <a:r>
              <a:rPr lang="ro-RO" altLang="ro-RO" sz="1600" b="1" i="1" dirty="0">
                <a:effectLst>
                  <a:outerShdw blurRad="38100" dist="38100" dir="2700000" algn="tl">
                    <a:srgbClr val="000000"/>
                  </a:outerShdw>
                </a:effectLst>
              </a:rPr>
              <a:t>(</a:t>
            </a:r>
            <a:r>
              <a:rPr lang="en-US" altLang="ro-RO" sz="1600" b="1" i="1" dirty="0">
                <a:effectLst>
                  <a:outerShdw blurRad="38100" dist="38100" dir="2700000" algn="tl">
                    <a:srgbClr val="000000"/>
                  </a:outerShdw>
                </a:effectLst>
              </a:rPr>
              <a:t>Center for Integrity in the Defense Sector</a:t>
            </a:r>
            <a:r>
              <a:rPr lang="ro-RO" altLang="ro-RO" sz="1600" b="1" i="1" dirty="0">
                <a:effectLst>
                  <a:outerShdw blurRad="38100" dist="38100" dir="2700000" algn="tl">
                    <a:srgbClr val="000000"/>
                  </a:outerShdw>
                </a:effectLst>
              </a:rPr>
              <a:t>/</a:t>
            </a:r>
            <a:r>
              <a:rPr lang="en-US" altLang="ro-RO" sz="1600" b="1" i="1" dirty="0">
                <a:effectLst>
                  <a:outerShdw blurRad="38100" dist="38100" dir="2700000" algn="tl">
                    <a:srgbClr val="000000"/>
                  </a:outerShdw>
                </a:effectLst>
              </a:rPr>
              <a:t>CIDS</a:t>
            </a:r>
            <a:r>
              <a:rPr lang="ro-RO" altLang="ro-RO" sz="1600" b="1" i="1" dirty="0">
                <a:effectLst>
                  <a:outerShdw blurRad="38100" dist="38100" dir="2700000" algn="tl">
                    <a:srgbClr val="000000"/>
                  </a:outerShdw>
                </a:effectLst>
              </a:rPr>
              <a:t> - </a:t>
            </a:r>
            <a:r>
              <a:rPr lang="en-US" altLang="ro-RO" sz="1600" b="1" i="1" dirty="0">
                <a:effectLst>
                  <a:outerShdw blurRad="38100" dist="38100" dir="2700000" algn="tl">
                    <a:srgbClr val="000000"/>
                  </a:outerShdw>
                </a:effectLst>
              </a:rPr>
              <a:t>Department Head/</a:t>
            </a:r>
            <a:r>
              <a:rPr lang="en-US" altLang="ro-RO" sz="1600" b="1" i="1" dirty="0" err="1">
                <a:effectLst>
                  <a:outerShdw blurRad="38100" dist="38100" dir="2700000" algn="tl">
                    <a:srgbClr val="000000"/>
                  </a:outerShdw>
                </a:effectLst>
              </a:rPr>
              <a:t>Buiding</a:t>
            </a:r>
            <a:r>
              <a:rPr lang="en-US" altLang="ro-RO" sz="1600" b="1" i="1" dirty="0">
                <a:effectLst>
                  <a:outerShdw blurRad="38100" dist="38100" dir="2700000" algn="tl">
                    <a:srgbClr val="000000"/>
                  </a:outerShdw>
                </a:effectLst>
              </a:rPr>
              <a:t> Integrity</a:t>
            </a:r>
            <a:r>
              <a:rPr lang="ro-RO" altLang="ro-RO" sz="1600" b="1" i="1" dirty="0">
                <a:effectLst>
                  <a:outerShdw blurRad="38100" dist="38100" dir="2700000" algn="tl">
                    <a:srgbClr val="000000"/>
                  </a:outerShdw>
                </a:effectLst>
              </a:rPr>
              <a:t>)</a:t>
            </a:r>
            <a:r>
              <a:rPr lang="ro-RO" altLang="ro-RO" sz="1600" b="1" dirty="0">
                <a:effectLst>
                  <a:outerShdw blurRad="38100" dist="38100" dir="2700000" algn="tl">
                    <a:srgbClr val="000000"/>
                  </a:outerShdw>
                </a:effectLst>
              </a:rPr>
              <a:t>, Norvegia:</a:t>
            </a:r>
          </a:p>
          <a:p>
            <a:pPr algn="just">
              <a:defRPr/>
            </a:pPr>
            <a:r>
              <a:rPr lang="ro-RO" altLang="ro-RO" sz="1600" b="1" i="1" dirty="0">
                <a:solidFill>
                  <a:srgbClr val="FFFF00"/>
                </a:solidFill>
                <a:effectLst>
                  <a:outerShdw blurRad="38100" dist="38100" dir="2700000" algn="tl">
                    <a:srgbClr val="000000"/>
                  </a:outerShdw>
                </a:effectLst>
              </a:rPr>
              <a:t>      1. Consolidarea integrității instituționale în contextul Managementului Strategic al Resurselor Umane  ACT.888. </a:t>
            </a:r>
            <a:r>
              <a:rPr lang="ro-RO" altLang="ro-RO" sz="1600" i="1" dirty="0">
                <a:solidFill>
                  <a:srgbClr val="FFFF00"/>
                </a:solidFill>
                <a:effectLst>
                  <a:outerShdw blurRad="38100" dist="38100" dir="2700000" algn="tl">
                    <a:srgbClr val="000000"/>
                  </a:outerShdw>
                </a:effectLst>
              </a:rPr>
              <a:t>(</a:t>
            </a:r>
            <a:r>
              <a:rPr lang="en-US" altLang="ro-RO" sz="1600" i="1" dirty="0">
                <a:solidFill>
                  <a:srgbClr val="FFFF00"/>
                </a:solidFill>
                <a:effectLst>
                  <a:outerShdw blurRad="38100" dist="38100" dir="2700000" algn="tl">
                    <a:srgbClr val="000000"/>
                  </a:outerShdw>
                </a:effectLst>
                <a:latin typeface="Times New Roman" pitchFamily="18" charset="0"/>
                <a:cs typeface="Arial" charset="0"/>
              </a:rPr>
              <a:t>Building Integrity Institutional Enhancement Course</a:t>
            </a:r>
            <a:r>
              <a:rPr lang="ro-RO" altLang="ro-RO" sz="1600" i="1" dirty="0">
                <a:solidFill>
                  <a:srgbClr val="FFFF00"/>
                </a:solidFill>
                <a:effectLst>
                  <a:outerShdw blurRad="38100" dist="38100" dir="2700000" algn="tl">
                    <a:srgbClr val="000000"/>
                  </a:outerShdw>
                </a:effectLst>
                <a:latin typeface="Times New Roman" pitchFamily="18" charset="0"/>
                <a:cs typeface="Arial" charset="0"/>
              </a:rPr>
              <a:t>:</a:t>
            </a:r>
            <a:r>
              <a:rPr lang="en-US" altLang="ro-RO" sz="1600" i="1" dirty="0">
                <a:solidFill>
                  <a:srgbClr val="FFFF00"/>
                </a:solidFill>
                <a:effectLst>
                  <a:outerShdw blurRad="38100" dist="38100" dir="2700000" algn="tl">
                    <a:srgbClr val="000000"/>
                  </a:outerShdw>
                </a:effectLst>
                <a:latin typeface="Times New Roman" pitchFamily="18" charset="0"/>
                <a:cs typeface="Arial" charset="0"/>
              </a:rPr>
              <a:t> Human Resources Management Course</a:t>
            </a:r>
            <a:r>
              <a:rPr lang="ro-RO" altLang="ro-RO" sz="1600" i="1" dirty="0">
                <a:solidFill>
                  <a:srgbClr val="FFFF00"/>
                </a:solidFill>
                <a:effectLst>
                  <a:outerShdw blurRad="38100" dist="38100" dir="2700000" algn="tl">
                    <a:srgbClr val="000000"/>
                  </a:outerShdw>
                </a:effectLst>
                <a:latin typeface="Times New Roman" pitchFamily="18" charset="0"/>
                <a:cs typeface="Arial" charset="0"/>
              </a:rPr>
              <a:t>/</a:t>
            </a:r>
            <a:r>
              <a:rPr lang="en-US" altLang="ro-RO" sz="1600" i="1" dirty="0">
                <a:solidFill>
                  <a:srgbClr val="FFFF00"/>
                </a:solidFill>
                <a:effectLst>
                  <a:outerShdw blurRad="38100" dist="38100" dir="2700000" algn="tl">
                    <a:srgbClr val="000000"/>
                  </a:outerShdw>
                </a:effectLst>
                <a:latin typeface="Times New Roman" pitchFamily="18" charset="0"/>
                <a:cs typeface="Arial" charset="0"/>
              </a:rPr>
              <a:t>BIHRM</a:t>
            </a:r>
            <a:r>
              <a:rPr lang="ro-RO" altLang="ro-RO" sz="1600" i="1" dirty="0">
                <a:solidFill>
                  <a:srgbClr val="FFFF00"/>
                </a:solidFill>
                <a:effectLst>
                  <a:outerShdw blurRad="38100" dist="38100" dir="2700000" algn="tl">
                    <a:srgbClr val="000000"/>
                  </a:outerShdw>
                </a:effectLst>
              </a:rPr>
              <a:t>)</a:t>
            </a:r>
          </a:p>
          <a:p>
            <a:pPr algn="just">
              <a:defRPr/>
            </a:pPr>
            <a:r>
              <a:rPr lang="ro-RO" altLang="ro-RO" sz="1600" b="1" i="1" dirty="0">
                <a:solidFill>
                  <a:srgbClr val="FFFF00"/>
                </a:solidFill>
                <a:effectLst>
                  <a:outerShdw blurRad="38100" dist="38100" dir="2700000" algn="tl">
                    <a:srgbClr val="000000"/>
                  </a:outerShdw>
                </a:effectLst>
              </a:rPr>
              <a:t>     2. Consolidarea integrității instituționale</a:t>
            </a:r>
            <a:r>
              <a:rPr lang="en-US" altLang="ro-RO" sz="1600" b="1" i="1" dirty="0">
                <a:solidFill>
                  <a:srgbClr val="FFFF00"/>
                </a:solidFill>
                <a:effectLst>
                  <a:outerShdw blurRad="38100" dist="38100" dir="2700000" algn="tl">
                    <a:srgbClr val="000000"/>
                  </a:outerShdw>
                </a:effectLst>
              </a:rPr>
              <a:t>: </a:t>
            </a:r>
            <a:r>
              <a:rPr lang="en-US" altLang="ro-RO" sz="1600" b="1" i="1" dirty="0" err="1">
                <a:solidFill>
                  <a:srgbClr val="FFFF00"/>
                </a:solidFill>
                <a:effectLst>
                  <a:outerShdw blurRad="38100" dist="38100" dir="2700000" algn="tl">
                    <a:srgbClr val="000000"/>
                  </a:outerShdw>
                </a:effectLst>
              </a:rPr>
              <a:t>Planul</a:t>
            </a:r>
            <a:r>
              <a:rPr lang="en-US" altLang="ro-RO" sz="1600" b="1" i="1" dirty="0">
                <a:solidFill>
                  <a:srgbClr val="FFFF00"/>
                </a:solidFill>
                <a:effectLst>
                  <a:outerShdw blurRad="38100" dist="38100" dir="2700000" algn="tl">
                    <a:srgbClr val="000000"/>
                  </a:outerShdw>
                </a:effectLst>
              </a:rPr>
              <a:t> de ac</a:t>
            </a:r>
            <a:r>
              <a:rPr lang="ro-RO" altLang="ro-RO" sz="1600" b="1" i="1" dirty="0">
                <a:solidFill>
                  <a:srgbClr val="FFFF00"/>
                </a:solidFill>
                <a:effectLst>
                  <a:outerShdw blurRad="38100" dist="38100" dir="2700000" algn="tl">
                    <a:srgbClr val="000000"/>
                  </a:outerShdw>
                </a:effectLst>
              </a:rPr>
              <a:t>ț</a:t>
            </a:r>
            <a:r>
              <a:rPr lang="en-US" altLang="ro-RO" sz="1600" b="1" i="1" dirty="0" err="1">
                <a:solidFill>
                  <a:srgbClr val="FFFF00"/>
                </a:solidFill>
                <a:effectLst>
                  <a:outerShdw blurRad="38100" dist="38100" dir="2700000" algn="tl">
                    <a:srgbClr val="000000"/>
                  </a:outerShdw>
                </a:effectLst>
              </a:rPr>
              <a:t>iune</a:t>
            </a:r>
            <a:r>
              <a:rPr lang="en-US" altLang="ro-RO" sz="1600" b="1" i="1" dirty="0">
                <a:solidFill>
                  <a:srgbClr val="FFFF00"/>
                </a:solidFill>
                <a:effectLst>
                  <a:outerShdw blurRad="38100" dist="38100" dir="2700000" algn="tl">
                    <a:srgbClr val="000000"/>
                  </a:outerShdw>
                </a:effectLst>
              </a:rPr>
              <a:t> </a:t>
            </a:r>
            <a:r>
              <a:rPr lang="en-US" altLang="ro-RO" sz="1600" b="1" i="1" dirty="0" err="1">
                <a:solidFill>
                  <a:srgbClr val="FFFF00"/>
                </a:solidFill>
                <a:effectLst>
                  <a:outerShdw blurRad="38100" dist="38100" dir="2700000" algn="tl">
                    <a:srgbClr val="000000"/>
                  </a:outerShdw>
                </a:effectLst>
              </a:rPr>
              <a:t>pentru</a:t>
            </a:r>
            <a:r>
              <a:rPr lang="en-US" altLang="ro-RO" sz="1600" b="1" i="1" dirty="0">
                <a:solidFill>
                  <a:srgbClr val="FFFF00"/>
                </a:solidFill>
                <a:effectLst>
                  <a:outerShdw blurRad="38100" dist="38100" dir="2700000" algn="tl">
                    <a:srgbClr val="000000"/>
                  </a:outerShdw>
                </a:effectLst>
              </a:rPr>
              <a:t> </a:t>
            </a:r>
            <a:r>
              <a:rPr lang="en-US" altLang="ro-RO" sz="1600" b="1" i="1" dirty="0" err="1">
                <a:solidFill>
                  <a:srgbClr val="FFFF00"/>
                </a:solidFill>
                <a:effectLst>
                  <a:outerShdw blurRad="38100" dist="38100" dir="2700000" algn="tl">
                    <a:srgbClr val="000000"/>
                  </a:outerShdw>
                </a:effectLst>
              </a:rPr>
              <a:t>integritate</a:t>
            </a:r>
            <a:r>
              <a:rPr lang="ro-RO" altLang="ro-RO" sz="1600" b="1" i="1" dirty="0">
                <a:solidFill>
                  <a:srgbClr val="FFFF00"/>
                </a:solidFill>
                <a:effectLst>
                  <a:outerShdw blurRad="38100" dist="38100" dir="2700000" algn="tl">
                    <a:srgbClr val="000000"/>
                  </a:outerShdw>
                </a:effectLst>
              </a:rPr>
              <a:t> ACT.935. </a:t>
            </a:r>
            <a:r>
              <a:rPr lang="ro-RO" altLang="ro-RO" sz="1600" i="1" dirty="0">
                <a:solidFill>
                  <a:srgbClr val="FFFF00"/>
                </a:solidFill>
                <a:effectLst>
                  <a:outerShdw blurRad="38100" dist="38100" dir="2700000" algn="tl">
                    <a:srgbClr val="000000"/>
                  </a:outerShdw>
                </a:effectLst>
              </a:rPr>
              <a:t>(</a:t>
            </a:r>
            <a:r>
              <a:rPr lang="en-US" altLang="ro-RO" sz="1600" i="1" dirty="0">
                <a:solidFill>
                  <a:srgbClr val="FFFF00"/>
                </a:solidFill>
                <a:effectLst>
                  <a:outerShdw blurRad="38100" dist="38100" dir="2700000" algn="tl">
                    <a:srgbClr val="000000"/>
                  </a:outerShdw>
                </a:effectLst>
                <a:latin typeface="Times New Roman" pitchFamily="18" charset="0"/>
                <a:cs typeface="Arial" charset="0"/>
              </a:rPr>
              <a:t>Building Integrity Institutional Enhancement Course: Integrity Action Plan</a:t>
            </a:r>
            <a:r>
              <a:rPr lang="ro-RO" altLang="ro-RO" sz="1600" i="1" dirty="0">
                <a:solidFill>
                  <a:srgbClr val="FFFF00"/>
                </a:solidFill>
                <a:effectLst>
                  <a:outerShdw blurRad="38100" dist="38100" dir="2700000" algn="tl">
                    <a:srgbClr val="000000"/>
                  </a:outerShdw>
                </a:effectLst>
                <a:latin typeface="Times New Roman" pitchFamily="18" charset="0"/>
                <a:cs typeface="Arial" charset="0"/>
              </a:rPr>
              <a:t>/</a:t>
            </a:r>
            <a:r>
              <a:rPr lang="en-US" altLang="ro-RO" sz="1600" i="1" dirty="0">
                <a:solidFill>
                  <a:srgbClr val="FFFF00"/>
                </a:solidFill>
                <a:effectLst>
                  <a:outerShdw blurRad="38100" dist="38100" dir="2700000" algn="tl">
                    <a:srgbClr val="000000"/>
                  </a:outerShdw>
                </a:effectLst>
                <a:latin typeface="Times New Roman" pitchFamily="18" charset="0"/>
                <a:cs typeface="Arial" charset="0"/>
              </a:rPr>
              <a:t>BI-IAP)</a:t>
            </a:r>
            <a:endParaRPr lang="ro-RO" altLang="ro-RO" sz="1500" b="1" dirty="0">
              <a:solidFill>
                <a:srgbClr val="FFFF00"/>
              </a:solidFill>
              <a:effectLst>
                <a:outerShdw blurRad="38100" dist="38100" dir="2700000" algn="tl">
                  <a:srgbClr val="000000"/>
                </a:outerShdw>
              </a:effectLst>
              <a:cs typeface="Arial" charset="0"/>
            </a:endParaRPr>
          </a:p>
          <a:p>
            <a:pPr marL="355600" indent="-14288" algn="just">
              <a:spcBef>
                <a:spcPts val="1200"/>
              </a:spcBef>
              <a:buFont typeface="Wingdings" pitchFamily="2" charset="2"/>
              <a:buChar char="Ø"/>
              <a:defRPr/>
            </a:pPr>
            <a:r>
              <a:rPr lang="ro-RO" altLang="ro-RO" sz="1500" b="1" dirty="0">
                <a:effectLst>
                  <a:outerShdw blurRad="38100" dist="38100" dir="2700000" algn="tl">
                    <a:srgbClr val="000000"/>
                  </a:outerShdw>
                </a:effectLst>
                <a:cs typeface="Arial" charset="0"/>
              </a:rPr>
              <a:t>cu sprijinul </a:t>
            </a:r>
            <a:r>
              <a:rPr lang="en-US" altLang="ro-RO" sz="1500" b="1" dirty="0">
                <a:solidFill>
                  <a:srgbClr val="FFFF00"/>
                </a:solidFill>
                <a:effectLst>
                  <a:outerShdw blurRad="38100" dist="38100" dir="2700000" algn="tl">
                    <a:srgbClr val="000000"/>
                  </a:outerShdw>
                </a:effectLst>
                <a:cs typeface="Arial" charset="0"/>
              </a:rPr>
              <a:t>NATO IS/Operations Division/</a:t>
            </a:r>
            <a:r>
              <a:rPr lang="en-US" altLang="ro-RO" sz="1500" b="1" dirty="0" err="1">
                <a:solidFill>
                  <a:srgbClr val="FFFF00"/>
                </a:solidFill>
                <a:effectLst>
                  <a:outerShdw blurRad="38100" dist="38100" dir="2700000" algn="tl">
                    <a:srgbClr val="000000"/>
                  </a:outerShdw>
                </a:effectLst>
                <a:cs typeface="Arial" charset="0"/>
              </a:rPr>
              <a:t>Defence</a:t>
            </a:r>
            <a:r>
              <a:rPr lang="en-US" altLang="ro-RO" sz="1500" b="1" dirty="0">
                <a:solidFill>
                  <a:srgbClr val="FFFF00"/>
                </a:solidFill>
                <a:effectLst>
                  <a:outerShdw blurRad="38100" dist="38100" dir="2700000" algn="tl">
                    <a:srgbClr val="000000"/>
                  </a:outerShdw>
                </a:effectLst>
                <a:cs typeface="Arial" charset="0"/>
              </a:rPr>
              <a:t> Institution &amp; Capacity Building Directorate </a:t>
            </a:r>
            <a:r>
              <a:rPr lang="ro-RO" altLang="ro-RO" sz="1500" b="1" dirty="0">
                <a:effectLst>
                  <a:outerShdw blurRad="38100" dist="38100" dir="2700000" algn="tl">
                    <a:srgbClr val="000000"/>
                  </a:outerShdw>
                </a:effectLst>
                <a:cs typeface="Arial" charset="0"/>
              </a:rPr>
              <a:t>și</a:t>
            </a:r>
            <a:r>
              <a:rPr lang="en-US" altLang="ro-RO" sz="1500" b="1" dirty="0">
                <a:solidFill>
                  <a:srgbClr val="FFFF00"/>
                </a:solidFill>
                <a:effectLst>
                  <a:outerShdw blurRad="38100" dist="38100" dir="2700000" algn="tl">
                    <a:srgbClr val="000000"/>
                  </a:outerShdw>
                </a:effectLst>
                <a:cs typeface="Arial" charset="0"/>
              </a:rPr>
              <a:t> NATO IMS </a:t>
            </a:r>
            <a:r>
              <a:rPr lang="en-US" altLang="ro-RO" sz="1500" b="1" dirty="0" err="1">
                <a:effectLst>
                  <a:outerShdw blurRad="38100" dist="38100" dir="2700000" algn="tl">
                    <a:srgbClr val="000000"/>
                  </a:outerShdw>
                </a:effectLst>
                <a:cs typeface="Arial" charset="0"/>
              </a:rPr>
              <a:t>alin</a:t>
            </a:r>
            <a:r>
              <a:rPr lang="ro-RO" altLang="ro-RO" sz="1500" b="1" dirty="0">
                <a:effectLst>
                  <a:outerShdw blurRad="38100" dist="38100" dir="2700000" algn="tl">
                    <a:srgbClr val="000000"/>
                  </a:outerShdw>
                </a:effectLst>
                <a:cs typeface="Arial" charset="0"/>
              </a:rPr>
              <a:t>i</a:t>
            </a:r>
            <a:r>
              <a:rPr lang="en-US" altLang="ro-RO" sz="1500" b="1" dirty="0">
                <a:effectLst>
                  <a:outerShdw blurRad="38100" dist="38100" dir="2700000" algn="tl">
                    <a:srgbClr val="000000"/>
                  </a:outerShdw>
                </a:effectLst>
                <a:cs typeface="Arial" charset="0"/>
              </a:rPr>
              <a:t>at</a:t>
            </a:r>
            <a:r>
              <a:rPr lang="ro-RO" altLang="ro-RO" sz="1500" b="1" dirty="0">
                <a:effectLst>
                  <a:outerShdw blurRad="38100" dist="38100" dir="2700000" algn="tl">
                    <a:srgbClr val="000000"/>
                  </a:outerShdw>
                </a:effectLst>
                <a:cs typeface="Arial" charset="0"/>
              </a:rPr>
              <a:t>e</a:t>
            </a:r>
            <a:r>
              <a:rPr lang="en-US" altLang="ro-RO" sz="1500" b="1" dirty="0">
                <a:effectLst>
                  <a:outerShdw blurRad="38100" dist="38100" dir="2700000" algn="tl">
                    <a:srgbClr val="000000"/>
                  </a:outerShdw>
                </a:effectLst>
                <a:cs typeface="Arial" charset="0"/>
              </a:rPr>
              <a:t> </a:t>
            </a:r>
            <a:r>
              <a:rPr lang="ro-RO" altLang="ro-RO" sz="1500" b="1" dirty="0">
                <a:effectLst>
                  <a:outerShdw blurRad="38100" dist="38100" dir="2700000" algn="tl">
                    <a:srgbClr val="000000"/>
                  </a:outerShdw>
                </a:effectLst>
                <a:cs typeface="Arial" charset="0"/>
              </a:rPr>
              <a:t>la disciplina</a:t>
            </a:r>
            <a:r>
              <a:rPr lang="en-US" altLang="ro-RO" sz="1500" b="1" dirty="0">
                <a:effectLst>
                  <a:outerShdw blurRad="38100" dist="38100" dir="2700000" algn="tl">
                    <a:srgbClr val="000000"/>
                  </a:outerShdw>
                </a:effectLst>
                <a:cs typeface="Arial" charset="0"/>
              </a:rPr>
              <a:t> NATO</a:t>
            </a:r>
            <a:r>
              <a:rPr lang="ro-RO" altLang="ro-RO" sz="1500" b="1" dirty="0">
                <a:solidFill>
                  <a:srgbClr val="FFFF00"/>
                </a:solidFill>
                <a:effectLst>
                  <a:outerShdw blurRad="38100" dist="38100" dir="2700000" algn="tl">
                    <a:srgbClr val="000000"/>
                  </a:outerShdw>
                </a:effectLst>
                <a:cs typeface="Arial" charset="0"/>
              </a:rPr>
              <a:t> </a:t>
            </a:r>
            <a:r>
              <a:rPr lang="en-US" altLang="ro-RO" sz="1500" b="1" dirty="0">
                <a:solidFill>
                  <a:srgbClr val="FFFF00"/>
                </a:solidFill>
                <a:effectLst>
                  <a:outerShdw blurRad="38100" dist="38100" dir="2700000" algn="tl">
                    <a:srgbClr val="000000"/>
                  </a:outerShdw>
                </a:effectLst>
                <a:cs typeface="Arial" charset="0"/>
              </a:rPr>
              <a:t>Building Integrity </a:t>
            </a:r>
            <a:endParaRPr lang="ro-RO" altLang="ro-RO" sz="1500" b="1" dirty="0">
              <a:solidFill>
                <a:srgbClr val="FFFF00"/>
              </a:solidFill>
              <a:effectLst>
                <a:outerShdw blurRad="38100" dist="38100" dir="2700000" algn="tl">
                  <a:srgbClr val="000000"/>
                </a:outerShdw>
              </a:effectLst>
              <a:cs typeface="Arial" charset="0"/>
            </a:endParaRPr>
          </a:p>
          <a:p>
            <a:pPr marL="355600" indent="-14288" algn="just">
              <a:spcBef>
                <a:spcPts val="1200"/>
              </a:spcBef>
              <a:buFont typeface="Wingdings" pitchFamily="2" charset="2"/>
              <a:buChar char="Ø"/>
              <a:defRPr/>
            </a:pPr>
            <a:r>
              <a:rPr lang="ro-RO" sz="1500" b="1" dirty="0">
                <a:solidFill>
                  <a:srgbClr val="FFFFFF"/>
                </a:solidFill>
                <a:effectLst>
                  <a:outerShdw blurRad="38100" dist="38100" dir="2700000" algn="tl">
                    <a:srgbClr val="000000"/>
                  </a:outerShdw>
                </a:effectLst>
                <a:cs typeface="Arial" charset="0"/>
              </a:rPr>
              <a:t>certificare</a:t>
            </a:r>
            <a:r>
              <a:rPr lang="en-US" sz="1500" b="1" dirty="0">
                <a:solidFill>
                  <a:srgbClr val="FFFFFF"/>
                </a:solidFill>
                <a:effectLst>
                  <a:outerShdw blurRad="38100" dist="38100" dir="2700000" algn="tl">
                    <a:srgbClr val="000000"/>
                  </a:outerShdw>
                </a:effectLst>
                <a:cs typeface="Arial" charset="0"/>
              </a:rPr>
              <a:t>: </a:t>
            </a:r>
            <a:r>
              <a:rPr lang="ro-RO" altLang="ro-RO" sz="1500" b="1" dirty="0">
                <a:solidFill>
                  <a:srgbClr val="FFFF00"/>
                </a:solidFill>
                <a:effectLst>
                  <a:outerShdw blurRad="38100" dist="38100" dir="2700000" algn="tl">
                    <a:srgbClr val="000000"/>
                  </a:outerShdw>
                </a:effectLst>
                <a:cs typeface="Arial" charset="0"/>
              </a:rPr>
              <a:t>NATO APPROVED</a:t>
            </a:r>
            <a:endParaRPr lang="en-US" altLang="ro-RO" sz="1500" b="1" dirty="0">
              <a:solidFill>
                <a:srgbClr val="FFFF00"/>
              </a:solidFill>
              <a:effectLst>
                <a:outerShdw blurRad="38100" dist="38100" dir="2700000" algn="tl">
                  <a:srgbClr val="000000"/>
                </a:outerShdw>
              </a:effectLst>
              <a:cs typeface="Arial" charset="0"/>
            </a:endParaRPr>
          </a:p>
          <a:p>
            <a:pPr marL="355600" indent="-14288" algn="just">
              <a:spcBef>
                <a:spcPts val="1200"/>
              </a:spcBef>
              <a:buFont typeface="Wingdings" pitchFamily="2" charset="2"/>
              <a:buChar char="Ø"/>
              <a:defRPr/>
            </a:pPr>
            <a:r>
              <a:rPr lang="ro-RO" sz="1500" b="1" dirty="0">
                <a:solidFill>
                  <a:srgbClr val="FFFFFF"/>
                </a:solidFill>
                <a:effectLst>
                  <a:outerShdw blurRad="38100" dist="38100" dir="2700000" algn="tl">
                    <a:srgbClr val="000000"/>
                  </a:outerShdw>
                </a:effectLst>
                <a:cs typeface="Arial" charset="0"/>
              </a:rPr>
              <a:t>oferite pentru</a:t>
            </a:r>
            <a:r>
              <a:rPr lang="en-US" sz="1500" b="1" dirty="0">
                <a:solidFill>
                  <a:srgbClr val="FFFFFF"/>
                </a:solidFill>
                <a:effectLst>
                  <a:outerShdw blurRad="38100" dist="38100" dir="2700000" algn="tl">
                    <a:srgbClr val="000000"/>
                  </a:outerShdw>
                </a:effectLst>
                <a:cs typeface="Arial" charset="0"/>
              </a:rPr>
              <a:t>: </a:t>
            </a:r>
            <a:r>
              <a:rPr lang="en-US" sz="1500" b="1" i="1" dirty="0">
                <a:solidFill>
                  <a:srgbClr val="FFFF00"/>
                </a:solidFill>
                <a:effectLst>
                  <a:outerShdw blurRad="38100" dist="38100" dir="2700000" algn="tl">
                    <a:srgbClr val="000000"/>
                  </a:outerShdw>
                </a:effectLst>
                <a:cs typeface="Arial" charset="0"/>
              </a:rPr>
              <a:t>NATO, </a:t>
            </a:r>
            <a:r>
              <a:rPr lang="en-US" sz="1500" b="1" i="1" dirty="0" err="1">
                <a:solidFill>
                  <a:srgbClr val="FFFF00"/>
                </a:solidFill>
                <a:effectLst>
                  <a:outerShdw blurRad="38100" dist="38100" dir="2700000" algn="tl">
                    <a:srgbClr val="000000"/>
                  </a:outerShdw>
                </a:effectLst>
                <a:cs typeface="Arial" charset="0"/>
              </a:rPr>
              <a:t>PfP</a:t>
            </a:r>
            <a:r>
              <a:rPr lang="en-US" sz="1500" b="1" i="1" dirty="0">
                <a:solidFill>
                  <a:srgbClr val="FFFF00"/>
                </a:solidFill>
                <a:effectLst>
                  <a:outerShdw blurRad="38100" dist="38100" dir="2700000" algn="tl">
                    <a:srgbClr val="000000"/>
                  </a:outerShdw>
                </a:effectLst>
                <a:cs typeface="Arial" charset="0"/>
              </a:rPr>
              <a:t>, MD, ICI </a:t>
            </a:r>
            <a:r>
              <a:rPr lang="ro-RO" sz="1500" b="1" dirty="0">
                <a:solidFill>
                  <a:srgbClr val="FFFFFF"/>
                </a:solidFill>
                <a:effectLst>
                  <a:outerShdw blurRad="38100" dist="38100" dir="2700000" algn="tl">
                    <a:srgbClr val="000000"/>
                  </a:outerShdw>
                </a:effectLst>
                <a:cs typeface="Arial" charset="0"/>
              </a:rPr>
              <a:t>și</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Pat.G</a:t>
            </a:r>
            <a:r>
              <a:rPr lang="en-US" sz="1500" b="1" i="1" dirty="0">
                <a:solidFill>
                  <a:srgbClr val="FFFF00"/>
                </a:solidFill>
                <a:effectLst>
                  <a:outerShdw blurRad="38100" dist="38100" dir="2700000" algn="tl">
                    <a:srgbClr val="000000"/>
                  </a:outerShdw>
                </a:effectLst>
                <a:cs typeface="Arial" charset="0"/>
              </a:rPr>
              <a:t>.</a:t>
            </a:r>
          </a:p>
          <a:p>
            <a:pPr marL="355600" indent="-14288" algn="just">
              <a:spcBef>
                <a:spcPts val="1200"/>
              </a:spcBef>
              <a:buFont typeface="Wingdings" pitchFamily="2" charset="2"/>
              <a:buChar char="Ø"/>
              <a:defRPr/>
            </a:pPr>
            <a:r>
              <a:rPr lang="ro-RO" sz="1500" b="1" dirty="0">
                <a:solidFill>
                  <a:srgbClr val="FFFFFF"/>
                </a:solidFill>
                <a:effectLst>
                  <a:outerShdw blurRad="38100" dist="38100" dir="2700000" algn="tl">
                    <a:srgbClr val="000000"/>
                  </a:outerShdw>
                </a:effectLst>
                <a:cs typeface="Arial" charset="0"/>
              </a:rPr>
              <a:t>public țintă</a:t>
            </a:r>
            <a:r>
              <a:rPr lang="en-US" sz="1500" b="1" dirty="0">
                <a:solidFill>
                  <a:srgbClr val="FFFFFF"/>
                </a:solidFill>
                <a:effectLst>
                  <a:outerShdw blurRad="38100" dist="38100" dir="2700000" algn="tl">
                    <a:srgbClr val="000000"/>
                  </a:outerShdw>
                </a:effectLst>
                <a:cs typeface="Arial" charset="0"/>
              </a:rPr>
              <a:t>: </a:t>
            </a:r>
            <a:r>
              <a:rPr lang="ro-RO" sz="1500" b="1" i="1" u="sng" dirty="0">
                <a:solidFill>
                  <a:srgbClr val="FFFF00"/>
                </a:solidFill>
                <a:effectLst>
                  <a:outerShdw blurRad="38100" dist="38100" dir="2700000" algn="tl">
                    <a:srgbClr val="000000"/>
                  </a:outerShdw>
                </a:effectLst>
                <a:cs typeface="Arial" charset="0"/>
              </a:rPr>
              <a:t>p</a:t>
            </a:r>
            <a:r>
              <a:rPr lang="en-US" sz="1500" b="1" i="1" u="sng" dirty="0" err="1">
                <a:solidFill>
                  <a:srgbClr val="FFFF00"/>
                </a:solidFill>
                <a:effectLst>
                  <a:outerShdw blurRad="38100" dist="38100" dir="2700000" algn="tl">
                    <a:srgbClr val="000000"/>
                  </a:outerShdw>
                </a:effectLst>
                <a:cs typeface="Arial" charset="0"/>
              </a:rPr>
              <a:t>ersonal</a:t>
            </a:r>
            <a:r>
              <a:rPr lang="en-US" sz="1500" b="1" i="1" u="sng" dirty="0">
                <a:solidFill>
                  <a:srgbClr val="FFFF00"/>
                </a:solidFill>
                <a:effectLst>
                  <a:outerShdw blurRad="38100" dist="38100" dir="2700000" algn="tl">
                    <a:srgbClr val="000000"/>
                  </a:outerShdw>
                </a:effectLst>
                <a:cs typeface="Arial" charset="0"/>
              </a:rPr>
              <a:t> civil </a:t>
            </a:r>
            <a:r>
              <a:rPr lang="en-US" sz="1500" b="1" i="1" u="sng" dirty="0" err="1">
                <a:solidFill>
                  <a:srgbClr val="FFFF00"/>
                </a:solidFill>
                <a:effectLst>
                  <a:outerShdw blurRad="38100" dist="38100" dir="2700000" algn="tl">
                    <a:srgbClr val="000000"/>
                  </a:outerShdw>
                </a:effectLst>
                <a:cs typeface="Arial" charset="0"/>
              </a:rPr>
              <a:t>și</a:t>
            </a:r>
            <a:r>
              <a:rPr lang="en-US" sz="1500" b="1" i="1" u="sng" dirty="0">
                <a:solidFill>
                  <a:srgbClr val="FFFF00"/>
                </a:solidFill>
                <a:effectLst>
                  <a:outerShdw blurRad="38100" dist="38100" dir="2700000" algn="tl">
                    <a:srgbClr val="000000"/>
                  </a:outerShdw>
                </a:effectLst>
                <a:cs typeface="Arial" charset="0"/>
              </a:rPr>
              <a:t> </a:t>
            </a:r>
            <a:r>
              <a:rPr lang="en-US" sz="1500" b="1" i="1" u="sng" dirty="0" err="1">
                <a:solidFill>
                  <a:srgbClr val="FFFF00"/>
                </a:solidFill>
                <a:effectLst>
                  <a:outerShdw blurRad="38100" dist="38100" dir="2700000" algn="tl">
                    <a:srgbClr val="000000"/>
                  </a:outerShdw>
                </a:effectLst>
                <a:cs typeface="Arial" charset="0"/>
              </a:rPr>
              <a:t>militar</a:t>
            </a:r>
            <a:r>
              <a:rPr lang="en-US" sz="1500" b="1" i="1" u="sng" dirty="0">
                <a:solidFill>
                  <a:srgbClr val="FFFF00"/>
                </a:solidFill>
                <a:effectLst>
                  <a:outerShdw blurRad="38100" dist="38100" dir="2700000" algn="tl">
                    <a:srgbClr val="000000"/>
                  </a:outerShdw>
                </a:effectLst>
                <a:cs typeface="Arial" charset="0"/>
              </a:rPr>
              <a:t> </a:t>
            </a:r>
            <a:r>
              <a:rPr lang="en-US" sz="1500" b="1" i="1" dirty="0">
                <a:solidFill>
                  <a:srgbClr val="FFFF00"/>
                </a:solidFill>
                <a:effectLst>
                  <a:outerShdw blurRad="38100" dist="38100" dir="2700000" algn="tl">
                    <a:srgbClr val="000000"/>
                  </a:outerShdw>
                </a:effectLst>
                <a:cs typeface="Arial" charset="0"/>
              </a:rPr>
              <a:t>din </a:t>
            </a:r>
            <a:r>
              <a:rPr lang="en-US" sz="1500" b="1" i="1" dirty="0" err="1">
                <a:solidFill>
                  <a:srgbClr val="FFFF00"/>
                </a:solidFill>
                <a:effectLst>
                  <a:outerShdw blurRad="38100" dist="38100" dir="2700000" algn="tl">
                    <a:srgbClr val="000000"/>
                  </a:outerShdw>
                </a:effectLst>
                <a:cs typeface="Arial" charset="0"/>
              </a:rPr>
              <a:t>instituțiile</a:t>
            </a:r>
            <a:r>
              <a:rPr lang="en-US" sz="1500" b="1" i="1" dirty="0">
                <a:solidFill>
                  <a:srgbClr val="FFFF00"/>
                </a:solidFill>
                <a:effectLst>
                  <a:outerShdw blurRad="38100" dist="38100" dir="2700000" algn="tl">
                    <a:srgbClr val="000000"/>
                  </a:outerShdw>
                </a:effectLst>
                <a:cs typeface="Arial" charset="0"/>
              </a:rPr>
              <a:t> din </a:t>
            </a:r>
            <a:r>
              <a:rPr lang="en-US" sz="1500" b="1" i="1" dirty="0" err="1">
                <a:solidFill>
                  <a:srgbClr val="FFFF00"/>
                </a:solidFill>
                <a:effectLst>
                  <a:outerShdw blurRad="38100" dist="38100" dir="2700000" algn="tl">
                    <a:srgbClr val="000000"/>
                  </a:outerShdw>
                </a:effectLst>
                <a:cs typeface="Arial" charset="0"/>
              </a:rPr>
              <a:t>domeniul</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apărării</a:t>
            </a:r>
            <a:r>
              <a:rPr lang="en-US" sz="1500" b="1" i="1" dirty="0">
                <a:solidFill>
                  <a:srgbClr val="FFFF00"/>
                </a:solidFill>
                <a:effectLst>
                  <a:outerShdw blurRad="38100" dist="38100" dir="2700000" algn="tl">
                    <a:srgbClr val="000000"/>
                  </a:outerShdw>
                </a:effectLst>
                <a:cs typeface="Arial" charset="0"/>
              </a:rPr>
              <a:t> cu </a:t>
            </a:r>
            <a:r>
              <a:rPr lang="en-US" sz="1500" b="1" i="1" dirty="0" err="1">
                <a:solidFill>
                  <a:srgbClr val="FFFF00"/>
                </a:solidFill>
                <a:effectLst>
                  <a:outerShdw blurRad="38100" dist="38100" dir="2700000" algn="tl">
                    <a:srgbClr val="000000"/>
                  </a:outerShdw>
                </a:effectLst>
                <a:cs typeface="Arial" charset="0"/>
              </a:rPr>
              <a:t>atribuții</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în</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dezvoltarea</a:t>
            </a:r>
            <a:r>
              <a:rPr lang="en-US" sz="1500" b="1" i="1" dirty="0">
                <a:solidFill>
                  <a:srgbClr val="FFFF00"/>
                </a:solidFill>
                <a:effectLst>
                  <a:outerShdw blurRad="38100" dist="38100" dir="2700000" algn="tl">
                    <a:srgbClr val="000000"/>
                  </a:outerShdw>
                </a:effectLst>
                <a:cs typeface="Arial" charset="0"/>
              </a:rPr>
              <a:t> de </a:t>
            </a:r>
            <a:r>
              <a:rPr lang="en-US" sz="1500" b="1" i="1" dirty="0" err="1">
                <a:solidFill>
                  <a:srgbClr val="FFFF00"/>
                </a:solidFill>
                <a:effectLst>
                  <a:outerShdw blurRad="38100" dist="38100" dir="2700000" algn="tl">
                    <a:srgbClr val="000000"/>
                  </a:outerShdw>
                </a:effectLst>
                <a:cs typeface="Arial" charset="0"/>
              </a:rPr>
              <a:t>politici</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în</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domeniul</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integrității</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instituționale</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inclusiv</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luarea</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deciziilor</a:t>
            </a:r>
            <a:r>
              <a:rPr lang="en-US" sz="1500" b="1" i="1" dirty="0">
                <a:solidFill>
                  <a:srgbClr val="FFFF00"/>
                </a:solidFill>
                <a:effectLst>
                  <a:outerShdw blurRad="38100" dist="38100" dir="2700000" algn="tl">
                    <a:srgbClr val="000000"/>
                  </a:outerShdw>
                </a:effectLst>
                <a:cs typeface="Arial" charset="0"/>
              </a:rPr>
              <a:t> legate de </a:t>
            </a:r>
            <a:r>
              <a:rPr lang="en-US" sz="1500" b="1" i="1" dirty="0" err="1">
                <a:solidFill>
                  <a:srgbClr val="FFFF00"/>
                </a:solidFill>
                <a:effectLst>
                  <a:outerShdw blurRad="38100" dist="38100" dir="2700000" algn="tl">
                    <a:srgbClr val="000000"/>
                  </a:outerShdw>
                </a:effectLst>
                <a:cs typeface="Arial" charset="0"/>
              </a:rPr>
              <a:t>Managementul</a:t>
            </a:r>
            <a:r>
              <a:rPr lang="en-US" sz="1500" b="1" i="1" dirty="0">
                <a:solidFill>
                  <a:srgbClr val="FFFF00"/>
                </a:solidFill>
                <a:effectLst>
                  <a:outerShdw blurRad="38100" dist="38100" dir="2700000" algn="tl">
                    <a:srgbClr val="000000"/>
                  </a:outerShdw>
                </a:effectLst>
                <a:cs typeface="Arial" charset="0"/>
              </a:rPr>
              <a:t> </a:t>
            </a:r>
            <a:r>
              <a:rPr lang="en-US" sz="1500" b="1" i="1" dirty="0" err="1">
                <a:solidFill>
                  <a:srgbClr val="FFFF00"/>
                </a:solidFill>
                <a:effectLst>
                  <a:outerShdw blurRad="38100" dist="38100" dir="2700000" algn="tl">
                    <a:srgbClr val="000000"/>
                  </a:outerShdw>
                </a:effectLst>
                <a:cs typeface="Arial" charset="0"/>
              </a:rPr>
              <a:t>Resurselor</a:t>
            </a:r>
            <a:r>
              <a:rPr lang="en-US" sz="1500" b="1" i="1" dirty="0">
                <a:solidFill>
                  <a:srgbClr val="FFFF00"/>
                </a:solidFill>
                <a:effectLst>
                  <a:outerShdw blurRad="38100" dist="38100" dir="2700000" algn="tl">
                    <a:srgbClr val="000000"/>
                  </a:outerShdw>
                </a:effectLst>
                <a:cs typeface="Arial" charset="0"/>
              </a:rPr>
              <a:t> </a:t>
            </a:r>
            <a:endParaRPr lang="en-US" altLang="ro-RO" sz="1500" b="1" i="1" dirty="0">
              <a:solidFill>
                <a:srgbClr val="FFFFFF"/>
              </a:solidFill>
              <a:effectLst>
                <a:outerShdw blurRad="38100" dist="38100" dir="2700000" algn="tl">
                  <a:srgbClr val="000000"/>
                </a:outerShdw>
              </a:effectLst>
              <a:cs typeface="Arial" charset="0"/>
            </a:endParaRPr>
          </a:p>
        </p:txBody>
      </p:sp>
      <p:sp>
        <p:nvSpPr>
          <p:cNvPr id="3" name="Rectangle 1"/>
          <p:cNvSpPr>
            <a:spLocks noChangeArrowheads="1"/>
          </p:cNvSpPr>
          <p:nvPr/>
        </p:nvSpPr>
        <p:spPr bwMode="auto">
          <a:xfrm>
            <a:off x="0" y="179864"/>
            <a:ext cx="25648"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800" b="0" i="0" u="none" strike="noStrike" cap="none" normalizeH="0" baseline="0" dirty="0">
                <a:ln>
                  <a:noFill/>
                </a:ln>
                <a:solidFill>
                  <a:schemeClr val="tx1"/>
                </a:solidFill>
                <a:effectLst/>
              </a:rPr>
              <a:t> </a:t>
            </a:r>
            <a:endParaRPr kumimoji="0" lang="ro-RO"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73001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T Logo.png"/>
          <p:cNvPicPr>
            <a:picLocks noChangeAspect="1"/>
          </p:cNvPicPr>
          <p:nvPr/>
        </p:nvPicPr>
        <p:blipFill>
          <a:blip r:embed="rId3" cstate="print"/>
          <a:stretch>
            <a:fillRect/>
          </a:stretch>
        </p:blipFill>
        <p:spPr>
          <a:xfrm>
            <a:off x="1423468" y="3163968"/>
            <a:ext cx="1411438" cy="1417753"/>
          </a:xfrm>
          <a:prstGeom prst="rect">
            <a:avLst/>
          </a:prstGeom>
          <a:effectLst>
            <a:outerShdw blurRad="812800" sx="108000" sy="108000" algn="ctr" rotWithShape="0">
              <a:schemeClr val="tx1"/>
            </a:outerShdw>
          </a:effectLst>
        </p:spPr>
      </p:pic>
      <p:sp>
        <p:nvSpPr>
          <p:cNvPr id="9"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C211B72C-38CE-4139-8FC3-F56F93564452}" type="slidenum">
              <a:rPr lang="en-US" altLang="ro-RO" smtClean="0"/>
              <a:pPr>
                <a:defRPr/>
              </a:pPr>
              <a:t>15</a:t>
            </a:fld>
            <a:endParaRPr lang="en-US" altLang="ro-RO"/>
          </a:p>
        </p:txBody>
      </p:sp>
      <p:sp>
        <p:nvSpPr>
          <p:cNvPr id="7" name="Rectangle 7"/>
          <p:cNvSpPr>
            <a:spLocks noChangeArrowheads="1"/>
          </p:cNvSpPr>
          <p:nvPr/>
        </p:nvSpPr>
        <p:spPr bwMode="auto">
          <a:xfrm>
            <a:off x="2093120" y="354807"/>
            <a:ext cx="5187568" cy="436659"/>
          </a:xfrm>
          <a:prstGeom prst="rect">
            <a:avLst/>
          </a:prstGeom>
          <a:noFill/>
          <a:ln w="12700">
            <a:noFill/>
            <a:miter lim="800000"/>
            <a:headEnd/>
            <a:tailEnd/>
          </a:ln>
          <a:effectLst/>
        </p:spPr>
        <p:txBody>
          <a:bodyPr wrap="square" lIns="67866" tIns="33338" rIns="67866" bIns="33338">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en-US" altLang="ro-RO" sz="2400" b="1" dirty="0">
                <a:solidFill>
                  <a:srgbClr val="FFFF00"/>
                </a:solidFill>
                <a:effectLst>
                  <a:outerShdw blurRad="38100" dist="38100" dir="2700000" algn="tl">
                    <a:srgbClr val="000000"/>
                  </a:outerShdw>
                </a:effectLst>
              </a:rPr>
              <a:t>CERTIFIC</a:t>
            </a:r>
            <a:r>
              <a:rPr lang="ro-RO" altLang="ro-RO" sz="2400" b="1" dirty="0">
                <a:solidFill>
                  <a:srgbClr val="FFFF00"/>
                </a:solidFill>
                <a:effectLst>
                  <a:outerShdw blurRad="38100" dist="38100" dir="2700000" algn="tl">
                    <a:srgbClr val="000000"/>
                  </a:outerShdw>
                </a:effectLst>
              </a:rPr>
              <a:t>ĂRI ALE</a:t>
            </a:r>
            <a:r>
              <a:rPr lang="en-US" altLang="ro-RO" sz="2400" b="1" dirty="0">
                <a:solidFill>
                  <a:srgbClr val="FFFF00"/>
                </a:solidFill>
                <a:effectLst>
                  <a:outerShdw blurRad="38100" dist="38100" dir="2700000" algn="tl">
                    <a:srgbClr val="000000"/>
                  </a:outerShdw>
                </a:effectLst>
              </a:rPr>
              <a:t> CURS</a:t>
            </a:r>
            <a:r>
              <a:rPr lang="ro-RO" altLang="ro-RO" sz="2400" b="1" dirty="0">
                <a:solidFill>
                  <a:srgbClr val="FFFF00"/>
                </a:solidFill>
                <a:effectLst>
                  <a:outerShdw blurRad="38100" dist="38100" dir="2700000" algn="tl">
                    <a:srgbClr val="000000"/>
                  </a:outerShdw>
                </a:effectLst>
              </a:rPr>
              <a:t>URILOR</a:t>
            </a:r>
            <a:endParaRPr lang="en-US" altLang="ro-RO" sz="2400" b="1" dirty="0">
              <a:solidFill>
                <a:srgbClr val="FFFF00"/>
              </a:solidFill>
              <a:effectLst>
                <a:outerShdw blurRad="38100" dist="38100" dir="2700000" algn="tl">
                  <a:srgbClr val="000000"/>
                </a:outerShdw>
              </a:effectLst>
            </a:endParaRPr>
          </a:p>
        </p:txBody>
      </p:sp>
      <p:pic>
        <p:nvPicPr>
          <p:cNvPr id="13" name="Picture 12" descr="stema cu coroana.png"/>
          <p:cNvPicPr>
            <a:picLocks noChangeAspect="1"/>
          </p:cNvPicPr>
          <p:nvPr/>
        </p:nvPicPr>
        <p:blipFill>
          <a:blip r:embed="rId4" cstate="print"/>
          <a:srcRect/>
          <a:stretch>
            <a:fillRect/>
          </a:stretch>
        </p:blipFill>
        <p:spPr bwMode="auto">
          <a:xfrm>
            <a:off x="170511" y="0"/>
            <a:ext cx="810755" cy="940791"/>
          </a:xfrm>
          <a:prstGeom prst="rect">
            <a:avLst/>
          </a:prstGeom>
          <a:noFill/>
          <a:ln>
            <a:noFill/>
          </a:ln>
          <a:effectLst>
            <a:glow rad="38100">
              <a:schemeClr val="tx1">
                <a:alpha val="97000"/>
              </a:schemeClr>
            </a:glow>
          </a:effectLst>
        </p:spPr>
      </p:pic>
      <p:grpSp>
        <p:nvGrpSpPr>
          <p:cNvPr id="2" name="Group 1"/>
          <p:cNvGrpSpPr>
            <a:grpSpLocks/>
          </p:cNvGrpSpPr>
          <p:nvPr/>
        </p:nvGrpSpPr>
        <p:grpSpPr bwMode="auto">
          <a:xfrm>
            <a:off x="7839075" y="97632"/>
            <a:ext cx="1094184" cy="1015604"/>
            <a:chOff x="7010400" y="187501"/>
            <a:chExt cx="2113044" cy="1908491"/>
          </a:xfrm>
        </p:grpSpPr>
        <p:pic>
          <p:nvPicPr>
            <p:cNvPr id="15" name="Picture 14" descr="logo_ss.png"/>
            <p:cNvPicPr>
              <a:picLocks noChangeAspect="1"/>
            </p:cNvPicPr>
            <p:nvPr/>
          </p:nvPicPr>
          <p:blipFill>
            <a:blip r:embed="rId5"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6" name="Picture 15" descr="Bitmap in Graphic1"/>
            <p:cNvPicPr>
              <a:picLocks noChangeAspect="1" noChangeArrowheads="1"/>
            </p:cNvPicPr>
            <p:nvPr/>
          </p:nvPicPr>
          <p:blipFill>
            <a:blip r:embed="rId6"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
        <p:nvSpPr>
          <p:cNvPr id="11" name="Rectangle 3"/>
          <p:cNvSpPr txBox="1">
            <a:spLocks noChangeArrowheads="1"/>
          </p:cNvSpPr>
          <p:nvPr/>
        </p:nvSpPr>
        <p:spPr bwMode="auto">
          <a:xfrm>
            <a:off x="2954335" y="3187922"/>
            <a:ext cx="4536504" cy="159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93763">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indent="0" algn="just" eaLnBrk="1" hangingPunct="1">
              <a:spcBef>
                <a:spcPct val="0"/>
              </a:spcBef>
              <a:buNone/>
            </a:pPr>
            <a:r>
              <a:rPr lang="ro-RO" altLang="ro-RO" sz="1500" b="1" dirty="0">
                <a:solidFill>
                  <a:srgbClr val="FFFF00"/>
                </a:solidFill>
                <a:latin typeface="Times New Roman" panose="02020603050405020304" pitchFamily="18" charset="0"/>
              </a:rPr>
              <a:t>Cursurile:</a:t>
            </a:r>
          </a:p>
          <a:p>
            <a:pPr indent="0" algn="just" eaLnBrk="1" hangingPunct="1">
              <a:lnSpc>
                <a:spcPct val="150000"/>
              </a:lnSpc>
              <a:spcBef>
                <a:spcPct val="0"/>
              </a:spcBef>
              <a:buNone/>
            </a:pPr>
            <a:r>
              <a:rPr lang="en-US" altLang="ro-RO" sz="1500" b="1" dirty="0">
                <a:solidFill>
                  <a:srgbClr val="FFFF00"/>
                </a:solidFill>
                <a:latin typeface="Times New Roman" panose="02020603050405020304" pitchFamily="18" charset="0"/>
              </a:rPr>
              <a:t>- </a:t>
            </a:r>
            <a:r>
              <a:rPr lang="ro-RO" altLang="ro-RO" sz="1500" b="1" dirty="0">
                <a:solidFill>
                  <a:srgbClr val="FFFF00"/>
                </a:solidFill>
                <a:latin typeface="Times New Roman" panose="02020603050405020304" pitchFamily="18" charset="0"/>
              </a:rPr>
              <a:t>sunt </a:t>
            </a:r>
            <a:r>
              <a:rPr lang="en-US" altLang="ro-RO" sz="1500" b="1" dirty="0" err="1">
                <a:solidFill>
                  <a:srgbClr val="FFFF00"/>
                </a:solidFill>
                <a:latin typeface="Times New Roman" panose="02020603050405020304" pitchFamily="18" charset="0"/>
              </a:rPr>
              <a:t>oferit</a:t>
            </a:r>
            <a:r>
              <a:rPr lang="ro-RO" altLang="ro-RO" sz="1500" b="1" dirty="0">
                <a:solidFill>
                  <a:srgbClr val="FFFF00"/>
                </a:solidFill>
                <a:latin typeface="Times New Roman" panose="02020603050405020304" pitchFamily="18" charset="0"/>
              </a:rPr>
              <a:t>e</a:t>
            </a:r>
            <a:r>
              <a:rPr lang="en-US" altLang="ro-RO" sz="1500" b="1" dirty="0">
                <a:solidFill>
                  <a:srgbClr val="FFFF00"/>
                </a:solidFill>
                <a:latin typeface="Times New Roman" panose="02020603050405020304" pitchFamily="18" charset="0"/>
              </a:rPr>
              <a:t> </a:t>
            </a:r>
            <a:r>
              <a:rPr lang="en-US" altLang="ro-RO" sz="1500" b="1" dirty="0" err="1">
                <a:solidFill>
                  <a:srgbClr val="FFFF00"/>
                </a:solidFill>
                <a:latin typeface="Times New Roman" panose="02020603050405020304" pitchFamily="18" charset="0"/>
              </a:rPr>
              <a:t>pentru</a:t>
            </a:r>
            <a:r>
              <a:rPr lang="en-US" altLang="ro-RO" sz="1500" b="1" dirty="0">
                <a:solidFill>
                  <a:srgbClr val="FFFF00"/>
                </a:solidFill>
                <a:latin typeface="Times New Roman" panose="02020603050405020304" pitchFamily="18" charset="0"/>
              </a:rPr>
              <a:t> NATO</a:t>
            </a:r>
            <a:r>
              <a:rPr lang="ro-RO" altLang="ro-RO" sz="1500" b="1" dirty="0">
                <a:solidFill>
                  <a:srgbClr val="FFFF00"/>
                </a:solidFill>
                <a:latin typeface="Times New Roman" panose="02020603050405020304" pitchFamily="18" charset="0"/>
              </a:rPr>
              <a:t>, EAPC, ICI, MD, </a:t>
            </a:r>
            <a:r>
              <a:rPr lang="ro-RO" altLang="ro-RO" sz="1500" b="1" dirty="0" err="1">
                <a:solidFill>
                  <a:srgbClr val="FFFF00"/>
                </a:solidFill>
                <a:latin typeface="Times New Roman" panose="02020603050405020304" pitchFamily="18" charset="0"/>
              </a:rPr>
              <a:t>PatG</a:t>
            </a:r>
            <a:endParaRPr lang="en-US" altLang="ro-RO" sz="1500" b="1" dirty="0">
              <a:solidFill>
                <a:srgbClr val="FFFF00"/>
              </a:solidFill>
              <a:latin typeface="Times New Roman" panose="02020603050405020304" pitchFamily="18" charset="0"/>
            </a:endParaRPr>
          </a:p>
          <a:p>
            <a:pPr indent="0" algn="just" eaLnBrk="1" hangingPunct="1">
              <a:lnSpc>
                <a:spcPct val="150000"/>
              </a:lnSpc>
              <a:spcBef>
                <a:spcPct val="0"/>
              </a:spcBef>
              <a:buNone/>
            </a:pPr>
            <a:r>
              <a:rPr lang="en-US" altLang="ro-RO" sz="1500" b="1" dirty="0">
                <a:solidFill>
                  <a:srgbClr val="FFFF00"/>
                </a:solidFill>
                <a:latin typeface="Times New Roman" panose="02020603050405020304" pitchFamily="18" charset="0"/>
              </a:rPr>
              <a:t>- </a:t>
            </a:r>
            <a:r>
              <a:rPr lang="ro-RO" altLang="ro-RO" sz="1500" b="1" dirty="0">
                <a:solidFill>
                  <a:srgbClr val="FFFF00"/>
                </a:solidFill>
                <a:latin typeface="Times New Roman" panose="02020603050405020304" pitchFamily="18" charset="0"/>
              </a:rPr>
              <a:t>îndeplinesc cerințele</a:t>
            </a:r>
            <a:r>
              <a:rPr lang="en-US" altLang="ro-RO" sz="1500" b="1" dirty="0">
                <a:solidFill>
                  <a:srgbClr val="FFFF00"/>
                </a:solidFill>
                <a:latin typeface="Times New Roman" panose="02020603050405020304" pitchFamily="18" charset="0"/>
              </a:rPr>
              <a:t> NATO</a:t>
            </a:r>
            <a:r>
              <a:rPr lang="ro-RO" altLang="ro-RO" sz="1500" b="1" dirty="0">
                <a:solidFill>
                  <a:srgbClr val="FFFF00"/>
                </a:solidFill>
                <a:latin typeface="Times New Roman" panose="02020603050405020304" pitchFamily="18" charset="0"/>
              </a:rPr>
              <a:t> de educație și instruire</a:t>
            </a:r>
            <a:r>
              <a:rPr lang="en-US" altLang="ro-RO" sz="1500" b="1" dirty="0">
                <a:solidFill>
                  <a:srgbClr val="FFFF00"/>
                </a:solidFill>
                <a:latin typeface="Times New Roman" panose="02020603050405020304" pitchFamily="18" charset="0"/>
              </a:rPr>
              <a:t> </a:t>
            </a:r>
            <a:endParaRPr lang="ro-RO" altLang="ro-RO" sz="1500" b="1" dirty="0">
              <a:solidFill>
                <a:srgbClr val="FFFF00"/>
              </a:solidFill>
              <a:latin typeface="Times New Roman" panose="02020603050405020304" pitchFamily="18" charset="0"/>
            </a:endParaRPr>
          </a:p>
          <a:p>
            <a:pPr indent="0" algn="just" eaLnBrk="1" hangingPunct="1">
              <a:lnSpc>
                <a:spcPct val="150000"/>
              </a:lnSpc>
              <a:spcBef>
                <a:spcPct val="0"/>
              </a:spcBef>
              <a:buNone/>
            </a:pPr>
            <a:r>
              <a:rPr lang="en-US" altLang="ro-RO" sz="1500" b="1" dirty="0">
                <a:solidFill>
                  <a:srgbClr val="FFFF00"/>
                </a:solidFill>
                <a:latin typeface="Times New Roman" panose="02020603050405020304" pitchFamily="18" charset="0"/>
              </a:rPr>
              <a:t>- </a:t>
            </a:r>
            <a:r>
              <a:rPr lang="ro-RO" altLang="ro-RO" sz="1500" b="1" dirty="0">
                <a:solidFill>
                  <a:srgbClr val="FFFF00"/>
                </a:solidFill>
                <a:latin typeface="Times New Roman" panose="02020603050405020304" pitchFamily="18" charset="0"/>
              </a:rPr>
              <a:t>sunt organizate într-o instituție acreditată NATO</a:t>
            </a:r>
          </a:p>
        </p:txBody>
      </p:sp>
      <p:sp>
        <p:nvSpPr>
          <p:cNvPr id="12" name="Rectangle 11"/>
          <p:cNvSpPr/>
          <p:nvPr/>
        </p:nvSpPr>
        <p:spPr>
          <a:xfrm>
            <a:off x="2129187" y="1059582"/>
            <a:ext cx="6742401" cy="2128340"/>
          </a:xfrm>
          <a:prstGeom prst="rect">
            <a:avLst/>
          </a:prstGeom>
        </p:spPr>
        <p:txBody>
          <a:bodyPr wrap="square">
            <a:spAutoFit/>
          </a:bodyPr>
          <a:lstStyle/>
          <a:p>
            <a:pPr marL="68580" indent="-68580">
              <a:lnSpc>
                <a:spcPct val="150000"/>
              </a:lnSpc>
              <a:buFont typeface="Arial" panose="020B0604020202020204" pitchFamily="34" charset="0"/>
              <a:buChar char="•"/>
            </a:pPr>
            <a:r>
              <a:rPr lang="en-US" altLang="ro-RO" sz="1500" b="1" dirty="0">
                <a:solidFill>
                  <a:srgbClr val="FFFF00"/>
                </a:solidFill>
              </a:rPr>
              <a:t> </a:t>
            </a:r>
            <a:r>
              <a:rPr lang="ro-RO" altLang="ro-RO" sz="1500" b="1" dirty="0">
                <a:solidFill>
                  <a:srgbClr val="FFFF00"/>
                </a:solidFill>
              </a:rPr>
              <a:t>cursurile postuniversitare MRAPC</a:t>
            </a:r>
            <a:r>
              <a:rPr lang="en-US" altLang="ro-RO" sz="1500" b="1" dirty="0">
                <a:solidFill>
                  <a:srgbClr val="FFFF00"/>
                </a:solidFill>
              </a:rPr>
              <a:t>, M</a:t>
            </a:r>
            <a:r>
              <a:rPr lang="ro-RO" altLang="ro-RO" sz="1500" b="1" dirty="0">
                <a:solidFill>
                  <a:srgbClr val="FFFF00"/>
                </a:solidFill>
              </a:rPr>
              <a:t>RIPC</a:t>
            </a:r>
            <a:r>
              <a:rPr lang="en-US" altLang="ro-RO" sz="1500" b="1" dirty="0">
                <a:solidFill>
                  <a:srgbClr val="FFFF00"/>
                </a:solidFill>
              </a:rPr>
              <a:t>, M</a:t>
            </a:r>
            <a:r>
              <a:rPr lang="ro-RO" altLang="ro-RO" sz="1500" b="1" dirty="0" err="1">
                <a:solidFill>
                  <a:srgbClr val="FFFF00"/>
                </a:solidFill>
              </a:rPr>
              <a:t>RASp</a:t>
            </a:r>
            <a:r>
              <a:rPr lang="en-US" altLang="ro-RO" sz="1500" b="1" dirty="0">
                <a:solidFill>
                  <a:srgbClr val="FFFF00"/>
                </a:solidFill>
              </a:rPr>
              <a:t> </a:t>
            </a:r>
            <a:r>
              <a:rPr lang="ro-RO" altLang="ro-RO" sz="1500" b="1" dirty="0">
                <a:solidFill>
                  <a:srgbClr val="FFFF00"/>
                </a:solidFill>
              </a:rPr>
              <a:t>și</a:t>
            </a:r>
            <a:r>
              <a:rPr lang="en-US" altLang="ro-RO" sz="1500" b="1" dirty="0">
                <a:solidFill>
                  <a:srgbClr val="FFFF00"/>
                </a:solidFill>
              </a:rPr>
              <a:t> </a:t>
            </a:r>
            <a:r>
              <a:rPr lang="ro-RO" altLang="ro-RO" sz="1500" b="1" dirty="0">
                <a:solidFill>
                  <a:srgbClr val="FFFF00"/>
                </a:solidFill>
              </a:rPr>
              <a:t>MS</a:t>
            </a:r>
            <a:r>
              <a:rPr lang="en-US" altLang="ro-RO" sz="1500" b="1" dirty="0">
                <a:solidFill>
                  <a:srgbClr val="FFFF00"/>
                </a:solidFill>
              </a:rPr>
              <a:t>I  - </a:t>
            </a:r>
            <a:r>
              <a:rPr lang="en-US" altLang="ro-RO" sz="1500" b="1" dirty="0" err="1">
                <a:solidFill>
                  <a:srgbClr val="FFFF00"/>
                </a:solidFill>
              </a:rPr>
              <a:t>certifi</a:t>
            </a:r>
            <a:r>
              <a:rPr lang="ro-RO" altLang="ro-RO" sz="1500" b="1" dirty="0">
                <a:solidFill>
                  <a:srgbClr val="FFFF00"/>
                </a:solidFill>
              </a:rPr>
              <a:t>cate “NATO APPROVED”</a:t>
            </a:r>
            <a:r>
              <a:rPr lang="en-US" altLang="ro-RO" sz="1500" b="1" dirty="0">
                <a:solidFill>
                  <a:srgbClr val="FFFF00"/>
                </a:solidFill>
              </a:rPr>
              <a:t> </a:t>
            </a:r>
            <a:r>
              <a:rPr lang="ro-RO" altLang="ro-RO" sz="1500" b="1" dirty="0">
                <a:solidFill>
                  <a:srgbClr val="FFFF00"/>
                </a:solidFill>
              </a:rPr>
              <a:t>de </a:t>
            </a:r>
            <a:r>
              <a:rPr lang="en-US" altLang="ro-RO" sz="1500" b="1" dirty="0">
                <a:solidFill>
                  <a:srgbClr val="FFFF00"/>
                </a:solidFill>
              </a:rPr>
              <a:t>JFT/</a:t>
            </a:r>
            <a:r>
              <a:rPr lang="ro-RO" altLang="ro-RO" sz="1500" b="1" dirty="0">
                <a:solidFill>
                  <a:srgbClr val="FFFF00"/>
                </a:solidFill>
              </a:rPr>
              <a:t>ACT</a:t>
            </a:r>
            <a:r>
              <a:rPr lang="en-US" altLang="ro-RO" sz="1500" b="1" dirty="0">
                <a:solidFill>
                  <a:srgbClr val="FFFF00"/>
                </a:solidFill>
              </a:rPr>
              <a:t> (</a:t>
            </a:r>
            <a:r>
              <a:rPr lang="ro-RO" altLang="ro-RO" sz="1500" b="1" dirty="0">
                <a:solidFill>
                  <a:srgbClr val="FFFF00"/>
                </a:solidFill>
              </a:rPr>
              <a:t>din </a:t>
            </a:r>
            <a:r>
              <a:rPr lang="en-US" altLang="ro-RO" sz="1500" b="1" dirty="0">
                <a:solidFill>
                  <a:srgbClr val="FFFF00"/>
                </a:solidFill>
              </a:rPr>
              <a:t>2017)</a:t>
            </a:r>
          </a:p>
          <a:p>
            <a:pPr marL="68580" indent="-68580">
              <a:lnSpc>
                <a:spcPct val="150000"/>
              </a:lnSpc>
              <a:buFont typeface="Arial" panose="020B0604020202020204" pitchFamily="34" charset="0"/>
              <a:buChar char="•"/>
            </a:pPr>
            <a:r>
              <a:rPr lang="en-US" altLang="ro-RO" sz="1500" b="1" dirty="0">
                <a:solidFill>
                  <a:srgbClr val="FFFF00"/>
                </a:solidFill>
              </a:rPr>
              <a:t> </a:t>
            </a:r>
            <a:r>
              <a:rPr lang="ro-RO" altLang="ro-RO" sz="1500" b="1" dirty="0">
                <a:solidFill>
                  <a:srgbClr val="FFFF00"/>
                </a:solidFill>
              </a:rPr>
              <a:t>cursurile postuniversitare PPBRA și MPP</a:t>
            </a:r>
            <a:r>
              <a:rPr lang="en-US" altLang="ro-RO" sz="1500" b="1" dirty="0">
                <a:solidFill>
                  <a:srgbClr val="FFFF00"/>
                </a:solidFill>
              </a:rPr>
              <a:t> - </a:t>
            </a:r>
            <a:r>
              <a:rPr lang="en-US" altLang="ro-RO" sz="1500" b="1" dirty="0" err="1">
                <a:solidFill>
                  <a:srgbClr val="FFFF00"/>
                </a:solidFill>
              </a:rPr>
              <a:t>recertifi</a:t>
            </a:r>
            <a:r>
              <a:rPr lang="ro-RO" altLang="ro-RO" sz="1500" b="1" dirty="0">
                <a:solidFill>
                  <a:srgbClr val="FFFF00"/>
                </a:solidFill>
              </a:rPr>
              <a:t>cate “NATO APPROVED”</a:t>
            </a:r>
            <a:r>
              <a:rPr lang="en-US" altLang="ro-RO" sz="1500" b="1" dirty="0">
                <a:solidFill>
                  <a:srgbClr val="FFFF00"/>
                </a:solidFill>
              </a:rPr>
              <a:t> </a:t>
            </a:r>
            <a:r>
              <a:rPr lang="ro-RO" altLang="ro-RO" sz="1500" b="1" dirty="0">
                <a:solidFill>
                  <a:srgbClr val="FFFF00"/>
                </a:solidFill>
              </a:rPr>
              <a:t>de </a:t>
            </a:r>
            <a:r>
              <a:rPr lang="en-US" altLang="ro-RO" sz="1500" b="1" dirty="0">
                <a:solidFill>
                  <a:srgbClr val="FFFF00"/>
                </a:solidFill>
              </a:rPr>
              <a:t>JFD/</a:t>
            </a:r>
            <a:r>
              <a:rPr lang="ro-RO" altLang="ro-RO" sz="1500" b="1" dirty="0">
                <a:solidFill>
                  <a:srgbClr val="FFFF00"/>
                </a:solidFill>
              </a:rPr>
              <a:t>ACT</a:t>
            </a:r>
            <a:r>
              <a:rPr lang="en-US" altLang="ro-RO" sz="1500" b="1" dirty="0">
                <a:solidFill>
                  <a:srgbClr val="FFFF00"/>
                </a:solidFill>
              </a:rPr>
              <a:t> (</a:t>
            </a:r>
            <a:r>
              <a:rPr lang="ro-RO" altLang="ro-RO" sz="1500" b="1" dirty="0">
                <a:solidFill>
                  <a:srgbClr val="FFFF00"/>
                </a:solidFill>
              </a:rPr>
              <a:t>î</a:t>
            </a:r>
            <a:r>
              <a:rPr lang="en-US" altLang="ro-RO" sz="1500" b="1" dirty="0">
                <a:solidFill>
                  <a:srgbClr val="FFFF00"/>
                </a:solidFill>
              </a:rPr>
              <a:t>n 2021)</a:t>
            </a:r>
          </a:p>
          <a:p>
            <a:pPr marL="68580" indent="-68580">
              <a:lnSpc>
                <a:spcPct val="150000"/>
              </a:lnSpc>
              <a:buFont typeface="Arial" panose="020B0604020202020204" pitchFamily="34" charset="0"/>
              <a:buChar char="•"/>
            </a:pPr>
            <a:r>
              <a:rPr lang="en-US" altLang="ro-RO" sz="1500" b="1" dirty="0">
                <a:solidFill>
                  <a:srgbClr val="FFFF00"/>
                </a:solidFill>
              </a:rPr>
              <a:t> </a:t>
            </a:r>
            <a:r>
              <a:rPr lang="ro-RO" altLang="ro-RO" sz="1500" b="1" dirty="0">
                <a:solidFill>
                  <a:srgbClr val="FFFF00"/>
                </a:solidFill>
              </a:rPr>
              <a:t>cursul </a:t>
            </a:r>
            <a:r>
              <a:rPr lang="en-US" altLang="ro-RO" sz="1500" b="1" dirty="0">
                <a:solidFill>
                  <a:srgbClr val="FFFF00"/>
                </a:solidFill>
              </a:rPr>
              <a:t>BIHRM - </a:t>
            </a:r>
            <a:r>
              <a:rPr lang="en-US" altLang="ro-RO" sz="1500" b="1" dirty="0" err="1">
                <a:solidFill>
                  <a:srgbClr val="FFFF00"/>
                </a:solidFill>
              </a:rPr>
              <a:t>certifi</a:t>
            </a:r>
            <a:r>
              <a:rPr lang="ro-RO" altLang="ro-RO" sz="1500" b="1" dirty="0">
                <a:solidFill>
                  <a:srgbClr val="FFFF00"/>
                </a:solidFill>
              </a:rPr>
              <a:t>cat</a:t>
            </a:r>
            <a:r>
              <a:rPr lang="en-US" altLang="ro-RO" sz="1500" b="1" dirty="0">
                <a:solidFill>
                  <a:srgbClr val="FFFF00"/>
                </a:solidFill>
              </a:rPr>
              <a:t> </a:t>
            </a:r>
            <a:r>
              <a:rPr lang="ro-RO" altLang="ro-RO" sz="1500" b="1" dirty="0">
                <a:solidFill>
                  <a:srgbClr val="FFFF00"/>
                </a:solidFill>
              </a:rPr>
              <a:t>“NATO APPROVED” de </a:t>
            </a:r>
            <a:r>
              <a:rPr lang="en-US" altLang="ro-RO" sz="1500" b="1" dirty="0">
                <a:solidFill>
                  <a:srgbClr val="FFFF00"/>
                </a:solidFill>
              </a:rPr>
              <a:t>JFD/</a:t>
            </a:r>
            <a:r>
              <a:rPr lang="ro-RO" altLang="ro-RO" sz="1500" b="1" dirty="0">
                <a:solidFill>
                  <a:srgbClr val="FFFF00"/>
                </a:solidFill>
              </a:rPr>
              <a:t>ACT</a:t>
            </a:r>
            <a:r>
              <a:rPr lang="en-US" altLang="ro-RO" sz="1500" b="1" dirty="0">
                <a:solidFill>
                  <a:srgbClr val="FFFF00"/>
                </a:solidFill>
              </a:rPr>
              <a:t> (</a:t>
            </a:r>
            <a:r>
              <a:rPr lang="ro-RO" altLang="ro-RO" sz="1500" b="1" dirty="0">
                <a:solidFill>
                  <a:srgbClr val="FFFF00"/>
                </a:solidFill>
              </a:rPr>
              <a:t>î</a:t>
            </a:r>
            <a:r>
              <a:rPr lang="en-US" altLang="ro-RO" sz="1500" b="1" dirty="0">
                <a:solidFill>
                  <a:srgbClr val="FFFF00"/>
                </a:solidFill>
              </a:rPr>
              <a:t>n 2021)</a:t>
            </a:r>
            <a:endParaRPr lang="ro-RO" altLang="ro-RO" sz="1500" b="1" dirty="0">
              <a:solidFill>
                <a:srgbClr val="FFFF00"/>
              </a:solidFill>
            </a:endParaRPr>
          </a:p>
          <a:p>
            <a:pPr marL="68580" indent="-68580">
              <a:lnSpc>
                <a:spcPct val="150000"/>
              </a:lnSpc>
              <a:buFont typeface="Arial" panose="020B0604020202020204" pitchFamily="34" charset="0"/>
              <a:buChar char="•"/>
            </a:pPr>
            <a:r>
              <a:rPr lang="ro-RO" altLang="ro-RO" sz="1500" b="1" dirty="0">
                <a:solidFill>
                  <a:srgbClr val="FFFF00"/>
                </a:solidFill>
              </a:rPr>
              <a:t> cursul </a:t>
            </a:r>
            <a:r>
              <a:rPr lang="en-US" altLang="ro-RO" sz="1500" b="1" dirty="0">
                <a:solidFill>
                  <a:srgbClr val="FFFF00"/>
                </a:solidFill>
              </a:rPr>
              <a:t>BI</a:t>
            </a:r>
            <a:r>
              <a:rPr lang="ro-RO" altLang="ro-RO" sz="1500" b="1" dirty="0">
                <a:solidFill>
                  <a:srgbClr val="FFFF00"/>
                </a:solidFill>
              </a:rPr>
              <a:t>-IAP</a:t>
            </a:r>
            <a:r>
              <a:rPr lang="en-US" altLang="ro-RO" sz="1500" b="1" dirty="0">
                <a:solidFill>
                  <a:srgbClr val="FFFF00"/>
                </a:solidFill>
              </a:rPr>
              <a:t> - </a:t>
            </a:r>
            <a:r>
              <a:rPr lang="en-US" altLang="ro-RO" sz="1500" b="1" dirty="0" err="1">
                <a:solidFill>
                  <a:srgbClr val="FFFF00"/>
                </a:solidFill>
              </a:rPr>
              <a:t>certifi</a:t>
            </a:r>
            <a:r>
              <a:rPr lang="ro-RO" altLang="ro-RO" sz="1500" b="1" dirty="0">
                <a:solidFill>
                  <a:srgbClr val="FFFF00"/>
                </a:solidFill>
              </a:rPr>
              <a:t>cat</a:t>
            </a:r>
            <a:r>
              <a:rPr lang="en-US" altLang="ro-RO" sz="1500" b="1" dirty="0">
                <a:solidFill>
                  <a:srgbClr val="FFFF00"/>
                </a:solidFill>
              </a:rPr>
              <a:t> </a:t>
            </a:r>
            <a:r>
              <a:rPr lang="ro-RO" altLang="ro-RO" sz="1500" b="1" dirty="0">
                <a:solidFill>
                  <a:srgbClr val="FFFF00"/>
                </a:solidFill>
              </a:rPr>
              <a:t>“NATO APPROVED” de </a:t>
            </a:r>
            <a:r>
              <a:rPr lang="en-US" altLang="ro-RO" sz="1500" b="1" dirty="0">
                <a:solidFill>
                  <a:srgbClr val="FFFF00"/>
                </a:solidFill>
              </a:rPr>
              <a:t>JFD/</a:t>
            </a:r>
            <a:r>
              <a:rPr lang="ro-RO" altLang="ro-RO" sz="1500" b="1" dirty="0">
                <a:solidFill>
                  <a:srgbClr val="FFFF00"/>
                </a:solidFill>
              </a:rPr>
              <a:t>ACT</a:t>
            </a:r>
            <a:r>
              <a:rPr lang="en-US" altLang="ro-RO" sz="1500" b="1" dirty="0">
                <a:solidFill>
                  <a:srgbClr val="FFFF00"/>
                </a:solidFill>
              </a:rPr>
              <a:t> (</a:t>
            </a:r>
            <a:r>
              <a:rPr lang="ro-RO" altLang="ro-RO" sz="1500" b="1" dirty="0">
                <a:solidFill>
                  <a:srgbClr val="FFFF00"/>
                </a:solidFill>
              </a:rPr>
              <a:t>î</a:t>
            </a:r>
            <a:r>
              <a:rPr lang="en-US" altLang="ro-RO" sz="1500" b="1" dirty="0">
                <a:solidFill>
                  <a:srgbClr val="FFFF00"/>
                </a:solidFill>
              </a:rPr>
              <a:t>n 202</a:t>
            </a:r>
            <a:r>
              <a:rPr lang="ro-RO" altLang="ro-RO" sz="1500" b="1" dirty="0">
                <a:solidFill>
                  <a:srgbClr val="FFFF00"/>
                </a:solidFill>
              </a:rPr>
              <a:t>3</a:t>
            </a:r>
            <a:r>
              <a:rPr lang="en-US" altLang="ro-RO" sz="1500" b="1" dirty="0">
                <a:solidFill>
                  <a:srgbClr val="FFFF00"/>
                </a:solidFill>
              </a:rPr>
              <a:t>)</a:t>
            </a:r>
          </a:p>
        </p:txBody>
      </p:sp>
      <p:pic>
        <p:nvPicPr>
          <p:cNvPr id="19" name="Picture 3" descr="ACT LOGO"/>
          <p:cNvPicPr>
            <a:picLocks noChangeAspect="1" noChangeArrowheads="1"/>
          </p:cNvPicPr>
          <p:nvPr/>
        </p:nvPicPr>
        <p:blipFill>
          <a:blip r:embed="rId7" cstate="print">
            <a:clrChange>
              <a:clrFrom>
                <a:srgbClr val="000000"/>
              </a:clrFrom>
              <a:clrTo>
                <a:srgbClr val="000000">
                  <a:alpha val="0"/>
                </a:srgbClr>
              </a:clrTo>
            </a:clrChange>
          </a:blip>
          <a:srcRect l="3378" t="1337" r="3452" b="2451"/>
          <a:stretch>
            <a:fillRect/>
          </a:stretch>
        </p:blipFill>
        <p:spPr bwMode="auto">
          <a:xfrm>
            <a:off x="575888" y="1384478"/>
            <a:ext cx="1453538" cy="1485165"/>
          </a:xfrm>
          <a:prstGeom prst="rect">
            <a:avLst/>
          </a:prstGeom>
          <a:noFill/>
          <a:ln w="9525">
            <a:noFill/>
            <a:miter lim="800000"/>
            <a:headEnd/>
            <a:tailEnd/>
          </a:ln>
          <a:effectLst>
            <a:outerShdw blurRad="927100" sx="117000" sy="117000" algn="ctr" rotWithShape="0">
              <a:schemeClr val="tx1">
                <a:alpha val="70000"/>
              </a:schemeClr>
            </a:outerShdw>
          </a:effectLst>
        </p:spPr>
      </p:pic>
      <p:pic>
        <p:nvPicPr>
          <p:cNvPr id="24" name="Picture 23" descr="aww.png"/>
          <p:cNvPicPr>
            <a:picLocks noChangeAspect="1"/>
          </p:cNvPicPr>
          <p:nvPr/>
        </p:nvPicPr>
        <p:blipFill>
          <a:blip r:embed="rId8" cstate="print"/>
          <a:stretch>
            <a:fillRect/>
          </a:stretch>
        </p:blipFill>
        <p:spPr>
          <a:xfrm>
            <a:off x="7498525" y="3415539"/>
            <a:ext cx="317876" cy="308339"/>
          </a:xfrm>
          <a:prstGeom prst="rect">
            <a:avLst/>
          </a:prstGeom>
        </p:spPr>
      </p:pic>
      <p:pic>
        <p:nvPicPr>
          <p:cNvPr id="27" name="Picture 26" descr="aww.png"/>
          <p:cNvPicPr>
            <a:picLocks noChangeAspect="1"/>
          </p:cNvPicPr>
          <p:nvPr/>
        </p:nvPicPr>
        <p:blipFill>
          <a:blip r:embed="rId8" cstate="print"/>
          <a:stretch>
            <a:fillRect/>
          </a:stretch>
        </p:blipFill>
        <p:spPr>
          <a:xfrm>
            <a:off x="7490839" y="3775579"/>
            <a:ext cx="317876" cy="308339"/>
          </a:xfrm>
          <a:prstGeom prst="rect">
            <a:avLst/>
          </a:prstGeom>
        </p:spPr>
      </p:pic>
      <p:pic>
        <p:nvPicPr>
          <p:cNvPr id="28" name="Picture 27" descr="aww.png"/>
          <p:cNvPicPr>
            <a:picLocks noChangeAspect="1"/>
          </p:cNvPicPr>
          <p:nvPr/>
        </p:nvPicPr>
        <p:blipFill>
          <a:blip r:embed="rId8" cstate="print"/>
          <a:stretch>
            <a:fillRect/>
          </a:stretch>
        </p:blipFill>
        <p:spPr>
          <a:xfrm>
            <a:off x="7506210" y="4099615"/>
            <a:ext cx="317876" cy="308339"/>
          </a:xfrm>
          <a:prstGeom prst="rect">
            <a:avLst/>
          </a:prstGeom>
        </p:spPr>
      </p:pic>
    </p:spTree>
    <p:extLst>
      <p:ext uri="{BB962C8B-B14F-4D97-AF65-F5344CB8AC3E}">
        <p14:creationId xmlns:p14="http://schemas.microsoft.com/office/powerpoint/2010/main" val="30048274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A8FBCB1F-1B5D-4B52-B592-C1B4B1BAF383}" type="slidenum">
              <a:rPr lang="en-US" altLang="ro-RO"/>
              <a:pPr/>
              <a:t>16</a:t>
            </a:fld>
            <a:endParaRPr lang="en-US" altLang="ro-RO"/>
          </a:p>
        </p:txBody>
      </p:sp>
      <p:sp>
        <p:nvSpPr>
          <p:cNvPr id="38965" name="Text Box 1077"/>
          <p:cNvSpPr txBox="1">
            <a:spLocks noChangeArrowheads="1"/>
          </p:cNvSpPr>
          <p:nvPr/>
        </p:nvSpPr>
        <p:spPr bwMode="auto">
          <a:xfrm>
            <a:off x="1751410" y="177404"/>
            <a:ext cx="6061472" cy="1429238"/>
          </a:xfrm>
          <a:prstGeom prst="rect">
            <a:avLst/>
          </a:prstGeom>
          <a:noFill/>
          <a:ln w="12700" algn="ctr">
            <a:noFill/>
            <a:miter lim="800000"/>
            <a:headEnd/>
            <a:tailEnd/>
          </a:ln>
          <a:effectLst/>
        </p:spPr>
        <p:txBody>
          <a:bodyPr lIns="67866" tIns="33338" rIns="67866" bIns="33338">
            <a:spAutoFit/>
          </a:bodyPr>
          <a:lstStyle/>
          <a:p>
            <a:pPr marL="342900" indent="-342900" algn="ctr">
              <a:defRPr/>
            </a:pPr>
            <a:r>
              <a:rPr lang="ro-RO" altLang="ro-RO" sz="2100" b="1">
                <a:solidFill>
                  <a:srgbClr val="FFFF00"/>
                </a:solidFill>
                <a:effectLst>
                  <a:outerShdw blurRad="38100" dist="38100" dir="2700000" algn="tl">
                    <a:srgbClr val="000000"/>
                  </a:outerShdw>
                </a:effectLst>
              </a:rPr>
              <a:t>1. </a:t>
            </a:r>
            <a:r>
              <a:rPr lang="en-US" altLang="ro-RO" sz="2100" b="1">
                <a:solidFill>
                  <a:srgbClr val="FFFF00"/>
                </a:solidFill>
                <a:effectLst>
                  <a:outerShdw blurRad="38100" dist="38100" dir="2700000" algn="tl">
                    <a:srgbClr val="000000"/>
                  </a:outerShdw>
                </a:effectLst>
              </a:rPr>
              <a:t>Managementul </a:t>
            </a:r>
            <a:r>
              <a:rPr lang="ro-RO" altLang="ro-RO" sz="2100" b="1">
                <a:solidFill>
                  <a:srgbClr val="FFFF00"/>
                </a:solidFill>
                <a:effectLst>
                  <a:outerShdw blurRad="38100" dist="38100" dir="2700000" algn="tl">
                    <a:srgbClr val="000000"/>
                  </a:outerShdw>
                </a:effectLst>
              </a:rPr>
              <a:t>r</a:t>
            </a:r>
            <a:r>
              <a:rPr lang="en-US" altLang="ro-RO" sz="2100" b="1">
                <a:solidFill>
                  <a:srgbClr val="FFFF00"/>
                </a:solidFill>
                <a:effectLst>
                  <a:outerShdw blurRad="38100" dist="38100" dir="2700000" algn="tl">
                    <a:srgbClr val="000000"/>
                  </a:outerShdw>
                </a:effectLst>
              </a:rPr>
              <a:t>esurselor de </a:t>
            </a:r>
            <a:r>
              <a:rPr lang="ro-RO" altLang="ro-RO" sz="2100" b="1">
                <a:solidFill>
                  <a:srgbClr val="FFFF00"/>
                </a:solidFill>
                <a:effectLst>
                  <a:outerShdw blurRad="38100" dist="38100" dir="2700000" algn="tl">
                    <a:srgbClr val="000000"/>
                  </a:outerShdw>
                </a:effectLst>
              </a:rPr>
              <a:t>a</a:t>
            </a:r>
            <a:r>
              <a:rPr lang="en-US" altLang="ro-RO" sz="2100" b="1">
                <a:solidFill>
                  <a:srgbClr val="FFFF00"/>
                </a:solidFill>
                <a:effectLst>
                  <a:outerShdw blurRad="38100" dist="38100" dir="2700000" algn="tl">
                    <a:srgbClr val="000000"/>
                  </a:outerShdw>
                </a:effectLst>
              </a:rPr>
              <a:t>părare</a:t>
            </a:r>
            <a:endParaRPr lang="ro-RO" altLang="ro-RO" sz="2100" b="1">
              <a:solidFill>
                <a:srgbClr val="FFFF00"/>
              </a:solidFill>
              <a:effectLst>
                <a:outerShdw blurRad="38100" dist="38100" dir="2700000" algn="tl">
                  <a:srgbClr val="000000"/>
                </a:outerShdw>
              </a:effectLst>
            </a:endParaRPr>
          </a:p>
          <a:p>
            <a:pPr marL="342900" indent="-342900" algn="ctr">
              <a:defRPr/>
            </a:pPr>
            <a:r>
              <a:rPr lang="en-US" altLang="ro-RO" sz="2100" b="1">
                <a:solidFill>
                  <a:srgbClr val="FFFF00"/>
                </a:solidFill>
                <a:effectLst>
                  <a:outerShdw blurRad="38100" dist="38100" dir="2700000" algn="tl">
                    <a:srgbClr val="000000"/>
                  </a:outerShdw>
                </a:effectLst>
              </a:rPr>
              <a:t> </a:t>
            </a:r>
            <a:r>
              <a:rPr lang="ro-RO" altLang="ro-RO" sz="2100" b="1">
                <a:solidFill>
                  <a:srgbClr val="FFFF00"/>
                </a:solidFill>
                <a:effectLst>
                  <a:outerShdw blurRad="38100" dist="38100" dir="2700000" algn="tl">
                    <a:srgbClr val="000000"/>
                  </a:outerShdw>
                </a:effectLst>
              </a:rPr>
              <a:t>p</a:t>
            </a:r>
            <a:r>
              <a:rPr lang="en-US" altLang="ro-RO" sz="2100" b="1">
                <a:solidFill>
                  <a:srgbClr val="FFFF00"/>
                </a:solidFill>
                <a:effectLst>
                  <a:outerShdw blurRad="38100" dist="38100" dir="2700000" algn="tl">
                    <a:srgbClr val="000000"/>
                  </a:outerShdw>
                </a:effectLst>
              </a:rPr>
              <a:t>entru </a:t>
            </a:r>
            <a:r>
              <a:rPr lang="ro-RO" altLang="ro-RO" sz="2100" b="1">
                <a:solidFill>
                  <a:srgbClr val="FFFF00"/>
                </a:solidFill>
                <a:effectLst>
                  <a:outerShdw blurRad="38100" dist="38100" dir="2700000" algn="tl">
                    <a:srgbClr val="000000"/>
                  </a:outerShdw>
                </a:effectLst>
              </a:rPr>
              <a:t>p</a:t>
            </a:r>
            <a:r>
              <a:rPr lang="en-US" altLang="ro-RO" sz="2100" b="1">
                <a:solidFill>
                  <a:srgbClr val="FFFF00"/>
                </a:solidFill>
                <a:effectLst>
                  <a:outerShdw blurRad="38100" dist="38100" dir="2700000" algn="tl">
                    <a:srgbClr val="000000"/>
                  </a:outerShdw>
                </a:effectLst>
              </a:rPr>
              <a:t>ersonalul de </a:t>
            </a:r>
            <a:r>
              <a:rPr lang="ro-RO" altLang="ro-RO" sz="2100" b="1">
                <a:solidFill>
                  <a:srgbClr val="FFFF00"/>
                </a:solidFill>
                <a:effectLst>
                  <a:outerShdw blurRad="38100" dist="38100" dir="2700000" algn="tl">
                    <a:srgbClr val="000000"/>
                  </a:outerShdw>
                </a:effectLst>
              </a:rPr>
              <a:t>c</a:t>
            </a:r>
            <a:r>
              <a:rPr lang="en-US" altLang="ro-RO" sz="2100" b="1">
                <a:solidFill>
                  <a:srgbClr val="FFFF00"/>
                </a:solidFill>
                <a:effectLst>
                  <a:outerShdw blurRad="38100" dist="38100" dir="2700000" algn="tl">
                    <a:srgbClr val="000000"/>
                  </a:outerShdw>
                </a:effectLst>
              </a:rPr>
              <a:t>onducere</a:t>
            </a:r>
            <a:endParaRPr lang="ro-RO" altLang="ro-RO" sz="2100" b="1">
              <a:solidFill>
                <a:srgbClr val="FFFF00"/>
              </a:solidFill>
              <a:effectLst>
                <a:outerShdw blurRad="38100" dist="38100" dir="2700000" algn="tl">
                  <a:srgbClr val="000000"/>
                </a:outerShdw>
              </a:effectLst>
            </a:endParaRPr>
          </a:p>
          <a:p>
            <a:pPr marL="342900" indent="-342900" algn="ctr">
              <a:defRPr/>
            </a:pPr>
            <a:r>
              <a:rPr lang="ro-RO" altLang="ro-RO" sz="1650" b="1">
                <a:solidFill>
                  <a:srgbClr val="FFFF00"/>
                </a:solidFill>
                <a:effectLst>
                  <a:outerShdw blurRad="38100" dist="38100" dir="2700000" algn="tl">
                    <a:srgbClr val="000000"/>
                  </a:outerShdw>
                </a:effectLst>
              </a:rPr>
              <a:t> </a:t>
            </a:r>
            <a:r>
              <a:rPr lang="ro-RO" altLang="ro-RO" sz="1650" b="1">
                <a:solidFill>
                  <a:srgbClr val="EA641A"/>
                </a:solidFill>
                <a:effectLst>
                  <a:outerShdw blurRad="38100" dist="38100" dir="2700000" algn="tl">
                    <a:srgbClr val="000000"/>
                  </a:outerShdw>
                </a:effectLst>
              </a:rPr>
              <a:t>- acreditat “NATO </a:t>
            </a:r>
            <a:r>
              <a:rPr lang="en-US" altLang="en-US" sz="1650" b="1">
                <a:solidFill>
                  <a:srgbClr val="EA641A"/>
                </a:solidFill>
                <a:effectLst>
                  <a:outerShdw blurRad="38100" dist="38100" dir="2700000" algn="tl">
                    <a:srgbClr val="000000"/>
                  </a:outerShdw>
                </a:effectLst>
              </a:rPr>
              <a:t>APPROVED</a:t>
            </a:r>
            <a:r>
              <a:rPr lang="ro-RO" altLang="ro-RO" sz="1650" b="1">
                <a:solidFill>
                  <a:srgbClr val="EA641A"/>
                </a:solidFill>
                <a:effectLst>
                  <a:outerShdw blurRad="38100" dist="38100" dir="2700000" algn="tl">
                    <a:srgbClr val="000000"/>
                  </a:outerShdw>
                </a:effectLst>
              </a:rPr>
              <a:t>” –</a:t>
            </a:r>
          </a:p>
          <a:p>
            <a:pPr marL="342900" indent="-342900" algn="ctr">
              <a:defRPr/>
            </a:pPr>
            <a:r>
              <a:rPr lang="ro-RO" altLang="ro-RO" sz="1500"/>
              <a:t> </a:t>
            </a:r>
            <a:r>
              <a:rPr lang="en-US" altLang="ro-RO" sz="1500" b="1">
                <a:effectLst>
                  <a:outerShdw blurRad="38100" dist="38100" dir="2700000" algn="tl">
                    <a:srgbClr val="000000"/>
                  </a:outerShdw>
                </a:effectLst>
              </a:rPr>
              <a:t>(list</a:t>
            </a:r>
            <a:r>
              <a:rPr lang="ro-RO" altLang="ro-RO" sz="1500" b="1">
                <a:effectLst>
                  <a:outerShdw blurRad="38100" dist="38100" dir="2700000" algn="tl">
                    <a:srgbClr val="000000"/>
                  </a:outerShdw>
                </a:effectLst>
              </a:rPr>
              <a:t>at în</a:t>
            </a:r>
            <a:r>
              <a:rPr lang="en-US" altLang="ro-RO" sz="1500" b="1">
                <a:effectLst>
                  <a:outerShdw blurRad="38100" dist="38100" dir="2700000" algn="tl">
                    <a:srgbClr val="000000"/>
                  </a:outerShdw>
                </a:effectLst>
              </a:rPr>
              <a:t> ePRIME </a:t>
            </a:r>
            <a:r>
              <a:rPr lang="ro-RO" altLang="ro-RO" sz="1500" b="1">
                <a:effectLst>
                  <a:outerShdw blurRad="38100" dist="38100" dir="2700000" algn="tl">
                    <a:srgbClr val="000000"/>
                  </a:outerShdw>
                </a:effectLst>
              </a:rPr>
              <a:t>şi ETOC</a:t>
            </a:r>
            <a:r>
              <a:rPr lang="en-US" altLang="ro-RO" sz="1500" b="1">
                <a:effectLst>
                  <a:outerShdw blurRad="38100" dist="38100" dir="2700000" algn="tl">
                    <a:srgbClr val="000000"/>
                  </a:outerShdw>
                </a:effectLst>
              </a:rPr>
              <a:t>)</a:t>
            </a:r>
            <a:r>
              <a:rPr lang="ro-RO" altLang="ro-RO" sz="1500" b="1">
                <a:effectLst>
                  <a:outerShdw blurRad="38100" dist="38100" dir="2700000" algn="tl">
                    <a:srgbClr val="000000"/>
                  </a:outerShdw>
                </a:effectLst>
              </a:rPr>
              <a:t> - ACT 678</a:t>
            </a:r>
          </a:p>
          <a:p>
            <a:pPr marL="342900" indent="-342900" algn="ctr">
              <a:defRPr/>
            </a:pPr>
            <a:endParaRPr lang="en-US" altLang="ro-RO" sz="1500" b="1">
              <a:effectLst>
                <a:outerShdw blurRad="38100" dist="38100" dir="2700000" algn="tl">
                  <a:srgbClr val="000000"/>
                </a:outerShdw>
              </a:effectLst>
            </a:endParaRPr>
          </a:p>
        </p:txBody>
      </p:sp>
      <p:sp>
        <p:nvSpPr>
          <p:cNvPr id="38967" name="Rectangle 1079"/>
          <p:cNvSpPr>
            <a:spLocks noChangeArrowheads="1"/>
          </p:cNvSpPr>
          <p:nvPr/>
        </p:nvSpPr>
        <p:spPr bwMode="auto">
          <a:xfrm>
            <a:off x="1384697" y="3387329"/>
            <a:ext cx="6481763" cy="1221489"/>
          </a:xfrm>
          <a:prstGeom prst="rect">
            <a:avLst/>
          </a:prstGeom>
          <a:noFill/>
          <a:ln w="12700" algn="ctr">
            <a:noFill/>
            <a:miter lim="800000"/>
            <a:headEnd/>
            <a:tailEnd/>
          </a:ln>
          <a:effectLst/>
        </p:spPr>
        <p:txBody>
          <a:bodyPr lIns="67866" tIns="33338" rIns="67866" bIns="33338">
            <a:spAutoFit/>
          </a:bodyPr>
          <a:lstStyle/>
          <a:p>
            <a:pPr>
              <a:defRPr/>
            </a:pPr>
            <a:r>
              <a:rPr lang="en-US" altLang="ro-RO" sz="1500" b="1" u="sng">
                <a:effectLst>
                  <a:outerShdw blurRad="38100" dist="38100" dir="2700000" algn="tl">
                    <a:srgbClr val="000000"/>
                  </a:outerShdw>
                </a:effectLst>
              </a:rPr>
              <a:t>Scop:</a:t>
            </a:r>
          </a:p>
          <a:p>
            <a:pPr>
              <a:defRPr/>
            </a:pPr>
            <a:endParaRPr lang="en-US" altLang="ro-RO" sz="1500" b="1" i="1">
              <a:solidFill>
                <a:srgbClr val="FFFF00"/>
              </a:solidFill>
              <a:effectLst>
                <a:outerShdw blurRad="38100" dist="38100" dir="2700000" algn="tl">
                  <a:srgbClr val="000000"/>
                </a:outerShdw>
              </a:effectLst>
            </a:endParaRPr>
          </a:p>
          <a:p>
            <a:pPr>
              <a:defRPr/>
            </a:pPr>
            <a:r>
              <a:rPr lang="ro-RO" altLang="ro-RO" sz="1500" b="1" i="1">
                <a:solidFill>
                  <a:srgbClr val="FFFF00"/>
                </a:solidFill>
                <a:effectLst>
                  <a:outerShdw blurRad="38100" dist="38100" dir="2700000" algn="tl">
                    <a:srgbClr val="000000"/>
                  </a:outerShdw>
                </a:effectLst>
              </a:rPr>
              <a:t>Dezvoltarea cunoştinţelor şi deprinderilor prin punerea în practică</a:t>
            </a:r>
            <a:r>
              <a:rPr lang="en-US"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a</a:t>
            </a:r>
            <a:r>
              <a:rPr lang="en-US" altLang="ro-RO" sz="1500" b="1" i="1">
                <a:solidFill>
                  <a:srgbClr val="FFFF00"/>
                </a:solidFill>
                <a:effectLst>
                  <a:outerShdw blurRad="38100" dist="38100" dir="2700000" algn="tl">
                    <a:srgbClr val="000000"/>
                  </a:outerShdw>
                </a:effectLst>
              </a:rPr>
              <a:t> concept</a:t>
            </a:r>
            <a:r>
              <a:rPr lang="ro-RO" altLang="ro-RO" sz="1500" b="1" i="1">
                <a:solidFill>
                  <a:srgbClr val="FFFF00"/>
                </a:solidFill>
                <a:effectLst>
                  <a:outerShdw blurRad="38100" dist="38100" dir="2700000" algn="tl">
                    <a:srgbClr val="000000"/>
                  </a:outerShdw>
                </a:effectLst>
              </a:rPr>
              <a:t>elor</a:t>
            </a:r>
            <a:r>
              <a:rPr lang="en-US"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metodelor şi </a:t>
            </a:r>
            <a:r>
              <a:rPr lang="en-US" altLang="ro-RO" sz="1500" b="1" i="1">
                <a:solidFill>
                  <a:srgbClr val="FFFF00"/>
                </a:solidFill>
                <a:effectLst>
                  <a:outerShdw blurRad="38100" dist="38100" dir="2700000" algn="tl">
                    <a:srgbClr val="000000"/>
                  </a:outerShdw>
                </a:effectLst>
              </a:rPr>
              <a:t>tehni</a:t>
            </a:r>
            <a:r>
              <a:rPr lang="ro-RO" altLang="ro-RO" sz="1500" b="1" i="1">
                <a:solidFill>
                  <a:srgbClr val="FFFF00"/>
                </a:solidFill>
                <a:effectLst>
                  <a:outerShdw blurRad="38100" dist="38100" dir="2700000" algn="tl">
                    <a:srgbClr val="000000"/>
                  </a:outerShdw>
                </a:effectLst>
              </a:rPr>
              <a:t>cilor de </a:t>
            </a:r>
            <a:r>
              <a:rPr lang="en-US" altLang="ro-RO" sz="1500" b="1" i="1">
                <a:solidFill>
                  <a:srgbClr val="FFFF00"/>
                </a:solidFill>
                <a:effectLst>
                  <a:outerShdw blurRad="38100" dist="38100" dir="2700000" algn="tl">
                    <a:srgbClr val="000000"/>
                  </a:outerShdw>
                </a:effectLst>
              </a:rPr>
              <a:t>anali</a:t>
            </a:r>
            <a:r>
              <a:rPr lang="ro-RO" altLang="ro-RO" sz="1500" b="1" i="1">
                <a:solidFill>
                  <a:srgbClr val="FFFF00"/>
                </a:solidFill>
                <a:effectLst>
                  <a:outerShdw blurRad="38100" dist="38100" dir="2700000" algn="tl">
                    <a:srgbClr val="000000"/>
                  </a:outerShdw>
                </a:effectLst>
              </a:rPr>
              <a:t>ză</a:t>
            </a:r>
            <a:r>
              <a:rPr lang="en-US"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utilizate pentru un management eficace al resurselor pentru apărare puse la dispoziţie</a:t>
            </a:r>
            <a:r>
              <a:rPr lang="en-US" altLang="ro-RO" sz="1500" b="1" i="1">
                <a:solidFill>
                  <a:srgbClr val="FFFF00"/>
                </a:solidFill>
                <a:effectLst>
                  <a:outerShdw blurRad="38100" dist="38100" dir="2700000" algn="tl">
                    <a:srgbClr val="000000"/>
                  </a:outerShdw>
                </a:effectLst>
              </a:rPr>
              <a:t>.</a:t>
            </a:r>
          </a:p>
        </p:txBody>
      </p:sp>
      <p:sp>
        <p:nvSpPr>
          <p:cNvPr id="8" name="Rectangle 1079"/>
          <p:cNvSpPr>
            <a:spLocks noChangeArrowheads="1"/>
          </p:cNvSpPr>
          <p:nvPr/>
        </p:nvSpPr>
        <p:spPr bwMode="auto">
          <a:xfrm>
            <a:off x="1143001" y="1653780"/>
            <a:ext cx="6669881" cy="1683154"/>
          </a:xfrm>
          <a:prstGeom prst="rect">
            <a:avLst/>
          </a:prstGeom>
          <a:noFill/>
          <a:ln w="12700" algn="ctr">
            <a:noFill/>
            <a:miter lim="800000"/>
            <a:headEnd/>
            <a:tailEnd/>
          </a:ln>
          <a:effectLst/>
        </p:spPr>
        <p:txBody>
          <a:bodyPr lIns="67866" tIns="33338" rIns="67866" bIns="33338">
            <a:spAutoFit/>
          </a:bodyPr>
          <a:lstStyle/>
          <a:p>
            <a:pPr>
              <a:defRPr/>
            </a:pPr>
            <a:r>
              <a:rPr lang="en-US" sz="1500" b="1" dirty="0">
                <a:effectLst>
                  <a:outerShdw blurRad="38100" dist="38100" dir="2700000" algn="tl">
                    <a:srgbClr val="000000"/>
                  </a:outerShdw>
                </a:effectLst>
              </a:rPr>
              <a:t>     </a:t>
            </a:r>
            <a:r>
              <a:rPr lang="vi-VN" sz="1500" b="1" u="sng" dirty="0">
                <a:effectLst>
                  <a:outerShdw blurRad="38100" dist="38100" dir="2700000" algn="tl">
                    <a:srgbClr val="000000"/>
                  </a:outerShdw>
                </a:effectLst>
              </a:rPr>
              <a:t>Criterii </a:t>
            </a:r>
            <a:r>
              <a:rPr lang="ro-RO" altLang="ro-RO" sz="1500" b="1" u="sng" dirty="0">
                <a:effectLst>
                  <a:outerShdw blurRad="38100" dist="38100" dir="2700000" algn="tl">
                    <a:srgbClr val="000000"/>
                  </a:outerShdw>
                </a:effectLst>
              </a:rPr>
              <a:t>generale de </a:t>
            </a:r>
            <a:r>
              <a:rPr lang="vi-VN" sz="1500" b="1" u="sng" dirty="0">
                <a:effectLst>
                  <a:outerShdw blurRad="38100" dist="38100" dir="2700000" algn="tl">
                    <a:srgbClr val="000000"/>
                  </a:outerShdw>
                </a:effectLst>
              </a:rPr>
              <a:t>participare:</a:t>
            </a:r>
          </a:p>
          <a:p>
            <a:pPr>
              <a:defRPr/>
            </a:pPr>
            <a:endParaRPr lang="vi-VN" sz="1500" b="1" u="sng" dirty="0">
              <a:effectLst>
                <a:outerShdw blurRad="38100" dist="38100" dir="2700000" algn="tl">
                  <a:srgbClr val="000000"/>
                </a:outerShdw>
              </a:effectLst>
            </a:endParaRPr>
          </a:p>
          <a:p>
            <a:pPr marL="685800" lvl="1" indent="-342900">
              <a:buFontTx/>
              <a:buAutoNum type="arabicPeriod"/>
              <a:defRPr/>
            </a:pPr>
            <a:r>
              <a:rPr lang="vi-VN" sz="1500" b="1" i="1" dirty="0">
                <a:solidFill>
                  <a:srgbClr val="FFFF00"/>
                </a:solidFill>
                <a:effectLst>
                  <a:outerShdw blurRad="38100" dist="38100" dir="2700000" algn="tl">
                    <a:srgbClr val="000000"/>
                  </a:outerShdw>
                </a:effectLst>
              </a:rPr>
              <a:t>Studenţii să fie ofiţeri şi /sau personal civil cu atribuţii de conducere şi responsabilităţi în domeniul managementului resurselor de apărare</a:t>
            </a:r>
            <a:endParaRPr lang="ro-RO" sz="1500" b="1" i="1" dirty="0">
              <a:solidFill>
                <a:srgbClr val="FFFF00"/>
              </a:solidFill>
              <a:effectLst>
                <a:outerShdw blurRad="38100" dist="38100" dir="2700000" algn="tl">
                  <a:srgbClr val="000000"/>
                </a:outerShdw>
              </a:effectLst>
            </a:endParaRPr>
          </a:p>
          <a:p>
            <a:pPr marL="685800" lvl="1" indent="-342900">
              <a:buFontTx/>
              <a:buAutoNum type="arabicPeriod" startAt="2"/>
              <a:defRPr/>
            </a:pPr>
            <a:r>
              <a:rPr lang="vi-VN" sz="1500" b="1" i="1" dirty="0">
                <a:solidFill>
                  <a:srgbClr val="FFFF00"/>
                </a:solidFill>
                <a:effectLst>
                  <a:outerShdw blurRad="38100" dist="38100" dir="2700000" algn="tl">
                    <a:srgbClr val="000000"/>
                  </a:outerShdw>
                </a:effectLst>
              </a:rPr>
              <a:t>Ofiţerii să aibă gradul minim de locotenent-colonel </a:t>
            </a:r>
            <a:r>
              <a:rPr lang="ro-RO" sz="1500" b="1" i="1" dirty="0">
                <a:solidFill>
                  <a:srgbClr val="FFFF00"/>
                </a:solidFill>
                <a:effectLst>
                  <a:outerShdw blurRad="38100" dist="38100" dir="2700000" algn="tl">
                    <a:srgbClr val="000000"/>
                  </a:outerShdw>
                </a:effectLst>
              </a:rPr>
              <a:t>/</a:t>
            </a:r>
            <a:r>
              <a:rPr lang="vi-VN" sz="1500" b="1" i="1" dirty="0">
                <a:solidFill>
                  <a:srgbClr val="FFFF00"/>
                </a:solidFill>
                <a:effectLst>
                  <a:outerShdw blurRad="38100" dist="38100" dir="2700000" algn="tl">
                    <a:srgbClr val="000000"/>
                  </a:outerShdw>
                </a:effectLst>
              </a:rPr>
              <a:t>căpitan-comandor, iar</a:t>
            </a:r>
            <a:r>
              <a:rPr lang="ro-RO" sz="1500" b="1" i="1" dirty="0">
                <a:solidFill>
                  <a:srgbClr val="FFFF00"/>
                </a:solidFill>
                <a:effectLst>
                  <a:outerShdw blurRad="38100" dist="38100" dir="2700000" algn="tl">
                    <a:srgbClr val="000000"/>
                  </a:outerShdw>
                </a:effectLst>
              </a:rPr>
              <a:t> </a:t>
            </a:r>
            <a:r>
              <a:rPr lang="vi-VN" sz="1500" b="1" i="1" dirty="0">
                <a:solidFill>
                  <a:srgbClr val="FFFF00"/>
                </a:solidFill>
                <a:effectLst>
                  <a:outerShdw blurRad="38100" dist="38100" dir="2700000" algn="tl">
                    <a:srgbClr val="000000"/>
                  </a:outerShdw>
                </a:effectLst>
              </a:rPr>
              <a:t>personalul civil echivalentul acestuia</a:t>
            </a:r>
          </a:p>
          <a:p>
            <a:pPr marL="685800" lvl="1" indent="-342900">
              <a:defRPr/>
            </a:pPr>
            <a:endParaRPr lang="en-US" sz="1500" b="1" i="1" dirty="0">
              <a:solidFill>
                <a:srgbClr val="FFFF00"/>
              </a:solidFill>
              <a:effectLst>
                <a:outerShdw blurRad="38100" dist="38100" dir="2700000" algn="tl">
                  <a:srgbClr val="000000"/>
                </a:outerShdw>
              </a:effectLst>
            </a:endParaRPr>
          </a:p>
        </p:txBody>
      </p:sp>
      <p:pic>
        <p:nvPicPr>
          <p:cNvPr id="9" name="Picture 8" descr="stema cu coroana.png"/>
          <p:cNvPicPr>
            <a:picLocks noChangeAspect="1"/>
          </p:cNvPicPr>
          <p:nvPr/>
        </p:nvPicPr>
        <p:blipFill>
          <a:blip r:embed="rId2"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0" name="Group 1"/>
          <p:cNvGrpSpPr>
            <a:grpSpLocks/>
          </p:cNvGrpSpPr>
          <p:nvPr/>
        </p:nvGrpSpPr>
        <p:grpSpPr bwMode="auto">
          <a:xfrm>
            <a:off x="7860602" y="71437"/>
            <a:ext cx="1094184" cy="1015604"/>
            <a:chOff x="7010400" y="187501"/>
            <a:chExt cx="2113044" cy="1908491"/>
          </a:xfrm>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16594902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032E2029-5A5F-40D7-BC43-C6FD4BB0A2C9}" type="slidenum">
              <a:rPr lang="en-US" altLang="ro-RO"/>
              <a:pPr/>
              <a:t>17</a:t>
            </a:fld>
            <a:endParaRPr lang="en-US" altLang="ro-RO"/>
          </a:p>
        </p:txBody>
      </p:sp>
      <p:pic>
        <p:nvPicPr>
          <p:cNvPr id="20484" name="Picture 5" descr="MVC-04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161" y="1558529"/>
            <a:ext cx="2753915" cy="2066925"/>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6502" name="Text Box 6"/>
          <p:cNvSpPr txBox="1">
            <a:spLocks noChangeArrowheads="1"/>
          </p:cNvSpPr>
          <p:nvPr/>
        </p:nvSpPr>
        <p:spPr bwMode="auto">
          <a:xfrm>
            <a:off x="2768053" y="292895"/>
            <a:ext cx="4340131" cy="713658"/>
          </a:xfrm>
          <a:prstGeom prst="rect">
            <a:avLst/>
          </a:prstGeom>
          <a:noFill/>
          <a:ln w="12700" algn="ctr">
            <a:noFill/>
            <a:miter lim="800000"/>
            <a:headEnd/>
            <a:tailEnd/>
          </a:ln>
          <a:effectLst/>
        </p:spPr>
        <p:txBody>
          <a:bodyPr wrap="none" lIns="67866" tIns="33338" rIns="67866" bIns="33338">
            <a:spAutoFit/>
          </a:bodyPr>
          <a:lstStyle/>
          <a:p>
            <a:pPr algn="ctr">
              <a:defRPr/>
            </a:pPr>
            <a:r>
              <a:rPr lang="vi-VN" sz="2100" b="1" i="1" dirty="0">
                <a:solidFill>
                  <a:srgbClr val="FFFF00"/>
                </a:solidFill>
                <a:effectLst>
                  <a:outerShdw blurRad="38100" dist="38100" dir="2700000" algn="tl">
                    <a:srgbClr val="000000"/>
                  </a:outerShdw>
                </a:effectLst>
              </a:rPr>
              <a:t>Managementul resurselor de apărare </a:t>
            </a:r>
          </a:p>
          <a:p>
            <a:pPr algn="ctr">
              <a:defRPr/>
            </a:pPr>
            <a:r>
              <a:rPr lang="vi-VN" sz="2100" b="1" i="1" dirty="0">
                <a:solidFill>
                  <a:srgbClr val="FFFF00"/>
                </a:solidFill>
                <a:effectLst>
                  <a:outerShdw blurRad="38100" dist="38100" dir="2700000" algn="tl">
                    <a:srgbClr val="000000"/>
                  </a:outerShdw>
                </a:effectLst>
              </a:rPr>
              <a:t>pentru personalul de conducere</a:t>
            </a:r>
          </a:p>
        </p:txBody>
      </p:sp>
      <p:sp>
        <p:nvSpPr>
          <p:cNvPr id="10" name="Rectangle 4"/>
          <p:cNvSpPr>
            <a:spLocks noChangeArrowheads="1"/>
          </p:cNvSpPr>
          <p:nvPr/>
        </p:nvSpPr>
        <p:spPr bwMode="auto">
          <a:xfrm>
            <a:off x="1312070" y="4318398"/>
            <a:ext cx="5636419" cy="298160"/>
          </a:xfrm>
          <a:prstGeom prst="rect">
            <a:avLst/>
          </a:prstGeom>
          <a:noFill/>
          <a:ln w="12700" algn="ctr">
            <a:noFill/>
            <a:miter lim="800000"/>
            <a:headEnd/>
            <a:tailEnd/>
          </a:ln>
          <a:effectLst/>
        </p:spPr>
        <p:txBody>
          <a:bodyPr lIns="67866" tIns="33338" rIns="67866" bIns="33338">
            <a:spAutoFit/>
          </a:bodyPr>
          <a:lstStyle/>
          <a:p>
            <a:pPr>
              <a:defRPr/>
            </a:pPr>
            <a:r>
              <a:rPr lang="ro-RO" altLang="ro-RO" sz="1500" b="1" u="sng" dirty="0">
                <a:effectLst>
                  <a:outerShdw blurRad="38100" dist="38100" dir="2700000" algn="tl">
                    <a:srgbClr val="000000"/>
                  </a:outerShdw>
                </a:effectLst>
              </a:rPr>
              <a:t>Locuri</a:t>
            </a:r>
            <a:r>
              <a:rPr lang="en-US" altLang="ro-RO" sz="1500" b="1" dirty="0">
                <a:effectLst>
                  <a:outerShdw blurRad="38100" dist="38100" dir="2700000" algn="tl">
                    <a:srgbClr val="000000"/>
                  </a:outerShdw>
                </a:effectLst>
              </a:rPr>
              <a:t>: </a:t>
            </a:r>
            <a:r>
              <a:rPr lang="en-US" altLang="ro-RO" sz="1500" b="1" i="1" dirty="0">
                <a:solidFill>
                  <a:srgbClr val="FFFF00"/>
                </a:solidFill>
                <a:effectLst>
                  <a:outerShdw blurRad="38100" dist="38100" dir="2700000" algn="tl">
                    <a:srgbClr val="000000"/>
                  </a:outerShdw>
                </a:effectLst>
              </a:rPr>
              <a:t>27 (</a:t>
            </a:r>
            <a:r>
              <a:rPr lang="ro-RO" altLang="ro-RO" sz="1500" b="1" i="1" dirty="0">
                <a:solidFill>
                  <a:srgbClr val="FFFF00"/>
                </a:solidFill>
                <a:effectLst>
                  <a:outerShdw blurRad="38100" dist="38100" dir="2700000" algn="tl">
                    <a:srgbClr val="000000"/>
                  </a:outerShdw>
                </a:effectLst>
              </a:rPr>
              <a:t>din care </a:t>
            </a:r>
            <a:r>
              <a:rPr lang="en-US" altLang="ro-RO" sz="1500" b="1" i="1" dirty="0">
                <a:solidFill>
                  <a:srgbClr val="FFFF00"/>
                </a:solidFill>
                <a:effectLst>
                  <a:outerShdw blurRad="38100" dist="38100" dir="2700000" algn="tl">
                    <a:srgbClr val="000000"/>
                  </a:outerShdw>
                </a:effectLst>
              </a:rPr>
              <a:t>4 </a:t>
            </a:r>
            <a:r>
              <a:rPr lang="ro-RO" altLang="ro-RO" sz="1500" b="1" i="1" dirty="0">
                <a:solidFill>
                  <a:srgbClr val="FFFF00"/>
                </a:solidFill>
                <a:effectLst>
                  <a:outerShdw blurRad="38100" dist="38100" dir="2700000" algn="tl">
                    <a:srgbClr val="000000"/>
                  </a:outerShdw>
                </a:effectLst>
              </a:rPr>
              <a:t>pentru cursanți străini și </a:t>
            </a:r>
            <a:r>
              <a:rPr lang="en-US" altLang="ro-RO" sz="1500" b="1" i="1" dirty="0">
                <a:solidFill>
                  <a:srgbClr val="FFFF00"/>
                </a:solidFill>
                <a:effectLst>
                  <a:outerShdw blurRad="38100" dist="38100" dir="2700000" algn="tl">
                    <a:srgbClr val="000000"/>
                  </a:outerShdw>
                </a:effectLst>
              </a:rPr>
              <a:t>3</a:t>
            </a:r>
            <a:r>
              <a:rPr lang="ro-RO" altLang="ro-RO" sz="1500" b="1" i="1" dirty="0">
                <a:solidFill>
                  <a:srgbClr val="FFFF00"/>
                </a:solidFill>
                <a:effectLst>
                  <a:outerShdw blurRad="38100" dist="38100" dir="2700000" algn="tl">
                    <a:srgbClr val="000000"/>
                  </a:outerShdw>
                </a:effectLst>
              </a:rPr>
              <a:t> cu taxă)</a:t>
            </a:r>
          </a:p>
        </p:txBody>
      </p:sp>
      <p:sp>
        <p:nvSpPr>
          <p:cNvPr id="11" name="Rectangle 4"/>
          <p:cNvSpPr>
            <a:spLocks noChangeArrowheads="1"/>
          </p:cNvSpPr>
          <p:nvPr/>
        </p:nvSpPr>
        <p:spPr bwMode="auto">
          <a:xfrm>
            <a:off x="1169194" y="1221582"/>
            <a:ext cx="4077891" cy="3183565"/>
          </a:xfrm>
          <a:prstGeom prst="rect">
            <a:avLst/>
          </a:prstGeom>
          <a:noFill/>
          <a:ln w="12700" algn="ctr">
            <a:noFill/>
            <a:miter lim="800000"/>
            <a:headEnd/>
            <a:tailEnd/>
          </a:ln>
          <a:effectLst/>
        </p:spPr>
        <p:txBody>
          <a:bodyPr lIns="67866" tIns="33338" rIns="67866" bIns="33338">
            <a:spAutoFit/>
          </a:bodyPr>
          <a:lstStyle/>
          <a:p>
            <a:pPr>
              <a:defRPr/>
            </a:pPr>
            <a:r>
              <a:rPr lang="ro-RO" altLang="ro-RO" sz="1500" b="1">
                <a:effectLst>
                  <a:outerShdw blurRad="38100" dist="38100" dir="2700000" algn="tl">
                    <a:srgbClr val="000000"/>
                  </a:outerShdw>
                </a:effectLst>
              </a:rPr>
              <a:t> </a:t>
            </a:r>
            <a:r>
              <a:rPr lang="en-US" altLang="ro-RO" sz="1500" b="1" u="sng">
                <a:effectLst>
                  <a:outerShdw blurRad="38100" dist="38100" dir="2700000" algn="tl">
                    <a:srgbClr val="000000"/>
                  </a:outerShdw>
                </a:effectLst>
              </a:rPr>
              <a:t>Cur</a:t>
            </a:r>
            <a:r>
              <a:rPr lang="ro-RO" altLang="ro-RO" sz="1500" b="1" u="sng">
                <a:effectLst>
                  <a:outerShdw blurRad="38100" dist="38100" dir="2700000" algn="tl">
                    <a:srgbClr val="000000"/>
                  </a:outerShdw>
                </a:effectLst>
              </a:rPr>
              <a:t>r</a:t>
            </a:r>
            <a:r>
              <a:rPr lang="en-US" altLang="ro-RO" sz="1500" b="1" u="sng">
                <a:effectLst>
                  <a:outerShdw blurRad="38100" dist="38100" dir="2700000" algn="tl">
                    <a:srgbClr val="000000"/>
                  </a:outerShdw>
                </a:effectLst>
              </a:rPr>
              <a:t>icul</a:t>
            </a:r>
            <a:r>
              <a:rPr lang="ro-RO" altLang="ro-RO" sz="1500" b="1" u="sng">
                <a:effectLst>
                  <a:outerShdw blurRad="38100" dist="38100" dir="2700000" algn="tl">
                    <a:srgbClr val="000000"/>
                  </a:outerShdw>
                </a:effectLst>
              </a:rPr>
              <a:t>um</a:t>
            </a:r>
            <a:r>
              <a:rPr lang="ro-RO" altLang="ro-RO" sz="1500" b="1">
                <a:effectLst>
                  <a:outerShdw blurRad="38100" dist="38100" dir="2700000" algn="tl">
                    <a:srgbClr val="000000"/>
                  </a:outerShdw>
                </a:effectLst>
              </a:rPr>
              <a:t>:</a:t>
            </a:r>
            <a:endParaRPr lang="en-US" altLang="ro-RO" sz="1500" b="1" u="sng">
              <a:effectLst>
                <a:outerShdw blurRad="38100" dist="38100" dir="2700000" algn="tl">
                  <a:srgbClr val="000000"/>
                </a:outerShdw>
              </a:effectLst>
            </a:endParaRPr>
          </a:p>
          <a:p>
            <a:pPr marL="266700" lvl="1" indent="-132160">
              <a:lnSpc>
                <a:spcPct val="150000"/>
              </a:lnSpc>
              <a:buFontTx/>
              <a:buAutoNum type="arabicPeriod"/>
              <a:defRPr/>
            </a:pPr>
            <a:r>
              <a:rPr lang="ro-RO" altLang="ro-RO" sz="1500" b="1" i="1">
                <a:solidFill>
                  <a:srgbClr val="FFFF00"/>
                </a:solidFill>
                <a:effectLst>
                  <a:outerShdw blurRad="38100" dist="38100" dir="2700000" algn="tl">
                    <a:srgbClr val="000000"/>
                  </a:outerShdw>
                </a:effectLst>
              </a:rPr>
              <a:t> </a:t>
            </a:r>
            <a:r>
              <a:rPr lang="en-US" altLang="ro-RO" sz="1500" b="1" i="1">
                <a:solidFill>
                  <a:srgbClr val="FFFF00"/>
                </a:solidFill>
                <a:effectLst>
                  <a:outerShdw blurRad="38100" dist="38100" dir="2700000" algn="tl">
                    <a:srgbClr val="000000"/>
                  </a:outerShdw>
                </a:effectLst>
              </a:rPr>
              <a:t>Management</a:t>
            </a:r>
            <a:r>
              <a:rPr lang="ro-RO" altLang="ro-RO" sz="1500" b="1" i="1">
                <a:solidFill>
                  <a:srgbClr val="FFFF00"/>
                </a:solidFill>
                <a:effectLst>
                  <a:outerShdw blurRad="38100" dist="38100" dir="2700000" algn="tl">
                    <a:srgbClr val="000000"/>
                  </a:outerShdw>
                </a:effectLst>
              </a:rPr>
              <a:t>ul </a:t>
            </a:r>
            <a:r>
              <a:rPr lang="en-US" altLang="ro-RO" sz="1500" b="1" i="1">
                <a:solidFill>
                  <a:srgbClr val="FFFF00"/>
                </a:solidFill>
                <a:effectLst>
                  <a:outerShdw blurRad="38100" dist="38100" dir="2700000" algn="tl">
                    <a:srgbClr val="000000"/>
                  </a:outerShdw>
                </a:effectLst>
              </a:rPr>
              <a:t>resurselor de ap</a:t>
            </a:r>
            <a:r>
              <a:rPr lang="ro-RO" altLang="ro-RO" sz="1500" b="1" i="1">
                <a:solidFill>
                  <a:srgbClr val="FFFF00"/>
                </a:solidFill>
                <a:effectLst>
                  <a:outerShdw blurRad="38100" dist="38100" dir="2700000" algn="tl">
                    <a:srgbClr val="000000"/>
                  </a:outerShdw>
                </a:effectLst>
              </a:rPr>
              <a:t>ărare</a:t>
            </a:r>
            <a:endParaRPr lang="en-US" altLang="ro-RO" sz="1500" b="1" i="1">
              <a:solidFill>
                <a:srgbClr val="FFFF00"/>
              </a:solidFill>
              <a:effectLst>
                <a:outerShdw blurRad="38100" dist="38100" dir="2700000" algn="tl">
                  <a:srgbClr val="000000"/>
                </a:outerShdw>
              </a:effectLst>
            </a:endParaRPr>
          </a:p>
          <a:p>
            <a:pPr marL="266700" lvl="1" indent="-132160">
              <a:lnSpc>
                <a:spcPct val="150000"/>
              </a:lnSpc>
              <a:buFontTx/>
              <a:buAutoNum type="arabicPeriod"/>
              <a:defRPr/>
            </a:pPr>
            <a:r>
              <a:rPr lang="ro-RO" altLang="ro-RO" sz="1500" b="1" i="1">
                <a:solidFill>
                  <a:srgbClr val="FFFF00"/>
                </a:solidFill>
                <a:effectLst>
                  <a:outerShdw blurRad="38100" dist="38100" dir="2700000" algn="tl">
                    <a:srgbClr val="000000"/>
                  </a:outerShdw>
                </a:effectLst>
              </a:rPr>
              <a:t> Teoria </a:t>
            </a:r>
            <a:r>
              <a:rPr lang="en-US" altLang="ro-RO" sz="1500" b="1" i="1">
                <a:solidFill>
                  <a:srgbClr val="FFFF00"/>
                </a:solidFill>
                <a:effectLst>
                  <a:outerShdw blurRad="38100" dist="38100" dir="2700000" algn="tl">
                    <a:srgbClr val="000000"/>
                  </a:outerShdw>
                </a:effectLst>
              </a:rPr>
              <a:t>d</a:t>
            </a:r>
            <a:r>
              <a:rPr lang="ro-RO" altLang="ro-RO" sz="1500" b="1" i="1">
                <a:solidFill>
                  <a:srgbClr val="FFFF00"/>
                </a:solidFill>
                <a:effectLst>
                  <a:outerShdw blurRad="38100" dist="38100" dir="2700000" algn="tl">
                    <a:srgbClr val="000000"/>
                  </a:outerShdw>
                </a:effectLst>
              </a:rPr>
              <a:t>eciziei</a:t>
            </a:r>
            <a:endParaRPr lang="en-US" altLang="ro-RO" sz="1500" b="1" i="1">
              <a:solidFill>
                <a:srgbClr val="FFFF00"/>
              </a:solidFill>
              <a:effectLst>
                <a:outerShdw blurRad="38100" dist="38100" dir="2700000" algn="tl">
                  <a:srgbClr val="000000"/>
                </a:outerShdw>
              </a:effectLst>
            </a:endParaRPr>
          </a:p>
          <a:p>
            <a:pPr marL="266700" lvl="1" indent="-132160">
              <a:lnSpc>
                <a:spcPct val="150000"/>
              </a:lnSpc>
              <a:buFontTx/>
              <a:buAutoNum type="arabicPeriod"/>
              <a:defRPr/>
            </a:pPr>
            <a:r>
              <a:rPr lang="ro-RO" altLang="ro-RO" sz="1500" b="1" i="1">
                <a:solidFill>
                  <a:srgbClr val="FFFF00"/>
                </a:solidFill>
                <a:effectLst>
                  <a:outerShdw blurRad="38100" dist="38100" dir="2700000" algn="tl">
                    <a:srgbClr val="000000"/>
                  </a:outerShdw>
                </a:effectLst>
              </a:rPr>
              <a:t> Managementul  </a:t>
            </a:r>
            <a:r>
              <a:rPr lang="en-US" altLang="ro-RO" sz="1500" b="1" i="1">
                <a:solidFill>
                  <a:srgbClr val="FFFF00"/>
                </a:solidFill>
                <a:effectLst>
                  <a:outerShdw blurRad="38100" dist="38100" dir="2700000" algn="tl">
                    <a:srgbClr val="000000"/>
                  </a:outerShdw>
                </a:effectLst>
              </a:rPr>
              <a:t>r</a:t>
            </a:r>
            <a:r>
              <a:rPr lang="ro-RO" altLang="ro-RO" sz="1500" b="1" i="1">
                <a:solidFill>
                  <a:srgbClr val="FFFF00"/>
                </a:solidFill>
                <a:effectLst>
                  <a:outerShdw blurRad="38100" dist="38100" dir="2700000" algn="tl">
                    <a:srgbClr val="000000"/>
                  </a:outerShdw>
                </a:effectLst>
              </a:rPr>
              <a:t>esursei </a:t>
            </a:r>
            <a:r>
              <a:rPr lang="en-US" altLang="ro-RO" sz="1500" b="1" i="1">
                <a:solidFill>
                  <a:srgbClr val="FFFF00"/>
                </a:solidFill>
                <a:effectLst>
                  <a:outerShdw blurRad="38100" dist="38100" dir="2700000" algn="tl">
                    <a:srgbClr val="000000"/>
                  </a:outerShdw>
                </a:effectLst>
              </a:rPr>
              <a:t>u</a:t>
            </a:r>
            <a:r>
              <a:rPr lang="ro-RO" altLang="ro-RO" sz="1500" b="1" i="1">
                <a:solidFill>
                  <a:srgbClr val="FFFF00"/>
                </a:solidFill>
                <a:effectLst>
                  <a:outerShdw blurRad="38100" dist="38100" dir="2700000" algn="tl">
                    <a:srgbClr val="000000"/>
                  </a:outerShdw>
                </a:effectLst>
              </a:rPr>
              <a:t>mane</a:t>
            </a:r>
            <a:endParaRPr lang="en-US" altLang="ro-RO" sz="1500" b="1" i="1">
              <a:solidFill>
                <a:srgbClr val="FFFF00"/>
              </a:solidFill>
              <a:effectLst>
                <a:outerShdw blurRad="38100" dist="38100" dir="2700000" algn="tl">
                  <a:srgbClr val="000000"/>
                </a:outerShdw>
              </a:effectLst>
            </a:endParaRPr>
          </a:p>
          <a:p>
            <a:pPr marL="266700" lvl="1" indent="-132160">
              <a:lnSpc>
                <a:spcPct val="150000"/>
              </a:lnSpc>
              <a:buFontTx/>
              <a:buAutoNum type="arabicPeriod"/>
              <a:defRPr/>
            </a:pPr>
            <a:r>
              <a:rPr lang="ro-RO" altLang="ro-RO" sz="1500" b="1" i="1">
                <a:solidFill>
                  <a:srgbClr val="FFFF00"/>
                </a:solidFill>
                <a:effectLst>
                  <a:outerShdw blurRad="38100" dist="38100" dir="2700000" algn="tl">
                    <a:srgbClr val="000000"/>
                  </a:outerShdw>
                </a:effectLst>
              </a:rPr>
              <a:t> </a:t>
            </a:r>
            <a:r>
              <a:rPr lang="en-US" altLang="ro-RO" sz="1500" b="1" i="1">
                <a:solidFill>
                  <a:srgbClr val="FFFF00"/>
                </a:solidFill>
                <a:effectLst>
                  <a:outerShdw blurRad="38100" dist="38100" dir="2700000" algn="tl">
                    <a:srgbClr val="000000"/>
                  </a:outerShdw>
                </a:effectLst>
              </a:rPr>
              <a:t>Management</a:t>
            </a:r>
            <a:r>
              <a:rPr lang="ro-RO" altLang="ro-RO" sz="1500" b="1" i="1">
                <a:solidFill>
                  <a:srgbClr val="FFFF00"/>
                </a:solidFill>
                <a:effectLst>
                  <a:outerShdw blurRad="38100" dist="38100" dir="2700000" algn="tl">
                    <a:srgbClr val="000000"/>
                  </a:outerShdw>
                </a:effectLst>
              </a:rPr>
              <a:t>ul </a:t>
            </a:r>
            <a:r>
              <a:rPr lang="en-US" altLang="ro-RO" sz="1500" b="1" i="1">
                <a:solidFill>
                  <a:srgbClr val="FFFF00"/>
                </a:solidFill>
                <a:effectLst>
                  <a:outerShdw blurRad="38100" dist="38100" dir="2700000" algn="tl">
                    <a:srgbClr val="000000"/>
                  </a:outerShdw>
                </a:effectLst>
              </a:rPr>
              <a:t>r</a:t>
            </a:r>
            <a:r>
              <a:rPr lang="ro-RO" altLang="ro-RO" sz="1500" b="1" i="1">
                <a:solidFill>
                  <a:srgbClr val="FFFF00"/>
                </a:solidFill>
                <a:effectLst>
                  <a:outerShdw blurRad="38100" dist="38100" dir="2700000" algn="tl">
                    <a:srgbClr val="000000"/>
                  </a:outerShdw>
                </a:effectLst>
              </a:rPr>
              <a:t>esurselor </a:t>
            </a:r>
            <a:r>
              <a:rPr lang="en-US" altLang="ro-RO" sz="1500" b="1" i="1">
                <a:solidFill>
                  <a:srgbClr val="FFFF00"/>
                </a:solidFill>
                <a:effectLst>
                  <a:outerShdw blurRad="38100" dist="38100" dir="2700000" algn="tl">
                    <a:srgbClr val="000000"/>
                  </a:outerShdw>
                </a:effectLst>
              </a:rPr>
              <a:t>i</a:t>
            </a:r>
            <a:r>
              <a:rPr lang="ro-RO" altLang="ro-RO" sz="1500" b="1" i="1">
                <a:solidFill>
                  <a:srgbClr val="FFFF00"/>
                </a:solidFill>
                <a:effectLst>
                  <a:outerShdw blurRad="38100" dist="38100" dir="2700000" algn="tl">
                    <a:srgbClr val="000000"/>
                  </a:outerShdw>
                </a:effectLst>
              </a:rPr>
              <a:t>nformaţionale</a:t>
            </a:r>
            <a:endParaRPr lang="en-US" altLang="ro-RO" sz="1500" b="1" i="1">
              <a:solidFill>
                <a:srgbClr val="FFFF00"/>
              </a:solidFill>
              <a:effectLst>
                <a:outerShdw blurRad="38100" dist="38100" dir="2700000" algn="tl">
                  <a:srgbClr val="000000"/>
                </a:outerShdw>
              </a:effectLst>
            </a:endParaRPr>
          </a:p>
          <a:p>
            <a:pPr marL="266700" lvl="1" indent="-132160">
              <a:lnSpc>
                <a:spcPct val="150000"/>
              </a:lnSpc>
              <a:buFontTx/>
              <a:buAutoNum type="arabicPeriod"/>
              <a:defRPr/>
            </a:pPr>
            <a:r>
              <a:rPr lang="ro-RO" altLang="ro-RO" sz="1500" b="1" i="1">
                <a:solidFill>
                  <a:srgbClr val="FFFF00"/>
                </a:solidFill>
                <a:effectLst>
                  <a:outerShdw blurRad="38100" dist="38100" dir="2700000" algn="tl">
                    <a:srgbClr val="000000"/>
                  </a:outerShdw>
                </a:effectLst>
              </a:rPr>
              <a:t> Management </a:t>
            </a:r>
            <a:r>
              <a:rPr lang="en-US" altLang="ro-RO" sz="1500" b="1" i="1">
                <a:solidFill>
                  <a:srgbClr val="FFFF00"/>
                </a:solidFill>
                <a:effectLst>
                  <a:outerShdw blurRad="38100" dist="38100" dir="2700000" algn="tl">
                    <a:srgbClr val="000000"/>
                  </a:outerShdw>
                </a:effectLst>
              </a:rPr>
              <a:t>l</a:t>
            </a:r>
            <a:r>
              <a:rPr lang="ro-RO" altLang="ro-RO" sz="1500" b="1" i="1">
                <a:solidFill>
                  <a:srgbClr val="FFFF00"/>
                </a:solidFill>
                <a:effectLst>
                  <a:outerShdw blurRad="38100" dist="38100" dir="2700000" algn="tl">
                    <a:srgbClr val="000000"/>
                  </a:outerShdw>
                </a:effectLst>
              </a:rPr>
              <a:t>ogistic</a:t>
            </a:r>
          </a:p>
          <a:p>
            <a:pPr marL="266700" lvl="1" indent="-132160">
              <a:lnSpc>
                <a:spcPct val="150000"/>
              </a:lnSpc>
              <a:buFontTx/>
              <a:buAutoNum type="arabicPeriod"/>
              <a:defRPr/>
            </a:pPr>
            <a:r>
              <a:rPr lang="ro-RO" altLang="ro-RO" sz="1500" b="1" i="1">
                <a:solidFill>
                  <a:srgbClr val="FFFF00"/>
                </a:solidFill>
                <a:effectLst>
                  <a:outerShdw blurRad="38100" dist="38100" dir="2700000" algn="tl">
                    <a:srgbClr val="000000"/>
                  </a:outerShdw>
                </a:effectLst>
              </a:rPr>
              <a:t> Management </a:t>
            </a:r>
            <a:r>
              <a:rPr lang="en-US" altLang="ro-RO" sz="1500" b="1" i="1">
                <a:solidFill>
                  <a:srgbClr val="FFFF00"/>
                </a:solidFill>
                <a:effectLst>
                  <a:outerShdw blurRad="38100" dist="38100" dir="2700000" algn="tl">
                    <a:srgbClr val="000000"/>
                  </a:outerShdw>
                </a:effectLst>
              </a:rPr>
              <a:t>e</a:t>
            </a:r>
            <a:r>
              <a:rPr lang="ro-RO" altLang="ro-RO" sz="1500" b="1" i="1">
                <a:solidFill>
                  <a:srgbClr val="FFFF00"/>
                </a:solidFill>
                <a:effectLst>
                  <a:outerShdw blurRad="38100" dist="38100" dir="2700000" algn="tl">
                    <a:srgbClr val="000000"/>
                  </a:outerShdw>
                </a:effectLst>
              </a:rPr>
              <a:t>conomico-financiar</a:t>
            </a:r>
          </a:p>
          <a:p>
            <a:pPr marL="266700" lvl="1" indent="-132160">
              <a:lnSpc>
                <a:spcPct val="150000"/>
              </a:lnSpc>
              <a:buFontTx/>
              <a:buAutoNum type="arabicPeriod"/>
              <a:defRPr/>
            </a:pPr>
            <a:r>
              <a:rPr lang="ro-RO" altLang="ro-RO" sz="1500" b="1" i="1">
                <a:solidFill>
                  <a:srgbClr val="FFFF00"/>
                </a:solidFill>
                <a:effectLst>
                  <a:outerShdw blurRad="38100" dist="38100" dir="2700000" algn="tl">
                    <a:srgbClr val="000000"/>
                  </a:outerShdw>
                </a:effectLst>
              </a:rPr>
              <a:t> Terminologie şi </a:t>
            </a:r>
            <a:r>
              <a:rPr lang="en-US" altLang="ro-RO" sz="1500" b="1" i="1">
                <a:solidFill>
                  <a:srgbClr val="FFFF00"/>
                </a:solidFill>
                <a:effectLst>
                  <a:outerShdw blurRad="38100" dist="38100" dir="2700000" algn="tl">
                    <a:srgbClr val="000000"/>
                  </a:outerShdw>
                </a:effectLst>
              </a:rPr>
              <a:t>comunica</a:t>
            </a:r>
            <a:r>
              <a:rPr lang="ro-RO" altLang="ro-RO" sz="1500" b="1" i="1">
                <a:solidFill>
                  <a:srgbClr val="FFFF00"/>
                </a:solidFill>
                <a:effectLst>
                  <a:outerShdw blurRad="38100" dist="38100" dir="2700000" algn="tl">
                    <a:srgbClr val="000000"/>
                  </a:outerShdw>
                </a:effectLst>
              </a:rPr>
              <a:t>re </a:t>
            </a:r>
            <a:r>
              <a:rPr lang="en-US" altLang="ro-RO" sz="1500" b="1" i="1">
                <a:solidFill>
                  <a:srgbClr val="FFFF00"/>
                </a:solidFill>
                <a:effectLst>
                  <a:outerShdw blurRad="38100" dist="38100" dir="2700000" algn="tl">
                    <a:srgbClr val="000000"/>
                  </a:outerShdw>
                </a:effectLst>
              </a:rPr>
              <a:t>m</a:t>
            </a:r>
            <a:r>
              <a:rPr lang="ro-RO" altLang="ro-RO" sz="1500" b="1" i="1">
                <a:solidFill>
                  <a:srgbClr val="FFFF00"/>
                </a:solidFill>
                <a:effectLst>
                  <a:outerShdw blurRad="38100" dist="38100" dir="2700000" algn="tl">
                    <a:srgbClr val="000000"/>
                  </a:outerShdw>
                </a:effectLst>
              </a:rPr>
              <a:t>anagerială</a:t>
            </a:r>
            <a:endParaRPr lang="en-US" altLang="ro-RO" sz="1500" b="1" i="1">
              <a:solidFill>
                <a:srgbClr val="FFFF00"/>
              </a:solidFill>
              <a:effectLst>
                <a:outerShdw blurRad="38100" dist="38100" dir="2700000" algn="tl">
                  <a:srgbClr val="000000"/>
                </a:outerShdw>
              </a:effectLst>
            </a:endParaRPr>
          </a:p>
          <a:p>
            <a:pPr marL="266700" lvl="1" indent="-132160">
              <a:defRPr/>
            </a:pPr>
            <a:endParaRPr lang="ro-RO" altLang="ro-RO" sz="1500" b="1">
              <a:solidFill>
                <a:srgbClr val="FFFF00"/>
              </a:solidFill>
              <a:effectLst>
                <a:outerShdw blurRad="38100" dist="38100" dir="2700000" algn="tl">
                  <a:srgbClr val="000000"/>
                </a:outerShdw>
              </a:effectLst>
            </a:endParaRPr>
          </a:p>
          <a:p>
            <a:pPr marL="266700" lvl="1" indent="-132160">
              <a:defRPr/>
            </a:pPr>
            <a:r>
              <a:rPr lang="ro-RO" altLang="ro-RO" sz="1500" b="1" u="sng">
                <a:effectLst>
                  <a:outerShdw blurRad="38100" dist="38100" dir="2700000" algn="tl">
                    <a:srgbClr val="000000"/>
                  </a:outerShdw>
                </a:effectLst>
              </a:rPr>
              <a:t>Durata</a:t>
            </a:r>
            <a:r>
              <a:rPr lang="ro-RO" altLang="ro-RO" sz="1500" b="1">
                <a:effectLst>
                  <a:outerShdw blurRad="38100" dist="38100" dir="2700000" algn="tl">
                    <a:srgbClr val="000000"/>
                  </a:outerShdw>
                </a:effectLst>
              </a:rPr>
              <a:t> - </a:t>
            </a:r>
            <a:r>
              <a:rPr lang="ro-RO" altLang="ro-RO" sz="1500" b="1" i="1">
                <a:solidFill>
                  <a:srgbClr val="FFFF00"/>
                </a:solidFill>
                <a:effectLst>
                  <a:outerShdw blurRad="38100" dist="38100" dir="2700000" algn="tl">
                    <a:srgbClr val="000000"/>
                  </a:outerShdw>
                </a:effectLst>
              </a:rPr>
              <a:t>8 săptămâni</a:t>
            </a:r>
            <a:r>
              <a:rPr lang="en-US" altLang="ro-RO" sz="1500" b="1">
                <a:solidFill>
                  <a:srgbClr val="FFFF00"/>
                </a:solidFill>
              </a:rPr>
              <a:t> </a:t>
            </a:r>
            <a:endParaRPr lang="ro-RO" altLang="ro-RO" sz="1500" b="1">
              <a:solidFill>
                <a:srgbClr val="FFFF00"/>
              </a:solidFill>
            </a:endParaRPr>
          </a:p>
        </p:txBody>
      </p:sp>
      <p:pic>
        <p:nvPicPr>
          <p:cNvPr id="12" name="Picture 11"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3" name="Group 1"/>
          <p:cNvGrpSpPr>
            <a:grpSpLocks/>
          </p:cNvGrpSpPr>
          <p:nvPr/>
        </p:nvGrpSpPr>
        <p:grpSpPr bwMode="auto">
          <a:xfrm>
            <a:off x="7860602" y="71437"/>
            <a:ext cx="1094184" cy="1015604"/>
            <a:chOff x="7010400" y="187501"/>
            <a:chExt cx="2113044" cy="1908491"/>
          </a:xfrm>
        </p:grpSpPr>
        <p:pic>
          <p:nvPicPr>
            <p:cNvPr id="14" name="Picture 13"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6" name="Picture 15"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19770273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66EB988D-A87A-435B-BBBA-2720C3684228}" type="slidenum">
              <a:rPr lang="en-US" altLang="ro-RO"/>
              <a:pPr/>
              <a:t>18</a:t>
            </a:fld>
            <a:endParaRPr lang="en-US" altLang="ro-RO"/>
          </a:p>
        </p:txBody>
      </p:sp>
      <p:sp>
        <p:nvSpPr>
          <p:cNvPr id="101378" name="Text Box 2"/>
          <p:cNvSpPr txBox="1">
            <a:spLocks noChangeArrowheads="1"/>
          </p:cNvSpPr>
          <p:nvPr/>
        </p:nvSpPr>
        <p:spPr bwMode="auto">
          <a:xfrm>
            <a:off x="1520430" y="195263"/>
            <a:ext cx="6373415" cy="1198406"/>
          </a:xfrm>
          <a:prstGeom prst="rect">
            <a:avLst/>
          </a:prstGeom>
          <a:noFill/>
          <a:ln w="12700" algn="ctr">
            <a:noFill/>
            <a:miter lim="800000"/>
            <a:headEnd/>
            <a:tailEnd/>
          </a:ln>
          <a:effectLst/>
        </p:spPr>
        <p:txBody>
          <a:bodyPr lIns="67866" tIns="33338" rIns="67866" bIns="33338">
            <a:spAutoFit/>
          </a:bodyPr>
          <a:lstStyle/>
          <a:p>
            <a:pPr algn="ctr">
              <a:defRPr/>
            </a:pPr>
            <a:r>
              <a:rPr lang="en-US" sz="1725" b="1" dirty="0">
                <a:solidFill>
                  <a:srgbClr val="FF6600"/>
                </a:solidFill>
                <a:effectLst>
                  <a:outerShdw blurRad="38100" dist="38100" dir="2700000" algn="tl">
                    <a:srgbClr val="000000"/>
                  </a:outerShdw>
                </a:effectLst>
              </a:rPr>
              <a:t>        </a:t>
            </a:r>
            <a:r>
              <a:rPr lang="ro-RO" sz="2100" b="1" dirty="0">
                <a:solidFill>
                  <a:srgbClr val="FFFF00"/>
                </a:solidFill>
                <a:effectLst>
                  <a:outerShdw blurRad="38100" dist="38100" dir="2700000" algn="tl">
                    <a:srgbClr val="000000"/>
                  </a:outerShdw>
                </a:effectLst>
              </a:rPr>
              <a:t>2. Managementul resurselor </a:t>
            </a:r>
            <a:r>
              <a:rPr lang="ro-RO" sz="2100" b="1" dirty="0" err="1">
                <a:solidFill>
                  <a:srgbClr val="FFFF00"/>
                </a:solidFill>
                <a:effectLst>
                  <a:outerShdw blurRad="38100" dist="38100" dir="2700000" algn="tl">
                    <a:srgbClr val="000000"/>
                  </a:outerShdw>
                </a:effectLst>
              </a:rPr>
              <a:t>informaţionale</a:t>
            </a:r>
            <a:r>
              <a:rPr lang="ro-RO" sz="2100" b="1" dirty="0">
                <a:solidFill>
                  <a:srgbClr val="FFFF00"/>
                </a:solidFill>
                <a:effectLst>
                  <a:outerShdw blurRad="38100" dist="38100" dir="2700000" algn="tl">
                    <a:srgbClr val="000000"/>
                  </a:outerShdw>
                </a:effectLst>
              </a:rPr>
              <a:t> </a:t>
            </a:r>
            <a:endParaRPr lang="en-US" sz="2100" b="1" dirty="0">
              <a:solidFill>
                <a:srgbClr val="FFFF00"/>
              </a:solidFill>
              <a:effectLst>
                <a:outerShdw blurRad="38100" dist="38100" dir="2700000" algn="tl">
                  <a:srgbClr val="000000"/>
                </a:outerShdw>
              </a:effectLst>
            </a:endParaRPr>
          </a:p>
          <a:p>
            <a:pPr algn="ctr">
              <a:defRPr/>
            </a:pPr>
            <a:r>
              <a:rPr lang="ro-RO" sz="2100" b="1" dirty="0">
                <a:solidFill>
                  <a:srgbClr val="FFFF00"/>
                </a:solidFill>
                <a:effectLst>
                  <a:outerShdw blurRad="38100" dist="38100" dir="2700000" algn="tl">
                    <a:srgbClr val="000000"/>
                  </a:outerShdw>
                </a:effectLst>
              </a:rPr>
              <a:t>pentru personalul de conducere</a:t>
            </a:r>
            <a:r>
              <a:rPr lang="en-US" sz="1725" b="1" dirty="0">
                <a:solidFill>
                  <a:srgbClr val="FFFF00"/>
                </a:solidFill>
                <a:effectLst>
                  <a:outerShdw blurRad="38100" dist="38100" dir="2700000" algn="tl">
                    <a:srgbClr val="000000"/>
                  </a:outerShdw>
                </a:effectLst>
              </a:rPr>
              <a:t> </a:t>
            </a:r>
            <a:endParaRPr lang="ro-RO" sz="1725" b="1" dirty="0">
              <a:solidFill>
                <a:srgbClr val="FFFF00"/>
              </a:solidFill>
              <a:effectLst>
                <a:outerShdw blurRad="38100" dist="38100" dir="2700000" algn="tl">
                  <a:srgbClr val="000000"/>
                </a:outerShdw>
              </a:effectLst>
            </a:endParaRPr>
          </a:p>
          <a:p>
            <a:pPr algn="ctr">
              <a:defRPr/>
            </a:pPr>
            <a:r>
              <a:rPr lang="en-US" sz="1650" b="1" dirty="0">
                <a:solidFill>
                  <a:srgbClr val="EA641A"/>
                </a:solidFill>
                <a:effectLst>
                  <a:outerShdw blurRad="38100" dist="38100" dir="2700000" algn="tl">
                    <a:srgbClr val="000000"/>
                  </a:outerShdw>
                </a:effectLst>
              </a:rPr>
              <a:t>- </a:t>
            </a:r>
            <a:r>
              <a:rPr lang="ro-RO" sz="1650" b="1" dirty="0">
                <a:solidFill>
                  <a:srgbClr val="EA641A"/>
                </a:solidFill>
                <a:effectLst>
                  <a:outerShdw blurRad="38100" dist="38100" dir="2700000" algn="tl">
                    <a:srgbClr val="000000"/>
                  </a:outerShdw>
                </a:effectLst>
              </a:rPr>
              <a:t>acreditat “NATO </a:t>
            </a:r>
            <a:r>
              <a:rPr lang="en-US" sz="1650" b="1" dirty="0">
                <a:solidFill>
                  <a:srgbClr val="EA641A"/>
                </a:solidFill>
                <a:effectLst>
                  <a:outerShdw blurRad="38100" dist="38100" dir="2700000" algn="tl">
                    <a:srgbClr val="000000"/>
                  </a:outerShdw>
                </a:effectLst>
              </a:rPr>
              <a:t>APPROVED</a:t>
            </a:r>
            <a:r>
              <a:rPr lang="ro-RO" sz="1650" b="1" dirty="0">
                <a:solidFill>
                  <a:srgbClr val="EA641A"/>
                </a:solidFill>
                <a:effectLst>
                  <a:outerShdw blurRad="38100" dist="38100" dir="2700000" algn="tl">
                    <a:srgbClr val="000000"/>
                  </a:outerShdw>
                </a:effectLst>
              </a:rPr>
              <a:t>” –</a:t>
            </a:r>
          </a:p>
          <a:p>
            <a:pPr algn="ctr">
              <a:defRPr/>
            </a:pPr>
            <a:r>
              <a:rPr lang="ro-RO" sz="1500" dirty="0"/>
              <a:t> </a:t>
            </a:r>
            <a:r>
              <a:rPr lang="en-US" sz="1500" b="1" dirty="0">
                <a:effectLst>
                  <a:outerShdw blurRad="38100" dist="38100" dir="2700000" algn="tl">
                    <a:srgbClr val="000000"/>
                  </a:outerShdw>
                </a:effectLst>
              </a:rPr>
              <a:t>(list</a:t>
            </a:r>
            <a:r>
              <a:rPr lang="ro-RO" sz="1500" b="1" dirty="0">
                <a:effectLst>
                  <a:outerShdw blurRad="38100" dist="38100" dir="2700000" algn="tl">
                    <a:srgbClr val="000000"/>
                  </a:outerShdw>
                </a:effectLst>
              </a:rPr>
              <a:t>at în</a:t>
            </a:r>
            <a:r>
              <a:rPr lang="en-US" sz="1500" b="1" dirty="0">
                <a:effectLst>
                  <a:outerShdw blurRad="38100" dist="38100" dir="2700000" algn="tl">
                    <a:srgbClr val="000000"/>
                  </a:outerShdw>
                </a:effectLst>
              </a:rPr>
              <a:t> </a:t>
            </a:r>
            <a:r>
              <a:rPr lang="en-US" sz="1500" b="1" dirty="0" err="1">
                <a:effectLst>
                  <a:outerShdw blurRad="38100" dist="38100" dir="2700000" algn="tl">
                    <a:srgbClr val="000000"/>
                  </a:outerShdw>
                </a:effectLst>
              </a:rPr>
              <a:t>ePRIME</a:t>
            </a:r>
            <a:r>
              <a:rPr lang="ro-RO" sz="1500" b="1" dirty="0">
                <a:effectLst>
                  <a:outerShdw blurRad="38100" dist="38100" dir="2700000" algn="tl">
                    <a:srgbClr val="000000"/>
                  </a:outerShdw>
                </a:effectLst>
              </a:rPr>
              <a:t> şi ETOC</a:t>
            </a:r>
            <a:r>
              <a:rPr lang="en-US" sz="1500" b="1" dirty="0">
                <a:effectLst>
                  <a:outerShdw blurRad="38100" dist="38100" dir="2700000" algn="tl">
                    <a:srgbClr val="000000"/>
                  </a:outerShdw>
                </a:effectLst>
              </a:rPr>
              <a:t>) - ACT 67</a:t>
            </a:r>
            <a:r>
              <a:rPr lang="ro-RO" sz="1500" b="1" dirty="0">
                <a:effectLst>
                  <a:outerShdw blurRad="38100" dist="38100" dir="2700000" algn="tl">
                    <a:srgbClr val="000000"/>
                  </a:outerShdw>
                </a:effectLst>
              </a:rPr>
              <a:t>9</a:t>
            </a:r>
            <a:endParaRPr lang="en-US" sz="1500" b="1" dirty="0">
              <a:solidFill>
                <a:srgbClr val="EA641A"/>
              </a:solidFill>
            </a:endParaRPr>
          </a:p>
        </p:txBody>
      </p:sp>
      <p:sp>
        <p:nvSpPr>
          <p:cNvPr id="9" name="Dreptunghi 8"/>
          <p:cNvSpPr/>
          <p:nvPr/>
        </p:nvSpPr>
        <p:spPr>
          <a:xfrm>
            <a:off x="736998" y="3219451"/>
            <a:ext cx="7156847" cy="1477328"/>
          </a:xfrm>
          <a:prstGeom prst="rect">
            <a:avLst/>
          </a:prstGeom>
        </p:spPr>
        <p:txBody>
          <a:bodyPr>
            <a:spAutoFit/>
          </a:bodyPr>
          <a:lstStyle/>
          <a:p>
            <a:pPr lvl="2">
              <a:defRPr/>
            </a:pPr>
            <a:r>
              <a:rPr lang="ro-RO" altLang="ro-RO" sz="1500" b="1" u="sng">
                <a:effectLst>
                  <a:outerShdw blurRad="38100" dist="38100" dir="2700000" algn="tl">
                    <a:srgbClr val="000000"/>
                  </a:outerShdw>
                </a:effectLst>
              </a:rPr>
              <a:t>Scop</a:t>
            </a:r>
            <a:r>
              <a:rPr lang="en-US" altLang="ro-RO" sz="1500" b="1">
                <a:effectLst>
                  <a:outerShdw blurRad="38100" dist="38100" dir="2700000" algn="tl">
                    <a:srgbClr val="000000"/>
                  </a:outerShdw>
                </a:effectLst>
              </a:rPr>
              <a:t>:</a:t>
            </a:r>
          </a:p>
          <a:p>
            <a:pPr lvl="2">
              <a:defRPr/>
            </a:pPr>
            <a:endParaRPr lang="en-US" altLang="ro-RO" sz="1500" b="1">
              <a:effectLst>
                <a:outerShdw blurRad="38100" dist="38100" dir="2700000" algn="tl">
                  <a:srgbClr val="000000"/>
                </a:outerShdw>
              </a:effectLst>
            </a:endParaRPr>
          </a:p>
          <a:p>
            <a:pPr lvl="2">
              <a:defRPr/>
            </a:pPr>
            <a:r>
              <a:rPr lang="ro-RO" altLang="ro-RO" sz="1500" b="1" i="1">
                <a:solidFill>
                  <a:srgbClr val="FFFF00"/>
                </a:solidFill>
                <a:effectLst>
                  <a:outerShdw blurRad="38100" dist="38100" dir="2700000" algn="tl">
                    <a:srgbClr val="000000"/>
                  </a:outerShdw>
                </a:effectLst>
              </a:rPr>
              <a:t>Dezvoltarea cunoştinţelor şi deprinderilor personalului care ocupă funcţii de răspundere în conducerea organizaţiilor în domeniul managementului resurselor informaţionale, </a:t>
            </a:r>
            <a:r>
              <a:rPr lang="en-US" altLang="ro-RO" sz="1500" b="1" i="1">
                <a:solidFill>
                  <a:srgbClr val="FFFF00"/>
                </a:solidFill>
                <a:effectLst>
                  <a:outerShdw blurRad="38100" dist="38100" dir="2700000" algn="tl">
                    <a:srgbClr val="000000"/>
                  </a:outerShdw>
                </a:effectLst>
              </a:rPr>
              <a:t>utiliz</a:t>
            </a:r>
            <a:r>
              <a:rPr lang="ro-RO" altLang="ro-RO" sz="1500" b="1" i="1">
                <a:solidFill>
                  <a:srgbClr val="FFFF00"/>
                </a:solidFill>
                <a:effectLst>
                  <a:outerShdw blurRad="38100" dist="38100" dir="2700000" algn="tl">
                    <a:srgbClr val="000000"/>
                  </a:outerShdw>
                </a:effectLst>
              </a:rPr>
              <a:t>ând eficient d</a:t>
            </a:r>
            <a:r>
              <a:rPr lang="en-US" altLang="ro-RO" sz="1500" b="1" i="1">
                <a:solidFill>
                  <a:srgbClr val="FFFF00"/>
                </a:solidFill>
                <a:effectLst>
                  <a:outerShdw blurRad="38100" dist="38100" dir="2700000" algn="tl">
                    <a:srgbClr val="000000"/>
                  </a:outerShdw>
                </a:effectLst>
              </a:rPr>
              <a:t>atel</a:t>
            </a:r>
            <a:r>
              <a:rPr lang="ro-RO" altLang="ro-RO" sz="1500" b="1" i="1">
                <a:solidFill>
                  <a:srgbClr val="FFFF00"/>
                </a:solidFill>
                <a:effectLst>
                  <a:outerShdw blurRad="38100" dist="38100" dir="2700000" algn="tl">
                    <a:srgbClr val="000000"/>
                  </a:outerShdw>
                </a:effectLst>
              </a:rPr>
              <a:t>e</a:t>
            </a:r>
            <a:r>
              <a:rPr lang="en-US" altLang="ro-RO" sz="1500" b="1" i="1">
                <a:solidFill>
                  <a:srgbClr val="FFFF00"/>
                </a:solidFill>
                <a:effectLst>
                  <a:outerShdw blurRad="38100" dist="38100" dir="2700000" algn="tl">
                    <a:srgbClr val="000000"/>
                  </a:outerShdw>
                </a:effectLst>
              </a:rPr>
              <a:t>, informaţiil</a:t>
            </a:r>
            <a:r>
              <a:rPr lang="ro-RO" altLang="ro-RO" sz="1500" b="1" i="1">
                <a:solidFill>
                  <a:srgbClr val="FFFF00"/>
                </a:solidFill>
                <a:effectLst>
                  <a:outerShdw blurRad="38100" dist="38100" dir="2700000" algn="tl">
                    <a:srgbClr val="000000"/>
                  </a:outerShdw>
                </a:effectLst>
              </a:rPr>
              <a:t>e</a:t>
            </a:r>
            <a:r>
              <a:rPr lang="en-US"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ş</a:t>
            </a:r>
            <a:r>
              <a:rPr lang="en-US" altLang="ro-RO" sz="1500" b="1" i="1">
                <a:solidFill>
                  <a:srgbClr val="FFFF00"/>
                </a:solidFill>
                <a:effectLst>
                  <a:outerShdw blurRad="38100" dist="38100" dir="2700000" algn="tl">
                    <a:srgbClr val="000000"/>
                  </a:outerShdw>
                </a:effectLst>
              </a:rPr>
              <a:t>i resurse</a:t>
            </a:r>
            <a:r>
              <a:rPr lang="ro-RO" altLang="ro-RO" sz="1500" b="1" i="1">
                <a:solidFill>
                  <a:srgbClr val="FFFF00"/>
                </a:solidFill>
                <a:effectLst>
                  <a:outerShdw blurRad="38100" dist="38100" dir="2700000" algn="tl">
                    <a:srgbClr val="000000"/>
                  </a:outerShdw>
                </a:effectLst>
              </a:rPr>
              <a:t>le</a:t>
            </a:r>
            <a:r>
              <a:rPr lang="en-US" altLang="ro-RO" sz="1500" b="1" i="1">
                <a:solidFill>
                  <a:srgbClr val="FFFF00"/>
                </a:solidFill>
                <a:effectLst>
                  <a:outerShdw blurRad="38100" dist="38100" dir="2700000" algn="tl">
                    <a:srgbClr val="000000"/>
                  </a:outerShdw>
                </a:effectLst>
              </a:rPr>
              <a:t> de tehnologia informa</a:t>
            </a:r>
            <a:r>
              <a:rPr lang="ro-RO" altLang="ro-RO" sz="1500" b="1" i="1">
                <a:solidFill>
                  <a:srgbClr val="FFFF00"/>
                </a:solidFill>
                <a:effectLst>
                  <a:outerShdw blurRad="38100" dist="38100" dir="2700000" algn="tl">
                    <a:srgbClr val="000000"/>
                  </a:outerShdw>
                </a:effectLst>
              </a:rPr>
              <a:t>ţ</a:t>
            </a:r>
            <a:r>
              <a:rPr lang="en-US" altLang="ro-RO" sz="1500" b="1" i="1">
                <a:solidFill>
                  <a:srgbClr val="FFFF00"/>
                </a:solidFill>
                <a:effectLst>
                  <a:outerShdw blurRad="38100" dist="38100" dir="2700000" algn="tl">
                    <a:srgbClr val="000000"/>
                  </a:outerShdw>
                </a:effectLst>
              </a:rPr>
              <a:t>iei (IT)</a:t>
            </a:r>
          </a:p>
        </p:txBody>
      </p:sp>
      <p:sp>
        <p:nvSpPr>
          <p:cNvPr id="2" name="Text Box 2"/>
          <p:cNvSpPr txBox="1">
            <a:spLocks noChangeArrowheads="1"/>
          </p:cNvSpPr>
          <p:nvPr/>
        </p:nvSpPr>
        <p:spPr bwMode="auto">
          <a:xfrm>
            <a:off x="1358503" y="1572817"/>
            <a:ext cx="6642497" cy="1452322"/>
          </a:xfrm>
          <a:prstGeom prst="rect">
            <a:avLst/>
          </a:prstGeom>
          <a:noFill/>
          <a:ln w="12700" algn="ctr">
            <a:noFill/>
            <a:miter lim="800000"/>
            <a:headEnd/>
            <a:tailEnd/>
          </a:ln>
          <a:effectLst/>
        </p:spPr>
        <p:txBody>
          <a:bodyPr lIns="67866" tIns="33338" rIns="67866" bIns="33338">
            <a:spAutoFit/>
          </a:bodyPr>
          <a:lstStyle/>
          <a:p>
            <a:pPr marL="257175" indent="-257175">
              <a:defRPr/>
            </a:pPr>
            <a:r>
              <a:rPr lang="ro-RO" altLang="ro-RO" sz="1500" b="1" u="sng" dirty="0">
                <a:effectLst>
                  <a:outerShdw blurRad="38100" dist="38100" dir="2700000" algn="tl">
                    <a:srgbClr val="000000"/>
                  </a:outerShdw>
                </a:effectLst>
              </a:rPr>
              <a:t>Criterii generale de participare</a:t>
            </a:r>
            <a:r>
              <a:rPr lang="en-US" sz="1500" b="1" dirty="0">
                <a:effectLst>
                  <a:outerShdw blurRad="38100" dist="38100" dir="2700000" algn="tl">
                    <a:srgbClr val="000000"/>
                  </a:outerShdw>
                </a:effectLst>
              </a:rPr>
              <a:t>:</a:t>
            </a:r>
          </a:p>
          <a:p>
            <a:pPr marL="257175" indent="-257175">
              <a:defRPr/>
            </a:pPr>
            <a:endParaRPr lang="en-US" sz="1500" i="1" dirty="0">
              <a:effectLst>
                <a:outerShdw blurRad="38100" dist="38100" dir="2700000" algn="tl">
                  <a:srgbClr val="000000"/>
                </a:outerShdw>
              </a:effectLst>
            </a:endParaRPr>
          </a:p>
          <a:p>
            <a:pPr marL="257175" indent="-257175">
              <a:defRPr/>
            </a:pPr>
            <a:r>
              <a:rPr lang="en-US" sz="1500" b="1" i="1" dirty="0">
                <a:solidFill>
                  <a:srgbClr val="FFFF00"/>
                </a:solidFill>
                <a:effectLst>
                  <a:outerShdw blurRad="38100" dist="38100" dir="2700000" algn="tl">
                    <a:srgbClr val="000000"/>
                  </a:outerShdw>
                </a:effectLst>
              </a:rPr>
              <a:t>1. </a:t>
            </a:r>
            <a:r>
              <a:rPr lang="ro-RO" sz="1500" b="1" i="1" dirty="0">
                <a:solidFill>
                  <a:srgbClr val="FFFF00"/>
                </a:solidFill>
                <a:effectLst>
                  <a:outerShdw blurRad="38100" dist="38100" dir="2700000" algn="tl">
                    <a:srgbClr val="000000"/>
                  </a:outerShdw>
                </a:effectLst>
              </a:rPr>
              <a:t>  </a:t>
            </a:r>
            <a:r>
              <a:rPr lang="vi-VN" sz="1500" b="1" i="1" dirty="0">
                <a:solidFill>
                  <a:srgbClr val="FFFF00"/>
                </a:solidFill>
                <a:effectLst>
                  <a:outerShdw blurRad="38100" dist="38100" dir="2700000" algn="tl">
                    <a:srgbClr val="000000"/>
                  </a:outerShdw>
                </a:effectLst>
              </a:rPr>
              <a:t>Studenţii să fie ofiţeri şi/ sau personal civil cu atribuţii de conducere şi responsabilităţi în domeniul managementului resurselor informaţionale</a:t>
            </a:r>
          </a:p>
          <a:p>
            <a:pPr marL="257175" indent="-257175">
              <a:defRPr/>
            </a:pPr>
            <a:r>
              <a:rPr lang="ro-RO" sz="1500" b="1" i="1" dirty="0">
                <a:solidFill>
                  <a:srgbClr val="FFFF00"/>
                </a:solidFill>
                <a:effectLst>
                  <a:outerShdw blurRad="38100" dist="38100" dir="2700000" algn="tl">
                    <a:srgbClr val="000000"/>
                  </a:outerShdw>
                </a:effectLst>
              </a:rPr>
              <a:t>2.   </a:t>
            </a:r>
            <a:r>
              <a:rPr lang="vi-VN" sz="1500" b="1" i="1" dirty="0">
                <a:solidFill>
                  <a:srgbClr val="FFFF00"/>
                </a:solidFill>
                <a:effectLst>
                  <a:outerShdw blurRad="38100" dist="38100" dir="2700000" algn="tl">
                    <a:srgbClr val="000000"/>
                  </a:outerShdw>
                </a:effectLst>
              </a:rPr>
              <a:t>Ofiţerii să aibă gradul minim de locotenent-colonel /căpitan-comandor, iar personalul civil echivalentul acestuia</a:t>
            </a:r>
          </a:p>
        </p:txBody>
      </p:sp>
      <p:pic>
        <p:nvPicPr>
          <p:cNvPr id="8" name="Picture 7" descr="stema cu coroana.png"/>
          <p:cNvPicPr>
            <a:picLocks noChangeAspect="1"/>
          </p:cNvPicPr>
          <p:nvPr/>
        </p:nvPicPr>
        <p:blipFill>
          <a:blip r:embed="rId2"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0" name="Group 1"/>
          <p:cNvGrpSpPr>
            <a:grpSpLocks/>
          </p:cNvGrpSpPr>
          <p:nvPr/>
        </p:nvGrpSpPr>
        <p:grpSpPr bwMode="auto">
          <a:xfrm>
            <a:off x="7860602" y="71437"/>
            <a:ext cx="1094184" cy="1015604"/>
            <a:chOff x="7010400" y="187501"/>
            <a:chExt cx="2113044" cy="1908491"/>
          </a:xfrm>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22237347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2567A690-4521-4E45-B18B-AB0CE6C41F24}" type="slidenum">
              <a:rPr lang="en-US" altLang="ro-RO"/>
              <a:pPr/>
              <a:t>19</a:t>
            </a:fld>
            <a:endParaRPr lang="en-US" altLang="ro-RO"/>
          </a:p>
        </p:txBody>
      </p:sp>
      <p:pic>
        <p:nvPicPr>
          <p:cNvPr id="2253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331" y="2695738"/>
            <a:ext cx="2550319" cy="171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4" name="Text Box 10"/>
          <p:cNvSpPr txBox="1">
            <a:spLocks noChangeArrowheads="1"/>
          </p:cNvSpPr>
          <p:nvPr/>
        </p:nvSpPr>
        <p:spPr bwMode="auto">
          <a:xfrm>
            <a:off x="2006203" y="195264"/>
            <a:ext cx="5481638" cy="713658"/>
          </a:xfrm>
          <a:prstGeom prst="rect">
            <a:avLst/>
          </a:prstGeom>
          <a:noFill/>
          <a:ln w="12700" algn="ctr">
            <a:noFill/>
            <a:miter lim="800000"/>
            <a:headEnd/>
            <a:tailEnd/>
          </a:ln>
        </p:spPr>
        <p:txBody>
          <a:bodyPr lIns="67866" tIns="33338" rIns="67866" bIns="33338">
            <a:spAutoFit/>
          </a:bodyPr>
          <a:lstStyle/>
          <a:p>
            <a:pPr algn="ctr">
              <a:defRPr/>
            </a:pPr>
            <a:r>
              <a:rPr lang="en-US" sz="2100" b="1" i="1" dirty="0" err="1">
                <a:solidFill>
                  <a:srgbClr val="FFFF00"/>
                </a:solidFill>
                <a:effectLst>
                  <a:outerShdw blurRad="38100" dist="38100" dir="2700000" algn="tl">
                    <a:srgbClr val="000000"/>
                  </a:outerShdw>
                </a:effectLst>
              </a:rPr>
              <a:t>Managementul</a:t>
            </a:r>
            <a:r>
              <a:rPr lang="en-US" sz="2100" b="1" i="1" dirty="0">
                <a:solidFill>
                  <a:srgbClr val="FFFF00"/>
                </a:solidFill>
                <a:effectLst>
                  <a:outerShdw blurRad="38100" dist="38100" dir="2700000" algn="tl">
                    <a:srgbClr val="000000"/>
                  </a:outerShdw>
                </a:effectLst>
              </a:rPr>
              <a:t> </a:t>
            </a:r>
            <a:r>
              <a:rPr lang="en-US" sz="2100" b="1" i="1" dirty="0" err="1">
                <a:solidFill>
                  <a:srgbClr val="FFFF00"/>
                </a:solidFill>
                <a:effectLst>
                  <a:outerShdw blurRad="38100" dist="38100" dir="2700000" algn="tl">
                    <a:srgbClr val="000000"/>
                  </a:outerShdw>
                </a:effectLst>
              </a:rPr>
              <a:t>resurselor</a:t>
            </a:r>
            <a:r>
              <a:rPr lang="en-US" sz="2100" b="1" i="1" dirty="0">
                <a:solidFill>
                  <a:srgbClr val="FFFF00"/>
                </a:solidFill>
                <a:effectLst>
                  <a:outerShdw blurRad="38100" dist="38100" dir="2700000" algn="tl">
                    <a:srgbClr val="000000"/>
                  </a:outerShdw>
                </a:effectLst>
              </a:rPr>
              <a:t> </a:t>
            </a:r>
            <a:r>
              <a:rPr lang="en-US" sz="2100" b="1" i="1" dirty="0" err="1">
                <a:solidFill>
                  <a:srgbClr val="FFFF00"/>
                </a:solidFill>
                <a:effectLst>
                  <a:outerShdw blurRad="38100" dist="38100" dir="2700000" algn="tl">
                    <a:srgbClr val="000000"/>
                  </a:outerShdw>
                </a:effectLst>
              </a:rPr>
              <a:t>informaţionale</a:t>
            </a:r>
            <a:r>
              <a:rPr lang="en-US" sz="2100" b="1" i="1" dirty="0">
                <a:solidFill>
                  <a:srgbClr val="FFFF00"/>
                </a:solidFill>
                <a:effectLst>
                  <a:outerShdw blurRad="38100" dist="38100" dir="2700000" algn="tl">
                    <a:srgbClr val="000000"/>
                  </a:outerShdw>
                </a:effectLst>
              </a:rPr>
              <a:t> </a:t>
            </a:r>
          </a:p>
          <a:p>
            <a:pPr algn="ctr">
              <a:defRPr/>
            </a:pPr>
            <a:r>
              <a:rPr lang="en-US" sz="2100" b="1" i="1" dirty="0" err="1">
                <a:solidFill>
                  <a:srgbClr val="FFFF00"/>
                </a:solidFill>
                <a:effectLst>
                  <a:outerShdw blurRad="38100" dist="38100" dir="2700000" algn="tl">
                    <a:srgbClr val="000000"/>
                  </a:outerShdw>
                </a:effectLst>
              </a:rPr>
              <a:t>pentru</a:t>
            </a:r>
            <a:r>
              <a:rPr lang="en-US" sz="2100" b="1" i="1" dirty="0">
                <a:solidFill>
                  <a:srgbClr val="FFFF00"/>
                </a:solidFill>
                <a:effectLst>
                  <a:outerShdw blurRad="38100" dist="38100" dir="2700000" algn="tl">
                    <a:srgbClr val="000000"/>
                  </a:outerShdw>
                </a:effectLst>
              </a:rPr>
              <a:t> </a:t>
            </a:r>
            <a:r>
              <a:rPr lang="en-US" sz="2100" b="1" i="1" dirty="0" err="1">
                <a:solidFill>
                  <a:srgbClr val="FFFF00"/>
                </a:solidFill>
                <a:effectLst>
                  <a:outerShdw blurRad="38100" dist="38100" dir="2700000" algn="tl">
                    <a:srgbClr val="000000"/>
                  </a:outerShdw>
                </a:effectLst>
              </a:rPr>
              <a:t>personalul</a:t>
            </a:r>
            <a:r>
              <a:rPr lang="en-US" sz="2100" b="1" i="1" dirty="0">
                <a:solidFill>
                  <a:srgbClr val="FFFF00"/>
                </a:solidFill>
                <a:effectLst>
                  <a:outerShdw blurRad="38100" dist="38100" dir="2700000" algn="tl">
                    <a:srgbClr val="000000"/>
                  </a:outerShdw>
                </a:effectLst>
              </a:rPr>
              <a:t> de </a:t>
            </a:r>
            <a:r>
              <a:rPr lang="en-US" sz="2100" b="1" i="1" dirty="0" err="1">
                <a:solidFill>
                  <a:srgbClr val="FFFF00"/>
                </a:solidFill>
                <a:effectLst>
                  <a:outerShdw blurRad="38100" dist="38100" dir="2700000" algn="tl">
                    <a:srgbClr val="000000"/>
                  </a:outerShdw>
                </a:effectLst>
              </a:rPr>
              <a:t>conducere</a:t>
            </a:r>
            <a:r>
              <a:rPr lang="en-US" sz="2100" i="1" dirty="0"/>
              <a:t> </a:t>
            </a:r>
          </a:p>
        </p:txBody>
      </p:sp>
      <p:sp>
        <p:nvSpPr>
          <p:cNvPr id="7" name="Rectangle 4"/>
          <p:cNvSpPr>
            <a:spLocks noChangeArrowheads="1"/>
          </p:cNvSpPr>
          <p:nvPr/>
        </p:nvSpPr>
        <p:spPr bwMode="auto">
          <a:xfrm>
            <a:off x="1307308" y="3938588"/>
            <a:ext cx="2346722" cy="528992"/>
          </a:xfrm>
          <a:prstGeom prst="rect">
            <a:avLst/>
          </a:prstGeom>
          <a:noFill/>
          <a:ln w="12700" algn="ctr">
            <a:noFill/>
            <a:miter lim="800000"/>
            <a:headEnd/>
            <a:tailEnd/>
          </a:ln>
          <a:effectLst/>
        </p:spPr>
        <p:txBody>
          <a:bodyPr lIns="67866" tIns="33338" rIns="67866" bIns="33338">
            <a:spAutoFit/>
          </a:bodyPr>
          <a:lstStyle/>
          <a:p>
            <a:pPr marL="0" lvl="1">
              <a:defRPr/>
            </a:pPr>
            <a:r>
              <a:rPr lang="ro-RO" altLang="ro-RO" sz="1500" b="1" u="sng">
                <a:effectLst>
                  <a:outerShdw blurRad="38100" dist="38100" dir="2700000" algn="tl">
                    <a:srgbClr val="000000"/>
                  </a:outerShdw>
                </a:effectLst>
              </a:rPr>
              <a:t>Durata</a:t>
            </a:r>
            <a:r>
              <a:rPr lang="ro-RO" altLang="ro-RO" sz="1500" b="1">
                <a:effectLst>
                  <a:outerShdw blurRad="38100" dist="38100" dir="2700000" algn="tl">
                    <a:srgbClr val="000000"/>
                  </a:outerShdw>
                </a:effectLst>
              </a:rPr>
              <a:t> - </a:t>
            </a:r>
            <a:r>
              <a:rPr lang="ro-RO" altLang="ro-RO" sz="1500" b="1" i="1">
                <a:solidFill>
                  <a:srgbClr val="FFFF00"/>
                </a:solidFill>
                <a:effectLst>
                  <a:outerShdw blurRad="38100" dist="38100" dir="2700000" algn="tl">
                    <a:srgbClr val="000000"/>
                  </a:outerShdw>
                </a:effectLst>
              </a:rPr>
              <a:t>8 săptămâni</a:t>
            </a:r>
            <a:r>
              <a:rPr lang="en-US" altLang="ro-RO" sz="1500" b="1">
                <a:solidFill>
                  <a:srgbClr val="FFFF00"/>
                </a:solidFill>
              </a:rPr>
              <a:t> </a:t>
            </a:r>
            <a:endParaRPr lang="ro-RO" altLang="ro-RO" sz="1500" b="1">
              <a:solidFill>
                <a:srgbClr val="FFFF00"/>
              </a:solidFill>
            </a:endParaRPr>
          </a:p>
          <a:p>
            <a:pPr>
              <a:defRPr/>
            </a:pPr>
            <a:endParaRPr lang="ro-RO" altLang="ro-RO" sz="1500" b="1" i="1">
              <a:solidFill>
                <a:srgbClr val="FFFF00"/>
              </a:solidFill>
              <a:effectLst>
                <a:outerShdw blurRad="38100" dist="38100" dir="2700000" algn="tl">
                  <a:srgbClr val="000000"/>
                </a:outerShdw>
              </a:effectLst>
            </a:endParaRPr>
          </a:p>
        </p:txBody>
      </p:sp>
      <p:sp>
        <p:nvSpPr>
          <p:cNvPr id="10" name="Rectangle 4"/>
          <p:cNvSpPr>
            <a:spLocks noChangeArrowheads="1"/>
          </p:cNvSpPr>
          <p:nvPr/>
        </p:nvSpPr>
        <p:spPr bwMode="auto">
          <a:xfrm>
            <a:off x="1325167" y="4221957"/>
            <a:ext cx="3178969" cy="759824"/>
          </a:xfrm>
          <a:prstGeom prst="rect">
            <a:avLst/>
          </a:prstGeom>
          <a:noFill/>
          <a:ln w="12700" algn="ctr">
            <a:noFill/>
            <a:miter lim="800000"/>
            <a:headEnd/>
            <a:tailEnd/>
          </a:ln>
          <a:effectLst/>
        </p:spPr>
        <p:txBody>
          <a:bodyPr lIns="67866" tIns="33338" rIns="67866" bIns="33338">
            <a:spAutoFit/>
          </a:bodyPr>
          <a:lstStyle/>
          <a:p>
            <a:pPr>
              <a:defRPr/>
            </a:pPr>
            <a:r>
              <a:rPr lang="ro-RO" altLang="ro-RO" sz="1500" b="1" u="sng" dirty="0">
                <a:effectLst>
                  <a:outerShdw blurRad="38100" dist="38100" dir="2700000" algn="tl">
                    <a:srgbClr val="000000"/>
                  </a:outerShdw>
                </a:effectLst>
              </a:rPr>
              <a:t>Locuri</a:t>
            </a:r>
            <a:r>
              <a:rPr lang="en-US" altLang="ro-RO" sz="1500" b="1" dirty="0">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1</a:t>
            </a:r>
            <a:r>
              <a:rPr lang="en-US" altLang="ro-RO" sz="1500" b="1" i="1" dirty="0">
                <a:solidFill>
                  <a:srgbClr val="FFFF00"/>
                </a:solidFill>
                <a:effectLst>
                  <a:outerShdw blurRad="38100" dist="38100" dir="2700000" algn="tl">
                    <a:srgbClr val="000000"/>
                  </a:outerShdw>
                </a:effectLst>
              </a:rPr>
              <a:t>7 (</a:t>
            </a:r>
            <a:r>
              <a:rPr lang="ro-RO" altLang="ro-RO" sz="1500" b="1" i="1" dirty="0">
                <a:solidFill>
                  <a:srgbClr val="FFFF00"/>
                </a:solidFill>
                <a:effectLst>
                  <a:outerShdw blurRad="38100" dist="38100" dir="2700000" algn="tl">
                    <a:srgbClr val="000000"/>
                  </a:outerShdw>
                </a:effectLst>
              </a:rPr>
              <a:t>din care </a:t>
            </a:r>
            <a:r>
              <a:rPr lang="en-US" altLang="ro-RO" sz="1500" b="1" i="1" dirty="0">
                <a:solidFill>
                  <a:srgbClr val="FFFF00"/>
                </a:solidFill>
                <a:effectLst>
                  <a:outerShdw blurRad="38100" dist="38100" dir="2700000" algn="tl">
                    <a:srgbClr val="000000"/>
                  </a:outerShdw>
                </a:effectLst>
              </a:rPr>
              <a:t>4 </a:t>
            </a:r>
            <a:r>
              <a:rPr lang="ro-RO" altLang="ro-RO" sz="1500" b="1" i="1" dirty="0">
                <a:solidFill>
                  <a:srgbClr val="FFFF00"/>
                </a:solidFill>
                <a:effectLst>
                  <a:outerShdw blurRad="38100" dist="38100" dir="2700000" algn="tl">
                    <a:srgbClr val="000000"/>
                  </a:outerShdw>
                </a:effectLst>
              </a:rPr>
              <a:t>pentru cursanți străini și </a:t>
            </a:r>
            <a:r>
              <a:rPr lang="en-US" altLang="ro-RO" sz="1500" b="1" i="1" dirty="0">
                <a:solidFill>
                  <a:srgbClr val="FFFF00"/>
                </a:solidFill>
                <a:effectLst>
                  <a:outerShdw blurRad="38100" dist="38100" dir="2700000" algn="tl">
                    <a:srgbClr val="000000"/>
                  </a:outerShdw>
                </a:effectLst>
              </a:rPr>
              <a:t>3</a:t>
            </a:r>
            <a:r>
              <a:rPr lang="ro-RO" altLang="ro-RO" sz="1500" b="1" i="1" dirty="0">
                <a:solidFill>
                  <a:srgbClr val="FFFF00"/>
                </a:solidFill>
                <a:effectLst>
                  <a:outerShdw blurRad="38100" dist="38100" dir="2700000" algn="tl">
                    <a:srgbClr val="000000"/>
                  </a:outerShdw>
                </a:effectLst>
              </a:rPr>
              <a:t> cu taxă)</a:t>
            </a:r>
          </a:p>
          <a:p>
            <a:pPr>
              <a:defRPr/>
            </a:pPr>
            <a:endParaRPr lang="ro-RO" altLang="ro-RO" sz="1500" b="1" i="1" dirty="0">
              <a:solidFill>
                <a:srgbClr val="FFFF00"/>
              </a:solidFill>
              <a:effectLst>
                <a:outerShdw blurRad="38100" dist="38100" dir="2700000" algn="tl">
                  <a:srgbClr val="000000"/>
                </a:outerShdw>
              </a:effectLst>
            </a:endParaRPr>
          </a:p>
        </p:txBody>
      </p:sp>
      <p:sp>
        <p:nvSpPr>
          <p:cNvPr id="11" name="Rectangle 4"/>
          <p:cNvSpPr>
            <a:spLocks noChangeArrowheads="1"/>
          </p:cNvSpPr>
          <p:nvPr/>
        </p:nvSpPr>
        <p:spPr bwMode="auto">
          <a:xfrm>
            <a:off x="1195389" y="1127522"/>
            <a:ext cx="6617494" cy="2791150"/>
          </a:xfrm>
          <a:prstGeom prst="rect">
            <a:avLst/>
          </a:prstGeom>
          <a:noFill/>
          <a:ln w="12700" algn="ctr">
            <a:noFill/>
            <a:miter lim="800000"/>
            <a:headEnd/>
            <a:tailEnd/>
          </a:ln>
          <a:effectLst/>
        </p:spPr>
        <p:txBody>
          <a:bodyPr lIns="67866" tIns="33338" rIns="67866" bIns="33338">
            <a:spAutoFit/>
          </a:bodyPr>
          <a:lstStyle/>
          <a:p>
            <a:pPr marL="257175" indent="-257175">
              <a:defRPr/>
            </a:pPr>
            <a:r>
              <a:rPr lang="ro-RO" altLang="ro-RO" sz="1500" b="1" u="sng">
                <a:effectLst>
                  <a:outerShdw blurRad="38100" dist="38100" dir="2700000" algn="tl">
                    <a:srgbClr val="000000"/>
                  </a:outerShdw>
                </a:effectLst>
              </a:rPr>
              <a:t>Curriculum</a:t>
            </a:r>
            <a:r>
              <a:rPr lang="en-US" altLang="ro-RO" sz="1500" b="1">
                <a:effectLst>
                  <a:outerShdw blurRad="38100" dist="38100" dir="2700000" algn="tl">
                    <a:srgbClr val="000000"/>
                  </a:outerShdw>
                </a:effectLst>
              </a:rPr>
              <a:t>:</a:t>
            </a:r>
            <a:endParaRPr lang="ro-RO" altLang="ro-RO" sz="1500" b="1">
              <a:effectLst>
                <a:outerShdw blurRad="38100" dist="38100" dir="2700000" algn="tl">
                  <a:srgbClr val="000000"/>
                </a:outerShdw>
              </a:effectLst>
            </a:endParaRPr>
          </a:p>
          <a:p>
            <a:pPr marL="391716" lvl="1" indent="-257175">
              <a:lnSpc>
                <a:spcPct val="120000"/>
              </a:lnSpc>
              <a:buFontTx/>
              <a:buAutoNum type="arabicPeriod"/>
              <a:defRPr/>
            </a:pPr>
            <a:r>
              <a:rPr lang="ro-RO" altLang="ro-RO" sz="1500" b="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Politici şi principii fundamentale ale managementului  resurselor informaţionale</a:t>
            </a:r>
            <a:endParaRPr lang="en-US" altLang="ro-RO" sz="1500" b="1" i="1">
              <a:solidFill>
                <a:srgbClr val="FFFF00"/>
              </a:solidFill>
              <a:effectLst>
                <a:outerShdw blurRad="38100" dist="38100" dir="2700000" algn="tl">
                  <a:srgbClr val="000000"/>
                </a:outerShdw>
              </a:effectLst>
            </a:endParaRPr>
          </a:p>
          <a:p>
            <a:pPr marL="391716" lvl="1" indent="-257175">
              <a:lnSpc>
                <a:spcPct val="120000"/>
              </a:lnSpc>
              <a:buFontTx/>
              <a:buAutoNum type="arabicPeriod"/>
              <a:defRPr/>
            </a:pPr>
            <a:r>
              <a:rPr lang="ro-RO" altLang="ro-RO" sz="1500" b="1" i="1">
                <a:solidFill>
                  <a:srgbClr val="FFFF00"/>
                </a:solidFill>
                <a:effectLst>
                  <a:outerShdw blurRad="38100" dist="38100" dir="2700000" algn="tl">
                    <a:srgbClr val="000000"/>
                  </a:outerShdw>
                </a:effectLst>
              </a:rPr>
              <a:t> Reproiectarea proceselor informaţionale</a:t>
            </a:r>
            <a:endParaRPr lang="en-US" altLang="ro-RO" sz="1500" b="1" i="1">
              <a:solidFill>
                <a:srgbClr val="FFFF00"/>
              </a:solidFill>
              <a:effectLst>
                <a:outerShdw blurRad="38100" dist="38100" dir="2700000" algn="tl">
                  <a:srgbClr val="000000"/>
                </a:outerShdw>
              </a:effectLst>
            </a:endParaRPr>
          </a:p>
          <a:p>
            <a:pPr marL="391716" lvl="1" indent="-257175">
              <a:lnSpc>
                <a:spcPct val="120000"/>
              </a:lnSpc>
              <a:buFontTx/>
              <a:buAutoNum type="arabicPeriod"/>
              <a:defRPr/>
            </a:pPr>
            <a:r>
              <a:rPr lang="en-US"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Arhitecturi informaţionale organizaţionale</a:t>
            </a:r>
            <a:r>
              <a:rPr lang="en-US" altLang="ro-RO" sz="1500" b="1" i="1">
                <a:solidFill>
                  <a:srgbClr val="FFFF00"/>
                </a:solidFill>
                <a:effectLst>
                  <a:outerShdw blurRad="38100" dist="38100" dir="2700000" algn="tl">
                    <a:srgbClr val="000000"/>
                  </a:outerShdw>
                </a:effectLst>
              </a:rPr>
              <a:t> </a:t>
            </a:r>
          </a:p>
          <a:p>
            <a:pPr marL="391716" lvl="1" indent="-257175">
              <a:lnSpc>
                <a:spcPct val="120000"/>
              </a:lnSpc>
              <a:buFontTx/>
              <a:buAutoNum type="arabicPeriod"/>
              <a:defRPr/>
            </a:pPr>
            <a:r>
              <a:rPr lang="ro-RO" altLang="ro-RO" sz="1500" b="1" i="1">
                <a:solidFill>
                  <a:srgbClr val="FFFF00"/>
                </a:solidFill>
                <a:effectLst>
                  <a:outerShdw blurRad="38100" dist="38100" dir="2700000" algn="tl">
                    <a:srgbClr val="000000"/>
                  </a:outerShdw>
                </a:effectLst>
              </a:rPr>
              <a:t> Planificarea strategică a resurselor informaţionale</a:t>
            </a:r>
            <a:endParaRPr lang="en-US" altLang="ro-RO" sz="1500" b="1" i="1">
              <a:solidFill>
                <a:srgbClr val="FFFF00"/>
              </a:solidFill>
              <a:effectLst>
                <a:outerShdw blurRad="38100" dist="38100" dir="2700000" algn="tl">
                  <a:srgbClr val="000000"/>
                </a:outerShdw>
              </a:effectLst>
            </a:endParaRPr>
          </a:p>
          <a:p>
            <a:pPr marL="391716" lvl="1" indent="-257175">
              <a:lnSpc>
                <a:spcPct val="120000"/>
              </a:lnSpc>
              <a:buFontTx/>
              <a:buAutoNum type="arabicPeriod"/>
              <a:defRPr/>
            </a:pPr>
            <a:r>
              <a:rPr lang="ro-RO" altLang="ro-RO" sz="1500" b="1" i="1">
                <a:solidFill>
                  <a:srgbClr val="FFFF00"/>
                </a:solidFill>
                <a:effectLst>
                  <a:outerShdw blurRad="38100" dist="38100" dir="2700000" algn="tl">
                    <a:srgbClr val="000000"/>
                  </a:outerShdw>
                </a:effectLst>
              </a:rPr>
              <a:t>Managementul proiectelor de tehnologia informaţiei</a:t>
            </a:r>
          </a:p>
          <a:p>
            <a:pPr marL="391716" lvl="1" indent="-257175">
              <a:lnSpc>
                <a:spcPct val="120000"/>
              </a:lnSpc>
              <a:buFontTx/>
              <a:buAutoNum type="arabicPeriod"/>
              <a:defRPr/>
            </a:pPr>
            <a:r>
              <a:rPr lang="ro-RO" altLang="ro-RO" sz="1500" b="1" i="1">
                <a:solidFill>
                  <a:srgbClr val="FFFF00"/>
                </a:solidFill>
                <a:effectLst>
                  <a:outerShdw blurRad="38100" dist="38100" dir="2700000" algn="tl">
                    <a:srgbClr val="000000"/>
                  </a:outerShdw>
                </a:effectLst>
              </a:rPr>
              <a:t>Evaluarea performanţei organizaţionale</a:t>
            </a:r>
            <a:endParaRPr lang="en-US" altLang="ro-RO" sz="1500" b="1" i="1">
              <a:solidFill>
                <a:srgbClr val="FFFF00"/>
              </a:solidFill>
              <a:effectLst>
                <a:outerShdw blurRad="38100" dist="38100" dir="2700000" algn="tl">
                  <a:srgbClr val="000000"/>
                </a:outerShdw>
              </a:effectLst>
            </a:endParaRPr>
          </a:p>
          <a:p>
            <a:pPr marL="391716" lvl="1" indent="-257175">
              <a:lnSpc>
                <a:spcPct val="120000"/>
              </a:lnSpc>
              <a:buFontTx/>
              <a:buAutoNum type="arabicPeriod"/>
              <a:defRPr/>
            </a:pPr>
            <a:r>
              <a:rPr lang="ro-RO" altLang="ro-RO" sz="1500" b="1" i="1">
                <a:solidFill>
                  <a:srgbClr val="FFFF00"/>
                </a:solidFill>
                <a:effectLst>
                  <a:outerShdw blurRad="38100" dist="38100" dir="2700000" algn="tl">
                    <a:srgbClr val="000000"/>
                  </a:outerShdw>
                </a:effectLst>
              </a:rPr>
              <a:t> Asigurarea securităţii informaţionale</a:t>
            </a:r>
          </a:p>
          <a:p>
            <a:pPr marL="391716" lvl="1" indent="-257175">
              <a:lnSpc>
                <a:spcPct val="120000"/>
              </a:lnSpc>
              <a:buFontTx/>
              <a:buAutoNum type="arabicPeriod"/>
              <a:defRPr/>
            </a:pPr>
            <a:r>
              <a:rPr lang="ro-RO" altLang="ro-RO" sz="1500" b="1" i="1">
                <a:solidFill>
                  <a:srgbClr val="FFFF00"/>
                </a:solidFill>
                <a:effectLst>
                  <a:outerShdw blurRad="38100" dist="38100" dir="2700000" algn="tl">
                    <a:srgbClr val="000000"/>
                  </a:outerShdw>
                </a:effectLst>
              </a:rPr>
              <a:t> </a:t>
            </a:r>
            <a:r>
              <a:rPr lang="en-US" altLang="ro-RO" sz="1500" b="1" i="1">
                <a:solidFill>
                  <a:srgbClr val="FFFF00"/>
                </a:solidFill>
                <a:effectLst>
                  <a:outerShdw blurRad="38100" dist="38100" dir="2700000" algn="tl">
                    <a:srgbClr val="000000"/>
                  </a:outerShdw>
                </a:effectLst>
              </a:rPr>
              <a:t>Terminologie şi comunicare managerială</a:t>
            </a:r>
          </a:p>
        </p:txBody>
      </p:sp>
      <p:pic>
        <p:nvPicPr>
          <p:cNvPr id="12" name="Picture 11"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3" name="Group 1"/>
          <p:cNvGrpSpPr>
            <a:grpSpLocks/>
          </p:cNvGrpSpPr>
          <p:nvPr/>
        </p:nvGrpSpPr>
        <p:grpSpPr bwMode="auto">
          <a:xfrm>
            <a:off x="7860602" y="71437"/>
            <a:ext cx="1094184" cy="1015604"/>
            <a:chOff x="7010400" y="187501"/>
            <a:chExt cx="2113044" cy="1908491"/>
          </a:xfrm>
        </p:grpSpPr>
        <p:pic>
          <p:nvPicPr>
            <p:cNvPr id="14" name="Picture 13"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6" name="Picture 15"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36784442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42"/>
          <p:cNvSpPr>
            <a:spLocks noGrp="1" noChangeArrowheads="1"/>
          </p:cNvSpPr>
          <p:nvPr>
            <p:ph type="sldNum" sz="quarter" idx="11"/>
          </p:nvPr>
        </p:nvSpPr>
        <p:spPr>
          <a:xfrm>
            <a:off x="3023828" y="4899423"/>
            <a:ext cx="6120172"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B4F78D6F-D0C5-4E7E-A36B-35EC91C8A629}" type="slidenum">
              <a:rPr lang="en-US" altLang="ro-RO" b="0" smtClean="0"/>
              <a:pPr>
                <a:defRPr/>
              </a:pPr>
              <a:t>2</a:t>
            </a:fld>
            <a:endParaRPr lang="en-US" altLang="ro-RO" b="0" dirty="0"/>
          </a:p>
        </p:txBody>
      </p:sp>
      <p:sp>
        <p:nvSpPr>
          <p:cNvPr id="6202" name="Rectangle 58"/>
          <p:cNvSpPr>
            <a:spLocks noChangeArrowheads="1"/>
          </p:cNvSpPr>
          <p:nvPr/>
        </p:nvSpPr>
        <p:spPr bwMode="auto">
          <a:xfrm>
            <a:off x="1866015" y="159482"/>
            <a:ext cx="5364162" cy="466603"/>
          </a:xfrm>
          <a:prstGeom prst="rect">
            <a:avLst/>
          </a:prstGeom>
          <a:noFill/>
          <a:ln w="12700">
            <a:noFill/>
            <a:miter lim="800000"/>
            <a:headEnd/>
            <a:tailEnd/>
          </a:ln>
          <a:effectLst/>
        </p:spPr>
        <p:txBody>
          <a:bodyPr lIns="90488" tIns="44450" rIns="90488" bIns="44450">
            <a:spAutoFit/>
          </a:bodyPr>
          <a:lstStyle/>
          <a:p>
            <a:pPr algn="ctr">
              <a:lnSpc>
                <a:spcPct val="110000"/>
              </a:lnSpc>
              <a:defRPr/>
            </a:pPr>
            <a:r>
              <a:rPr lang="ro-RO" sz="2400" b="1" dirty="0">
                <a:solidFill>
                  <a:srgbClr val="FFFF00"/>
                </a:solidFill>
                <a:effectLst>
                  <a:outerShdw blurRad="38100" dist="38100" dir="2700000" algn="tl">
                    <a:srgbClr val="000000"/>
                  </a:outerShdw>
                </a:effectLst>
                <a:cs typeface="+mn-cs"/>
              </a:rPr>
              <a:t>ISTORIC</a:t>
            </a:r>
            <a:endParaRPr lang="en-US" sz="2800" b="1" dirty="0">
              <a:solidFill>
                <a:srgbClr val="FFFF00"/>
              </a:solidFill>
              <a:effectLst>
                <a:outerShdw blurRad="38100" dist="38100" dir="2700000" algn="tl">
                  <a:srgbClr val="000000"/>
                </a:outerShdw>
              </a:effectLst>
              <a:cs typeface="+mn-cs"/>
            </a:endParaRPr>
          </a:p>
        </p:txBody>
      </p:sp>
      <p:pic>
        <p:nvPicPr>
          <p:cNvPr id="14" name="Picture 13" descr="ro_sua.jpg"/>
          <p:cNvPicPr>
            <a:picLocks noChangeAspect="1"/>
          </p:cNvPicPr>
          <p:nvPr/>
        </p:nvPicPr>
        <p:blipFill>
          <a:blip r:embed="rId3" cstate="print"/>
          <a:stretch>
            <a:fillRect/>
          </a:stretch>
        </p:blipFill>
        <p:spPr>
          <a:xfrm>
            <a:off x="1016411" y="2247714"/>
            <a:ext cx="6881674" cy="2554333"/>
          </a:xfrm>
          <a:prstGeom prst="ellipse">
            <a:avLst/>
          </a:prstGeom>
          <a:pattFill prst="pct5">
            <a:fgClr>
              <a:schemeClr val="accent1"/>
            </a:fgClr>
            <a:bgClr>
              <a:schemeClr val="bg1"/>
            </a:bgClr>
          </a:pattFill>
          <a:ln>
            <a:noFill/>
          </a:ln>
          <a:effectLst>
            <a:glow rad="127000">
              <a:schemeClr val="accent1">
                <a:alpha val="0"/>
              </a:schemeClr>
            </a:glow>
            <a:softEdge rad="112500"/>
          </a:effectLst>
        </p:spPr>
      </p:pic>
      <p:sp>
        <p:nvSpPr>
          <p:cNvPr id="15" name="Rectangle 14"/>
          <p:cNvSpPr/>
          <p:nvPr/>
        </p:nvSpPr>
        <p:spPr>
          <a:xfrm>
            <a:off x="1016411" y="1239602"/>
            <a:ext cx="7074662" cy="1323439"/>
          </a:xfrm>
          <a:prstGeom prst="rect">
            <a:avLst/>
          </a:prstGeom>
        </p:spPr>
        <p:txBody>
          <a:bodyPr wrap="square">
            <a:spAutoFit/>
          </a:bodyPr>
          <a:lstStyle/>
          <a:p>
            <a:pPr algn="ctr">
              <a:defRPr/>
            </a:pPr>
            <a:r>
              <a:rPr lang="ro-RO" sz="3200" b="1" dirty="0">
                <a:solidFill>
                  <a:srgbClr val="FFFF00"/>
                </a:solidFill>
                <a:effectLst>
                  <a:outerShdw blurRad="38100" dist="38100" dir="2700000" algn="tl">
                    <a:srgbClr val="000000"/>
                  </a:outerShdw>
                </a:effectLst>
              </a:rPr>
              <a:t>HG 466 din 10.07.1999</a:t>
            </a:r>
            <a:endParaRPr lang="en-US" sz="3200" b="1" dirty="0">
              <a:solidFill>
                <a:srgbClr val="FFFF00"/>
              </a:solidFill>
              <a:effectLst>
                <a:outerShdw blurRad="38100" dist="38100" dir="2700000" algn="tl">
                  <a:srgbClr val="000000"/>
                </a:outerShdw>
              </a:effectLst>
            </a:endParaRPr>
          </a:p>
          <a:p>
            <a:pPr algn="ctr">
              <a:defRPr/>
            </a:pPr>
            <a:endParaRPr lang="en-US" sz="2400" b="1" dirty="0">
              <a:solidFill>
                <a:srgbClr val="FFFF00"/>
              </a:solidFill>
              <a:effectLst>
                <a:outerShdw blurRad="38100" dist="38100" dir="2700000" algn="tl">
                  <a:srgbClr val="000000"/>
                </a:outerShdw>
              </a:effectLst>
            </a:endParaRPr>
          </a:p>
          <a:p>
            <a:pPr algn="ctr">
              <a:defRPr/>
            </a:pPr>
            <a:r>
              <a:rPr lang="ro-RO" sz="2400" b="1" i="1" dirty="0">
                <a:solidFill>
                  <a:srgbClr val="FFFF00"/>
                </a:solidFill>
                <a:effectLst>
                  <a:outerShdw blurRad="38100" dist="38100" dir="2700000" algn="tl">
                    <a:srgbClr val="000000"/>
                  </a:outerShdw>
                </a:effectLst>
                <a:cs typeface="+mn-cs"/>
              </a:rPr>
              <a:t>Parte</a:t>
            </a:r>
            <a:r>
              <a:rPr lang="en-US" sz="2400" b="1" i="1" dirty="0" err="1">
                <a:solidFill>
                  <a:srgbClr val="FFFF00"/>
                </a:solidFill>
                <a:effectLst>
                  <a:outerShdw blurRad="38100" dist="38100" dir="2700000" algn="tl">
                    <a:srgbClr val="000000"/>
                  </a:outerShdw>
                </a:effectLst>
                <a:cs typeface="+mn-cs"/>
              </a:rPr>
              <a:t>neriatul</a:t>
            </a:r>
            <a:r>
              <a:rPr lang="en-US" sz="2400" b="1" i="1" dirty="0">
                <a:solidFill>
                  <a:srgbClr val="FFFF00"/>
                </a:solidFill>
                <a:effectLst>
                  <a:outerShdw blurRad="38100" dist="38100" dir="2700000" algn="tl">
                    <a:srgbClr val="000000"/>
                  </a:outerShdw>
                </a:effectLst>
                <a:cs typeface="+mn-cs"/>
              </a:rPr>
              <a:t> </a:t>
            </a:r>
            <a:r>
              <a:rPr lang="ro-RO" sz="2400" b="1" i="1" dirty="0">
                <a:solidFill>
                  <a:srgbClr val="FFFF00"/>
                </a:solidFill>
                <a:effectLst>
                  <a:outerShdw blurRad="38100" dist="38100" dir="2700000" algn="tl">
                    <a:srgbClr val="000000"/>
                  </a:outerShdw>
                </a:effectLst>
                <a:cs typeface="+mn-cs"/>
              </a:rPr>
              <a:t>Strategic România</a:t>
            </a:r>
            <a:r>
              <a:rPr lang="en-US" sz="2400" b="1" i="1" dirty="0">
                <a:solidFill>
                  <a:srgbClr val="FFFF00"/>
                </a:solidFill>
                <a:effectLst>
                  <a:outerShdw blurRad="38100" dist="38100" dir="2700000" algn="tl">
                    <a:srgbClr val="000000"/>
                  </a:outerShdw>
                </a:effectLst>
                <a:cs typeface="+mn-cs"/>
              </a:rPr>
              <a:t>  –  SUA</a:t>
            </a:r>
            <a:endParaRPr lang="ro-RO" sz="2400" b="1" i="1" dirty="0">
              <a:solidFill>
                <a:srgbClr val="FFFF00"/>
              </a:solidFill>
              <a:effectLst>
                <a:outerShdw blurRad="38100" dist="38100" dir="2700000" algn="tl">
                  <a:srgbClr val="000000"/>
                </a:outerShdw>
              </a:effectLst>
              <a:cs typeface="+mn-cs"/>
            </a:endParaRPr>
          </a:p>
        </p:txBody>
      </p:sp>
      <p:grpSp>
        <p:nvGrpSpPr>
          <p:cNvPr id="17" name="Group 16"/>
          <p:cNvGrpSpPr>
            <a:grpSpLocks/>
          </p:cNvGrpSpPr>
          <p:nvPr/>
        </p:nvGrpSpPr>
        <p:grpSpPr bwMode="auto">
          <a:xfrm>
            <a:off x="8004212" y="123478"/>
            <a:ext cx="1032284" cy="900100"/>
            <a:chOff x="7010400" y="187501"/>
            <a:chExt cx="2113044" cy="1908491"/>
          </a:xfrm>
          <a:effectLst/>
        </p:grpSpPr>
        <p:pic>
          <p:nvPicPr>
            <p:cNvPr id="18" name="Picture 17"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p:spPr>
        </p:pic>
        <p:pic>
          <p:nvPicPr>
            <p:cNvPr id="21" name="Picture 20"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p:spPr>
        </p:pic>
      </p:grpSp>
      <p:pic>
        <p:nvPicPr>
          <p:cNvPr id="22" name="Picture 21" descr="stema cu coroana.png"/>
          <p:cNvPicPr>
            <a:picLocks noChangeAspect="1"/>
          </p:cNvPicPr>
          <p:nvPr/>
        </p:nvPicPr>
        <p:blipFill>
          <a:blip r:embed="rId6" cstate="print"/>
          <a:srcRect/>
          <a:stretch>
            <a:fillRect/>
          </a:stretch>
        </p:blipFill>
        <p:spPr bwMode="auto">
          <a:xfrm>
            <a:off x="35496" y="36004"/>
            <a:ext cx="789016" cy="915566"/>
          </a:xfrm>
          <a:prstGeom prst="rect">
            <a:avLst/>
          </a:prstGeom>
          <a:noFill/>
          <a:ln>
            <a:noFill/>
          </a:ln>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AB8DC58C-B1C0-45A1-8BF7-0ED8F3DE0EA2}" type="slidenum">
              <a:rPr lang="en-US" altLang="ro-RO"/>
              <a:pPr/>
              <a:t>20</a:t>
            </a:fld>
            <a:endParaRPr lang="en-US" altLang="ro-RO"/>
          </a:p>
        </p:txBody>
      </p:sp>
      <p:sp>
        <p:nvSpPr>
          <p:cNvPr id="107524" name="Rectangle 4"/>
          <p:cNvSpPr>
            <a:spLocks noChangeArrowheads="1"/>
          </p:cNvSpPr>
          <p:nvPr/>
        </p:nvSpPr>
        <p:spPr bwMode="auto">
          <a:xfrm>
            <a:off x="1519237" y="3144441"/>
            <a:ext cx="6481763" cy="1452322"/>
          </a:xfrm>
          <a:prstGeom prst="rect">
            <a:avLst/>
          </a:prstGeom>
          <a:noFill/>
          <a:ln w="12700" algn="ctr">
            <a:noFill/>
            <a:miter lim="800000"/>
            <a:headEnd/>
            <a:tailEnd/>
          </a:ln>
          <a:effectLst/>
        </p:spPr>
        <p:txBody>
          <a:bodyPr lIns="67866" tIns="33338" rIns="67866" bIns="33338">
            <a:spAutoFit/>
          </a:bodyPr>
          <a:lstStyle/>
          <a:p>
            <a:pPr>
              <a:defRPr/>
            </a:pPr>
            <a:r>
              <a:rPr lang="ro-RO" altLang="ro-RO" sz="1500" b="1" u="sng">
                <a:effectLst>
                  <a:outerShdw blurRad="38100" dist="38100" dir="2700000" algn="tl">
                    <a:srgbClr val="000000"/>
                  </a:outerShdw>
                </a:effectLst>
              </a:rPr>
              <a:t>Scop</a:t>
            </a:r>
            <a:r>
              <a:rPr lang="en-US" altLang="ro-RO" sz="1500" b="1">
                <a:effectLst>
                  <a:outerShdw blurRad="38100" dist="38100" dir="2700000" algn="tl">
                    <a:srgbClr val="000000"/>
                  </a:outerShdw>
                </a:effectLst>
              </a:rPr>
              <a:t>:</a:t>
            </a:r>
          </a:p>
          <a:p>
            <a:pPr>
              <a:defRPr/>
            </a:pPr>
            <a:endParaRPr lang="en-US" altLang="ro-RO" sz="1500" b="1">
              <a:effectLst>
                <a:outerShdw blurRad="38100" dist="38100" dir="2700000" algn="tl">
                  <a:srgbClr val="000000"/>
                </a:outerShdw>
              </a:effectLst>
            </a:endParaRPr>
          </a:p>
          <a:p>
            <a:pPr>
              <a:defRPr/>
            </a:pPr>
            <a:r>
              <a:rPr lang="ro-RO" altLang="ro-RO" sz="1500" b="1" i="1">
                <a:solidFill>
                  <a:srgbClr val="FFFF00"/>
                </a:solidFill>
                <a:effectLst>
                  <a:outerShdw blurRad="38100" dist="38100" dir="2700000" algn="tl">
                    <a:srgbClr val="000000"/>
                  </a:outerShdw>
                </a:effectLst>
              </a:rPr>
              <a:t>Dezvoltarea cunoştinţelor şi deprinderilor prin punerea în practică</a:t>
            </a:r>
            <a:r>
              <a:rPr lang="en-US"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a</a:t>
            </a:r>
            <a:r>
              <a:rPr lang="en-US" altLang="ro-RO" sz="1500" b="1" i="1">
                <a:solidFill>
                  <a:srgbClr val="FFFF00"/>
                </a:solidFill>
                <a:effectLst>
                  <a:outerShdw blurRad="38100" dist="38100" dir="2700000" algn="tl">
                    <a:srgbClr val="000000"/>
                  </a:outerShdw>
                </a:effectLst>
              </a:rPr>
              <a:t> concept</a:t>
            </a:r>
            <a:r>
              <a:rPr lang="ro-RO" altLang="ro-RO" sz="1500" b="1" i="1">
                <a:solidFill>
                  <a:srgbClr val="FFFF00"/>
                </a:solidFill>
                <a:effectLst>
                  <a:outerShdw blurRad="38100" dist="38100" dir="2700000" algn="tl">
                    <a:srgbClr val="000000"/>
                  </a:outerShdw>
                </a:effectLst>
              </a:rPr>
              <a:t>elor</a:t>
            </a:r>
            <a:r>
              <a:rPr lang="en-US"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metodelor şi </a:t>
            </a:r>
            <a:r>
              <a:rPr lang="en-US" altLang="ro-RO" sz="1500" b="1" i="1">
                <a:solidFill>
                  <a:srgbClr val="FFFF00"/>
                </a:solidFill>
                <a:effectLst>
                  <a:outerShdw blurRad="38100" dist="38100" dir="2700000" algn="tl">
                    <a:srgbClr val="000000"/>
                  </a:outerShdw>
                </a:effectLst>
              </a:rPr>
              <a:t>tehni</a:t>
            </a:r>
            <a:r>
              <a:rPr lang="ro-RO" altLang="ro-RO" sz="1500" b="1" i="1">
                <a:solidFill>
                  <a:srgbClr val="FFFF00"/>
                </a:solidFill>
                <a:effectLst>
                  <a:outerShdw blurRad="38100" dist="38100" dir="2700000" algn="tl">
                    <a:srgbClr val="000000"/>
                  </a:outerShdw>
                </a:effectLst>
              </a:rPr>
              <a:t>cilor de </a:t>
            </a:r>
            <a:r>
              <a:rPr lang="en-US" altLang="ro-RO" sz="1500" b="1" i="1">
                <a:solidFill>
                  <a:srgbClr val="FFFF00"/>
                </a:solidFill>
                <a:effectLst>
                  <a:outerShdw blurRad="38100" dist="38100" dir="2700000" algn="tl">
                    <a:srgbClr val="000000"/>
                  </a:outerShdw>
                </a:effectLst>
              </a:rPr>
              <a:t>anali</a:t>
            </a:r>
            <a:r>
              <a:rPr lang="ro-RO" altLang="ro-RO" sz="1500" b="1" i="1">
                <a:solidFill>
                  <a:srgbClr val="FFFF00"/>
                </a:solidFill>
                <a:effectLst>
                  <a:outerShdw blurRad="38100" dist="38100" dir="2700000" algn="tl">
                    <a:srgbClr val="000000"/>
                  </a:outerShdw>
                </a:effectLst>
              </a:rPr>
              <a:t>ză</a:t>
            </a:r>
            <a:r>
              <a:rPr lang="en-US"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utilizate pentru un management eficace al resurselor pentru apărare</a:t>
            </a:r>
            <a:endParaRPr lang="en-US" altLang="ro-RO" sz="1500" b="1" i="1">
              <a:solidFill>
                <a:srgbClr val="FFFF00"/>
              </a:solidFill>
              <a:effectLst>
                <a:outerShdw blurRad="38100" dist="38100" dir="2700000" algn="tl">
                  <a:srgbClr val="000000"/>
                </a:outerShdw>
              </a:effectLst>
            </a:endParaRPr>
          </a:p>
          <a:p>
            <a:pPr lvl="1">
              <a:defRPr/>
            </a:pPr>
            <a:endParaRPr lang="en-US" altLang="ro-RO" sz="1500" b="1" i="1">
              <a:solidFill>
                <a:srgbClr val="FFFF00"/>
              </a:solidFill>
              <a:effectLst>
                <a:outerShdw blurRad="38100" dist="38100" dir="2700000" algn="tl">
                  <a:srgbClr val="000000"/>
                </a:outerShdw>
              </a:effectLst>
            </a:endParaRPr>
          </a:p>
        </p:txBody>
      </p:sp>
      <p:sp>
        <p:nvSpPr>
          <p:cNvPr id="8" name="Rectangle 1079"/>
          <p:cNvSpPr>
            <a:spLocks noChangeArrowheads="1"/>
          </p:cNvSpPr>
          <p:nvPr/>
        </p:nvSpPr>
        <p:spPr bwMode="auto">
          <a:xfrm>
            <a:off x="1518048" y="1640682"/>
            <a:ext cx="5968603" cy="1452322"/>
          </a:xfrm>
          <a:prstGeom prst="rect">
            <a:avLst/>
          </a:prstGeom>
          <a:noFill/>
          <a:ln w="12700" algn="ctr">
            <a:noFill/>
            <a:miter lim="800000"/>
            <a:headEnd/>
            <a:tailEnd/>
          </a:ln>
          <a:effectLst/>
        </p:spPr>
        <p:txBody>
          <a:bodyPr lIns="67866" tIns="33338" rIns="67866" bIns="33338">
            <a:spAutoFit/>
          </a:bodyPr>
          <a:lstStyle/>
          <a:p>
            <a:pPr>
              <a:defRPr/>
            </a:pPr>
            <a:r>
              <a:rPr lang="ro-RO" altLang="ro-RO" sz="1500" b="1" u="sng" dirty="0">
                <a:effectLst>
                  <a:outerShdw blurRad="38100" dist="38100" dir="2700000" algn="tl">
                    <a:srgbClr val="000000"/>
                  </a:outerShdw>
                </a:effectLst>
              </a:rPr>
              <a:t>Criterii generale de participare</a:t>
            </a:r>
            <a:r>
              <a:rPr lang="en-US" sz="1500" b="1" dirty="0">
                <a:effectLst>
                  <a:outerShdw blurRad="38100" dist="38100" dir="2700000" algn="tl">
                    <a:srgbClr val="000000"/>
                  </a:outerShdw>
                </a:effectLst>
              </a:rPr>
              <a:t>:</a:t>
            </a:r>
          </a:p>
          <a:p>
            <a:pPr>
              <a:defRPr/>
            </a:pPr>
            <a:endParaRPr lang="en-US" sz="1500" b="1" i="1" dirty="0">
              <a:effectLst>
                <a:outerShdw blurRad="38100" dist="38100" dir="2700000" algn="tl">
                  <a:srgbClr val="000000"/>
                </a:outerShdw>
              </a:effectLst>
            </a:endParaRPr>
          </a:p>
          <a:p>
            <a:pPr>
              <a:buFontTx/>
              <a:buAutoNum type="arabicPeriod"/>
              <a:defRPr/>
            </a:pPr>
            <a:r>
              <a:rPr lang="vi-VN" sz="1500" b="1" i="1" dirty="0">
                <a:solidFill>
                  <a:srgbClr val="FFFF00"/>
                </a:solidFill>
                <a:effectLst>
                  <a:outerShdw blurRad="38100" dist="38100" dir="2700000" algn="tl">
                    <a:srgbClr val="000000"/>
                  </a:outerShdw>
                </a:effectLst>
              </a:rPr>
              <a:t>Studenţii să fie ofiţeri şi /sau personal civil cu atribuţii de </a:t>
            </a:r>
            <a:r>
              <a:rPr lang="ro-RO" sz="1500" b="1" i="1" dirty="0">
                <a:solidFill>
                  <a:srgbClr val="FFFF00"/>
                </a:solidFill>
                <a:effectLst>
                  <a:outerShdw blurRad="38100" dist="38100" dir="2700000" algn="tl">
                    <a:srgbClr val="000000"/>
                  </a:outerShdw>
                </a:effectLst>
              </a:rPr>
              <a:t>execuţie</a:t>
            </a:r>
            <a:r>
              <a:rPr lang="vi-VN" sz="1500" b="1" i="1" dirty="0">
                <a:solidFill>
                  <a:srgbClr val="FFFF00"/>
                </a:solidFill>
                <a:effectLst>
                  <a:outerShdw blurRad="38100" dist="38100" dir="2700000" algn="tl">
                    <a:srgbClr val="000000"/>
                  </a:outerShdw>
                </a:effectLst>
              </a:rPr>
              <a:t> în</a:t>
            </a:r>
            <a:endParaRPr lang="ro-RO" sz="1500" b="1" i="1" dirty="0">
              <a:solidFill>
                <a:srgbClr val="FFFF00"/>
              </a:solidFill>
              <a:effectLst>
                <a:outerShdw blurRad="38100" dist="38100" dir="2700000" algn="tl">
                  <a:srgbClr val="000000"/>
                </a:outerShdw>
              </a:effectLst>
            </a:endParaRPr>
          </a:p>
          <a:p>
            <a:pPr>
              <a:defRPr/>
            </a:pPr>
            <a:r>
              <a:rPr lang="ro-RO" sz="1500" b="1" i="1" dirty="0">
                <a:solidFill>
                  <a:srgbClr val="FFFF00"/>
                </a:solidFill>
                <a:effectLst>
                  <a:outerShdw blurRad="38100" dist="38100" dir="2700000" algn="tl">
                    <a:srgbClr val="000000"/>
                  </a:outerShdw>
                </a:effectLst>
              </a:rPr>
              <a:t>   </a:t>
            </a:r>
            <a:r>
              <a:rPr lang="vi-VN" sz="1500" b="1" i="1" dirty="0">
                <a:solidFill>
                  <a:srgbClr val="FFFF00"/>
                </a:solidFill>
                <a:effectLst>
                  <a:outerShdw blurRad="38100" dist="38100" dir="2700000" algn="tl">
                    <a:srgbClr val="000000"/>
                  </a:outerShdw>
                </a:effectLst>
              </a:rPr>
              <a:t> </a:t>
            </a:r>
            <a:r>
              <a:rPr lang="ro-RO" sz="1500" b="1" i="1" dirty="0">
                <a:solidFill>
                  <a:srgbClr val="FFFF00"/>
                </a:solidFill>
                <a:effectLst>
                  <a:outerShdw blurRad="38100" dist="38100" dir="2700000" algn="tl">
                    <a:srgbClr val="000000"/>
                  </a:outerShdw>
                </a:effectLst>
              </a:rPr>
              <a:t>   </a:t>
            </a:r>
            <a:r>
              <a:rPr lang="vi-VN" sz="1500" b="1" i="1" dirty="0">
                <a:solidFill>
                  <a:srgbClr val="FFFF00"/>
                </a:solidFill>
                <a:effectLst>
                  <a:outerShdw blurRad="38100" dist="38100" dir="2700000" algn="tl">
                    <a:srgbClr val="000000"/>
                  </a:outerShdw>
                </a:effectLst>
              </a:rPr>
              <a:t>domeniul managementului resurselor de apărare</a:t>
            </a:r>
            <a:endParaRPr lang="en-US" sz="1500" b="1" i="1" dirty="0">
              <a:solidFill>
                <a:srgbClr val="FFFF00"/>
              </a:solidFill>
              <a:effectLst>
                <a:outerShdw blurRad="38100" dist="38100" dir="2700000" algn="tl">
                  <a:srgbClr val="000000"/>
                </a:outerShdw>
              </a:effectLst>
            </a:endParaRPr>
          </a:p>
          <a:p>
            <a:pPr>
              <a:buFontTx/>
              <a:buAutoNum type="arabicPeriod" startAt="2"/>
              <a:defRPr/>
            </a:pPr>
            <a:r>
              <a:rPr lang="vi-VN" sz="1500" b="1" i="1" dirty="0">
                <a:solidFill>
                  <a:srgbClr val="FFFF00"/>
                </a:solidFill>
                <a:effectLst>
                  <a:outerShdw blurRad="38100" dist="38100" dir="2700000" algn="tl">
                    <a:srgbClr val="000000"/>
                  </a:outerShdw>
                </a:effectLst>
              </a:rPr>
              <a:t>Ofiţerii să aibă gradul minim de </a:t>
            </a:r>
            <a:r>
              <a:rPr lang="ro-RO" sz="1500" b="1" i="1" dirty="0">
                <a:solidFill>
                  <a:srgbClr val="FFFF00"/>
                </a:solidFill>
                <a:effectLst>
                  <a:outerShdw blurRad="38100" dist="38100" dir="2700000" algn="tl">
                    <a:srgbClr val="000000"/>
                  </a:outerShdw>
                </a:effectLst>
              </a:rPr>
              <a:t>maior</a:t>
            </a:r>
            <a:r>
              <a:rPr lang="vi-VN" sz="1500" b="1" i="1" dirty="0">
                <a:solidFill>
                  <a:srgbClr val="FFFF00"/>
                </a:solidFill>
                <a:effectLst>
                  <a:outerShdw blurRad="38100" dist="38100" dir="2700000" algn="tl">
                    <a:srgbClr val="000000"/>
                  </a:outerShdw>
                </a:effectLst>
              </a:rPr>
              <a:t> /</a:t>
            </a:r>
            <a:r>
              <a:rPr lang="ro-RO" sz="1500" b="1" i="1" dirty="0">
                <a:solidFill>
                  <a:srgbClr val="FFFF00"/>
                </a:solidFill>
                <a:effectLst>
                  <a:outerShdw blurRad="38100" dist="38100" dir="2700000" algn="tl">
                    <a:srgbClr val="000000"/>
                  </a:outerShdw>
                </a:effectLst>
              </a:rPr>
              <a:t>locotenent</a:t>
            </a:r>
            <a:r>
              <a:rPr lang="vi-VN" sz="1500" b="1" i="1" dirty="0">
                <a:solidFill>
                  <a:srgbClr val="FFFF00"/>
                </a:solidFill>
                <a:effectLst>
                  <a:outerShdw blurRad="38100" dist="38100" dir="2700000" algn="tl">
                    <a:srgbClr val="000000"/>
                  </a:outerShdw>
                </a:effectLst>
              </a:rPr>
              <a:t>-</a:t>
            </a:r>
            <a:r>
              <a:rPr lang="ro-RO" sz="1500" b="1" i="1" dirty="0">
                <a:solidFill>
                  <a:srgbClr val="FFFF00"/>
                </a:solidFill>
                <a:effectLst>
                  <a:outerShdw blurRad="38100" dist="38100" dir="2700000" algn="tl">
                    <a:srgbClr val="000000"/>
                  </a:outerShdw>
                </a:effectLst>
              </a:rPr>
              <a:t>c</a:t>
            </a:r>
            <a:r>
              <a:rPr lang="vi-VN" sz="1500" b="1" i="1" dirty="0">
                <a:solidFill>
                  <a:srgbClr val="FFFF00"/>
                </a:solidFill>
                <a:effectLst>
                  <a:outerShdw blurRad="38100" dist="38100" dir="2700000" algn="tl">
                    <a:srgbClr val="000000"/>
                  </a:outerShdw>
                </a:effectLst>
              </a:rPr>
              <a:t>omandor, iar personalul civil echivalentul acestuia</a:t>
            </a:r>
            <a:endParaRPr lang="en-US" sz="1500" b="1" dirty="0">
              <a:solidFill>
                <a:srgbClr val="FFFF00"/>
              </a:solidFill>
              <a:effectLst>
                <a:outerShdw blurRad="38100" dist="38100" dir="2700000" algn="tl">
                  <a:srgbClr val="000000"/>
                </a:outerShdw>
              </a:effectLst>
            </a:endParaRPr>
          </a:p>
        </p:txBody>
      </p:sp>
      <p:sp>
        <p:nvSpPr>
          <p:cNvPr id="38965" name="Text Box 1077"/>
          <p:cNvSpPr txBox="1">
            <a:spLocks noChangeArrowheads="1"/>
          </p:cNvSpPr>
          <p:nvPr/>
        </p:nvSpPr>
        <p:spPr bwMode="auto">
          <a:xfrm>
            <a:off x="2250282" y="169069"/>
            <a:ext cx="4942285" cy="1267656"/>
          </a:xfrm>
          <a:prstGeom prst="rect">
            <a:avLst/>
          </a:prstGeom>
          <a:noFill/>
          <a:ln w="12700" algn="ctr">
            <a:noFill/>
            <a:miter lim="800000"/>
            <a:headEnd/>
            <a:tailEnd/>
          </a:ln>
          <a:effectLst/>
        </p:spPr>
        <p:txBody>
          <a:bodyPr lIns="67866" tIns="33338" rIns="67866" bIns="33338">
            <a:spAutoFit/>
          </a:bodyPr>
          <a:lstStyle/>
          <a:p>
            <a:pPr algn="ctr">
              <a:defRPr/>
            </a:pPr>
            <a:r>
              <a:rPr lang="ro-RO" altLang="ro-RO" sz="2100" b="1">
                <a:solidFill>
                  <a:srgbClr val="FFFF00"/>
                </a:solidFill>
                <a:effectLst>
                  <a:outerShdw blurRad="38100" dist="38100" dir="2700000" algn="tl">
                    <a:srgbClr val="000000"/>
                  </a:outerShdw>
                </a:effectLst>
              </a:rPr>
              <a:t>3. Managementul resurselor de apărare</a:t>
            </a:r>
            <a:endParaRPr lang="en-US" altLang="ro-RO" sz="2100" b="1">
              <a:solidFill>
                <a:srgbClr val="FFFF00"/>
              </a:solidFill>
              <a:effectLst>
                <a:outerShdw blurRad="38100" dist="38100" dir="2700000" algn="tl">
                  <a:srgbClr val="000000"/>
                </a:outerShdw>
              </a:effectLst>
            </a:endParaRPr>
          </a:p>
          <a:p>
            <a:pPr algn="ctr">
              <a:defRPr/>
            </a:pPr>
            <a:r>
              <a:rPr lang="ro-RO" altLang="ro-RO" sz="2100" b="1">
                <a:solidFill>
                  <a:srgbClr val="FFFF00"/>
                </a:solidFill>
                <a:effectLst>
                  <a:outerShdw blurRad="38100" dist="38100" dir="2700000" algn="tl">
                    <a:srgbClr val="000000"/>
                  </a:outerShdw>
                </a:effectLst>
              </a:rPr>
              <a:t> pentru specialişti</a:t>
            </a:r>
            <a:endParaRPr lang="en-US" altLang="ro-RO" sz="2100" b="1">
              <a:solidFill>
                <a:srgbClr val="FFFF00"/>
              </a:solidFill>
              <a:effectLst>
                <a:outerShdw blurRad="38100" dist="38100" dir="2700000" algn="tl">
                  <a:srgbClr val="000000"/>
                </a:outerShdw>
              </a:effectLst>
            </a:endParaRPr>
          </a:p>
          <a:p>
            <a:pPr algn="ctr">
              <a:defRPr/>
            </a:pPr>
            <a:r>
              <a:rPr lang="ro-RO" altLang="ro-RO" sz="2100" b="1">
                <a:solidFill>
                  <a:srgbClr val="FFFF00"/>
                </a:solidFill>
                <a:effectLst>
                  <a:outerShdw blurRad="38100" dist="38100" dir="2700000" algn="tl">
                    <a:srgbClr val="000000"/>
                  </a:outerShdw>
                </a:effectLst>
              </a:rPr>
              <a:t> </a:t>
            </a:r>
            <a:r>
              <a:rPr lang="ro-RO" altLang="ro-RO" sz="2100" b="1">
                <a:solidFill>
                  <a:srgbClr val="EA641A"/>
                </a:solidFill>
                <a:effectLst>
                  <a:outerShdw blurRad="38100" dist="38100" dir="2700000" algn="tl">
                    <a:srgbClr val="000000"/>
                  </a:outerShdw>
                </a:effectLst>
              </a:rPr>
              <a:t>- acreditat “NATO </a:t>
            </a:r>
            <a:r>
              <a:rPr lang="en-US" altLang="en-US" sz="2100" b="1">
                <a:solidFill>
                  <a:srgbClr val="EA641A"/>
                </a:solidFill>
                <a:effectLst>
                  <a:outerShdw blurRad="38100" dist="38100" dir="2700000" algn="tl">
                    <a:srgbClr val="000000"/>
                  </a:outerShdw>
                </a:effectLst>
              </a:rPr>
              <a:t>APPROVED</a:t>
            </a:r>
            <a:r>
              <a:rPr lang="ro-RO" altLang="ro-RO" sz="2100" b="1">
                <a:solidFill>
                  <a:srgbClr val="EA641A"/>
                </a:solidFill>
                <a:effectLst>
                  <a:outerShdw blurRad="38100" dist="38100" dir="2700000" algn="tl">
                    <a:srgbClr val="000000"/>
                  </a:outerShdw>
                </a:effectLst>
              </a:rPr>
              <a:t>” –</a:t>
            </a:r>
          </a:p>
          <a:p>
            <a:pPr algn="ctr">
              <a:defRPr/>
            </a:pPr>
            <a:r>
              <a:rPr lang="ro-RO" altLang="ro-RO" sz="1500"/>
              <a:t> </a:t>
            </a:r>
            <a:r>
              <a:rPr lang="en-US" altLang="ro-RO" sz="1500" b="1">
                <a:effectLst>
                  <a:outerShdw blurRad="38100" dist="38100" dir="2700000" algn="tl">
                    <a:srgbClr val="000000"/>
                  </a:outerShdw>
                </a:effectLst>
              </a:rPr>
              <a:t>(list</a:t>
            </a:r>
            <a:r>
              <a:rPr lang="ro-RO" altLang="ro-RO" sz="1500" b="1">
                <a:effectLst>
                  <a:outerShdw blurRad="38100" dist="38100" dir="2700000" algn="tl">
                    <a:srgbClr val="000000"/>
                  </a:outerShdw>
                </a:effectLst>
              </a:rPr>
              <a:t>at în</a:t>
            </a:r>
            <a:r>
              <a:rPr lang="en-US" altLang="ro-RO" sz="1500" b="1">
                <a:effectLst>
                  <a:outerShdw blurRad="38100" dist="38100" dir="2700000" algn="tl">
                    <a:srgbClr val="000000"/>
                  </a:outerShdw>
                </a:effectLst>
              </a:rPr>
              <a:t> ePRIME</a:t>
            </a:r>
            <a:r>
              <a:rPr lang="ro-RO" altLang="ro-RO" sz="1500" b="1">
                <a:effectLst>
                  <a:outerShdw blurRad="38100" dist="38100" dir="2700000" algn="tl">
                    <a:srgbClr val="000000"/>
                  </a:outerShdw>
                </a:effectLst>
              </a:rPr>
              <a:t> şi ETOC</a:t>
            </a:r>
            <a:r>
              <a:rPr lang="en-US" altLang="ro-RO" sz="1500" b="1">
                <a:effectLst>
                  <a:outerShdw blurRad="38100" dist="38100" dir="2700000" algn="tl">
                    <a:srgbClr val="000000"/>
                  </a:outerShdw>
                </a:effectLst>
              </a:rPr>
              <a:t>) - ACT 715</a:t>
            </a:r>
            <a:endParaRPr lang="en-US" altLang="ro-RO" sz="1500" b="1">
              <a:solidFill>
                <a:srgbClr val="FFFF00"/>
              </a:solidFill>
              <a:effectLst>
                <a:outerShdw blurRad="38100" dist="38100" dir="2700000" algn="tl">
                  <a:srgbClr val="000000"/>
                </a:outerShdw>
              </a:effectLst>
            </a:endParaRPr>
          </a:p>
        </p:txBody>
      </p:sp>
      <p:pic>
        <p:nvPicPr>
          <p:cNvPr id="9" name="Picture 8" descr="stema cu coroana.png"/>
          <p:cNvPicPr>
            <a:picLocks noChangeAspect="1"/>
          </p:cNvPicPr>
          <p:nvPr/>
        </p:nvPicPr>
        <p:blipFill>
          <a:blip r:embed="rId2"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0" name="Group 1"/>
          <p:cNvGrpSpPr>
            <a:grpSpLocks/>
          </p:cNvGrpSpPr>
          <p:nvPr/>
        </p:nvGrpSpPr>
        <p:grpSpPr bwMode="auto">
          <a:xfrm>
            <a:off x="7860602" y="71437"/>
            <a:ext cx="1094184" cy="1015604"/>
            <a:chOff x="7010400" y="187501"/>
            <a:chExt cx="2113044" cy="1908491"/>
          </a:xfrm>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39746027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B9DDD688-00C5-4CCC-8877-5BE8C5BD96D5}" type="slidenum">
              <a:rPr lang="en-US" altLang="ro-RO"/>
              <a:pPr/>
              <a:t>21</a:t>
            </a:fld>
            <a:endParaRPr lang="en-US" altLang="ro-RO"/>
          </a:p>
        </p:txBody>
      </p:sp>
      <p:pic>
        <p:nvPicPr>
          <p:cNvPr id="2458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235" y="1464469"/>
            <a:ext cx="2943225" cy="233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5" name="Text Box 15"/>
          <p:cNvSpPr txBox="1">
            <a:spLocks noChangeArrowheads="1"/>
          </p:cNvSpPr>
          <p:nvPr/>
        </p:nvSpPr>
        <p:spPr bwMode="auto">
          <a:xfrm>
            <a:off x="2107406" y="244080"/>
            <a:ext cx="5354241" cy="713658"/>
          </a:xfrm>
          <a:prstGeom prst="rect">
            <a:avLst/>
          </a:prstGeom>
          <a:noFill/>
          <a:ln w="12700" algn="ctr">
            <a:noFill/>
            <a:miter lim="800000"/>
            <a:headEnd/>
            <a:tailEnd/>
          </a:ln>
        </p:spPr>
        <p:txBody>
          <a:bodyPr lIns="67866" tIns="33338" rIns="67866" bIns="33338">
            <a:spAutoFit/>
          </a:bodyPr>
          <a:lstStyle/>
          <a:p>
            <a:pPr algn="ctr">
              <a:defRPr/>
            </a:pPr>
            <a:r>
              <a:rPr lang="vi-VN" sz="2100" b="1" i="1" dirty="0">
                <a:solidFill>
                  <a:srgbClr val="FFFF00"/>
                </a:solidFill>
                <a:effectLst>
                  <a:outerShdw blurRad="38100" dist="38100" dir="2700000" algn="tl">
                    <a:srgbClr val="000000"/>
                  </a:outerShdw>
                </a:effectLst>
              </a:rPr>
              <a:t>Managementul resurselor de apărare</a:t>
            </a:r>
          </a:p>
          <a:p>
            <a:pPr algn="ctr">
              <a:defRPr/>
            </a:pPr>
            <a:r>
              <a:rPr lang="vi-VN" sz="2100" b="1" i="1" dirty="0">
                <a:solidFill>
                  <a:srgbClr val="FFFF00"/>
                </a:solidFill>
                <a:effectLst>
                  <a:outerShdw blurRad="38100" dist="38100" dir="2700000" algn="tl">
                    <a:srgbClr val="000000"/>
                  </a:outerShdw>
                </a:effectLst>
              </a:rPr>
              <a:t> pentru specialişti</a:t>
            </a:r>
          </a:p>
        </p:txBody>
      </p:sp>
      <p:sp>
        <p:nvSpPr>
          <p:cNvPr id="11" name="Rectangle 4"/>
          <p:cNvSpPr>
            <a:spLocks noChangeArrowheads="1"/>
          </p:cNvSpPr>
          <p:nvPr/>
        </p:nvSpPr>
        <p:spPr bwMode="auto">
          <a:xfrm>
            <a:off x="1250156" y="1221582"/>
            <a:ext cx="4077891" cy="3056607"/>
          </a:xfrm>
          <a:prstGeom prst="rect">
            <a:avLst/>
          </a:prstGeom>
          <a:noFill/>
          <a:ln w="12700" algn="ctr">
            <a:noFill/>
            <a:miter lim="800000"/>
            <a:headEnd/>
            <a:tailEnd/>
          </a:ln>
          <a:effectLst/>
        </p:spPr>
        <p:txBody>
          <a:bodyPr lIns="67866" tIns="33338" rIns="67866" bIns="33338">
            <a:spAutoFit/>
          </a:bodyPr>
          <a:lstStyle/>
          <a:p>
            <a:pPr>
              <a:defRPr/>
            </a:pPr>
            <a:r>
              <a:rPr lang="en-US" altLang="ro-RO" sz="1500" b="1" u="sng">
                <a:effectLst>
                  <a:outerShdw blurRad="38100" dist="38100" dir="2700000" algn="tl">
                    <a:srgbClr val="000000"/>
                  </a:outerShdw>
                </a:effectLst>
              </a:rPr>
              <a:t>Cur</a:t>
            </a:r>
            <a:r>
              <a:rPr lang="ro-RO" altLang="ro-RO" sz="1500" b="1" u="sng">
                <a:effectLst>
                  <a:outerShdw blurRad="38100" dist="38100" dir="2700000" algn="tl">
                    <a:srgbClr val="000000"/>
                  </a:outerShdw>
                </a:effectLst>
              </a:rPr>
              <a:t>r</a:t>
            </a:r>
            <a:r>
              <a:rPr lang="en-US" altLang="ro-RO" sz="1500" b="1" u="sng">
                <a:effectLst>
                  <a:outerShdw blurRad="38100" dist="38100" dir="2700000" algn="tl">
                    <a:srgbClr val="000000"/>
                  </a:outerShdw>
                </a:effectLst>
              </a:rPr>
              <a:t>icul</a:t>
            </a:r>
            <a:r>
              <a:rPr lang="ro-RO" altLang="ro-RO" sz="1500" b="1" u="sng">
                <a:effectLst>
                  <a:outerShdw blurRad="38100" dist="38100" dir="2700000" algn="tl">
                    <a:srgbClr val="000000"/>
                  </a:outerShdw>
                </a:effectLst>
              </a:rPr>
              <a:t>um</a:t>
            </a:r>
            <a:r>
              <a:rPr lang="ro-RO" altLang="ro-RO" sz="1500" b="1">
                <a:effectLst>
                  <a:outerShdw blurRad="38100" dist="38100" dir="2700000" algn="tl">
                    <a:srgbClr val="000000"/>
                  </a:outerShdw>
                </a:effectLst>
              </a:rPr>
              <a:t>:</a:t>
            </a:r>
            <a:endParaRPr lang="en-US" altLang="ro-RO" sz="1500" b="1" u="sng">
              <a:effectLst>
                <a:outerShdw blurRad="38100" dist="38100" dir="2700000" algn="tl">
                  <a:srgbClr val="000000"/>
                </a:outerShdw>
              </a:effectLst>
            </a:endParaRPr>
          </a:p>
          <a:p>
            <a:pPr marL="266700" lvl="1" indent="-132160">
              <a:lnSpc>
                <a:spcPct val="145000"/>
              </a:lnSpc>
              <a:buFontTx/>
              <a:buAutoNum type="arabicPeriod"/>
              <a:defRPr/>
            </a:pPr>
            <a:r>
              <a:rPr lang="ro-RO" altLang="ro-RO" sz="1500" b="1" i="1">
                <a:solidFill>
                  <a:srgbClr val="FFFF00"/>
                </a:solidFill>
                <a:effectLst>
                  <a:outerShdw blurRad="38100" dist="38100" dir="2700000" algn="tl">
                    <a:srgbClr val="000000"/>
                  </a:outerShdw>
                </a:effectLst>
              </a:rPr>
              <a:t> </a:t>
            </a:r>
            <a:r>
              <a:rPr lang="en-US" altLang="ro-RO" sz="1500" b="1" i="1">
                <a:solidFill>
                  <a:srgbClr val="FFFF00"/>
                </a:solidFill>
                <a:effectLst>
                  <a:outerShdw blurRad="38100" dist="38100" dir="2700000" algn="tl">
                    <a:srgbClr val="000000"/>
                  </a:outerShdw>
                </a:effectLst>
              </a:rPr>
              <a:t>Management</a:t>
            </a:r>
            <a:r>
              <a:rPr lang="ro-RO" altLang="ro-RO" sz="1500" b="1" i="1">
                <a:solidFill>
                  <a:srgbClr val="FFFF00"/>
                </a:solidFill>
                <a:effectLst>
                  <a:outerShdw blurRad="38100" dist="38100" dir="2700000" algn="tl">
                    <a:srgbClr val="000000"/>
                  </a:outerShdw>
                </a:effectLst>
              </a:rPr>
              <a:t>ul </a:t>
            </a:r>
            <a:r>
              <a:rPr lang="en-US" altLang="ro-RO" sz="1500" b="1" i="1">
                <a:solidFill>
                  <a:srgbClr val="FFFF00"/>
                </a:solidFill>
                <a:effectLst>
                  <a:outerShdw blurRad="38100" dist="38100" dir="2700000" algn="tl">
                    <a:srgbClr val="000000"/>
                  </a:outerShdw>
                </a:effectLst>
              </a:rPr>
              <a:t>resurselor de ap</a:t>
            </a:r>
            <a:r>
              <a:rPr lang="ro-RO" altLang="ro-RO" sz="1500" b="1" i="1">
                <a:solidFill>
                  <a:srgbClr val="FFFF00"/>
                </a:solidFill>
                <a:effectLst>
                  <a:outerShdw blurRad="38100" dist="38100" dir="2700000" algn="tl">
                    <a:srgbClr val="000000"/>
                  </a:outerShdw>
                </a:effectLst>
              </a:rPr>
              <a:t>ărare</a:t>
            </a:r>
            <a:endParaRPr lang="en-US" altLang="ro-RO" sz="1500" b="1" i="1">
              <a:solidFill>
                <a:srgbClr val="FFFF00"/>
              </a:solidFill>
              <a:effectLst>
                <a:outerShdw blurRad="38100" dist="38100" dir="2700000" algn="tl">
                  <a:srgbClr val="000000"/>
                </a:outerShdw>
              </a:effectLst>
            </a:endParaRPr>
          </a:p>
          <a:p>
            <a:pPr marL="266700" lvl="1" indent="-132160">
              <a:lnSpc>
                <a:spcPct val="145000"/>
              </a:lnSpc>
              <a:buFontTx/>
              <a:buAutoNum type="arabicPeriod"/>
              <a:defRPr/>
            </a:pPr>
            <a:r>
              <a:rPr lang="ro-RO" altLang="ro-RO" sz="1500" b="1" i="1">
                <a:solidFill>
                  <a:srgbClr val="FFFF00"/>
                </a:solidFill>
                <a:effectLst>
                  <a:outerShdw blurRad="38100" dist="38100" dir="2700000" algn="tl">
                    <a:srgbClr val="000000"/>
                  </a:outerShdw>
                </a:effectLst>
              </a:rPr>
              <a:t> Teoria </a:t>
            </a:r>
            <a:r>
              <a:rPr lang="en-US" altLang="ro-RO" sz="1500" b="1" i="1">
                <a:solidFill>
                  <a:srgbClr val="FFFF00"/>
                </a:solidFill>
                <a:effectLst>
                  <a:outerShdw blurRad="38100" dist="38100" dir="2700000" algn="tl">
                    <a:srgbClr val="000000"/>
                  </a:outerShdw>
                </a:effectLst>
              </a:rPr>
              <a:t>d</a:t>
            </a:r>
            <a:r>
              <a:rPr lang="ro-RO" altLang="ro-RO" sz="1500" b="1" i="1">
                <a:solidFill>
                  <a:srgbClr val="FFFF00"/>
                </a:solidFill>
                <a:effectLst>
                  <a:outerShdw blurRad="38100" dist="38100" dir="2700000" algn="tl">
                    <a:srgbClr val="000000"/>
                  </a:outerShdw>
                </a:effectLst>
              </a:rPr>
              <a:t>eciziei</a:t>
            </a:r>
            <a:endParaRPr lang="en-US" altLang="ro-RO" sz="1500" b="1" i="1">
              <a:solidFill>
                <a:srgbClr val="FFFF00"/>
              </a:solidFill>
              <a:effectLst>
                <a:outerShdw blurRad="38100" dist="38100" dir="2700000" algn="tl">
                  <a:srgbClr val="000000"/>
                </a:outerShdw>
              </a:effectLst>
            </a:endParaRPr>
          </a:p>
          <a:p>
            <a:pPr marL="266700" lvl="1" indent="-132160">
              <a:lnSpc>
                <a:spcPct val="145000"/>
              </a:lnSpc>
              <a:buFontTx/>
              <a:buAutoNum type="arabicPeriod"/>
              <a:defRPr/>
            </a:pPr>
            <a:r>
              <a:rPr lang="ro-RO" altLang="ro-RO" sz="1500" b="1" i="1">
                <a:solidFill>
                  <a:srgbClr val="FFFF00"/>
                </a:solidFill>
                <a:effectLst>
                  <a:outerShdw blurRad="38100" dist="38100" dir="2700000" algn="tl">
                    <a:srgbClr val="000000"/>
                  </a:outerShdw>
                </a:effectLst>
              </a:rPr>
              <a:t> Managementul  </a:t>
            </a:r>
            <a:r>
              <a:rPr lang="en-US" altLang="ro-RO" sz="1500" b="1" i="1">
                <a:solidFill>
                  <a:srgbClr val="FFFF00"/>
                </a:solidFill>
                <a:effectLst>
                  <a:outerShdw blurRad="38100" dist="38100" dir="2700000" algn="tl">
                    <a:srgbClr val="000000"/>
                  </a:outerShdw>
                </a:effectLst>
              </a:rPr>
              <a:t>r</a:t>
            </a:r>
            <a:r>
              <a:rPr lang="ro-RO" altLang="ro-RO" sz="1500" b="1" i="1">
                <a:solidFill>
                  <a:srgbClr val="FFFF00"/>
                </a:solidFill>
                <a:effectLst>
                  <a:outerShdw blurRad="38100" dist="38100" dir="2700000" algn="tl">
                    <a:srgbClr val="000000"/>
                  </a:outerShdw>
                </a:effectLst>
              </a:rPr>
              <a:t>esursei </a:t>
            </a:r>
            <a:r>
              <a:rPr lang="en-US" altLang="ro-RO" sz="1500" b="1" i="1">
                <a:solidFill>
                  <a:srgbClr val="FFFF00"/>
                </a:solidFill>
                <a:effectLst>
                  <a:outerShdw blurRad="38100" dist="38100" dir="2700000" algn="tl">
                    <a:srgbClr val="000000"/>
                  </a:outerShdw>
                </a:effectLst>
              </a:rPr>
              <a:t>u</a:t>
            </a:r>
            <a:r>
              <a:rPr lang="ro-RO" altLang="ro-RO" sz="1500" b="1" i="1">
                <a:solidFill>
                  <a:srgbClr val="FFFF00"/>
                </a:solidFill>
                <a:effectLst>
                  <a:outerShdw blurRad="38100" dist="38100" dir="2700000" algn="tl">
                    <a:srgbClr val="000000"/>
                  </a:outerShdw>
                </a:effectLst>
              </a:rPr>
              <a:t>mane</a:t>
            </a:r>
            <a:endParaRPr lang="en-US" altLang="ro-RO" sz="1500" b="1" i="1">
              <a:solidFill>
                <a:srgbClr val="FFFF00"/>
              </a:solidFill>
              <a:effectLst>
                <a:outerShdw blurRad="38100" dist="38100" dir="2700000" algn="tl">
                  <a:srgbClr val="000000"/>
                </a:outerShdw>
              </a:effectLst>
            </a:endParaRPr>
          </a:p>
          <a:p>
            <a:pPr marL="266700" lvl="1" indent="-132160">
              <a:lnSpc>
                <a:spcPct val="145000"/>
              </a:lnSpc>
              <a:buFontTx/>
              <a:buAutoNum type="arabicPeriod"/>
              <a:defRPr/>
            </a:pPr>
            <a:r>
              <a:rPr lang="ro-RO" altLang="ro-RO" sz="1500" b="1" i="1">
                <a:solidFill>
                  <a:srgbClr val="FFFF00"/>
                </a:solidFill>
                <a:effectLst>
                  <a:outerShdw blurRad="38100" dist="38100" dir="2700000" algn="tl">
                    <a:srgbClr val="000000"/>
                  </a:outerShdw>
                </a:effectLst>
              </a:rPr>
              <a:t> </a:t>
            </a:r>
            <a:r>
              <a:rPr lang="en-US" altLang="ro-RO" sz="1500" b="1" i="1">
                <a:solidFill>
                  <a:srgbClr val="FFFF00"/>
                </a:solidFill>
                <a:effectLst>
                  <a:outerShdw blurRad="38100" dist="38100" dir="2700000" algn="tl">
                    <a:srgbClr val="000000"/>
                  </a:outerShdw>
                </a:effectLst>
              </a:rPr>
              <a:t>Management</a:t>
            </a:r>
            <a:r>
              <a:rPr lang="ro-RO" altLang="ro-RO" sz="1500" b="1" i="1">
                <a:solidFill>
                  <a:srgbClr val="FFFF00"/>
                </a:solidFill>
                <a:effectLst>
                  <a:outerShdw blurRad="38100" dist="38100" dir="2700000" algn="tl">
                    <a:srgbClr val="000000"/>
                  </a:outerShdw>
                </a:effectLst>
              </a:rPr>
              <a:t>ul </a:t>
            </a:r>
            <a:r>
              <a:rPr lang="en-US" altLang="ro-RO" sz="1500" b="1" i="1">
                <a:solidFill>
                  <a:srgbClr val="FFFF00"/>
                </a:solidFill>
                <a:effectLst>
                  <a:outerShdw blurRad="38100" dist="38100" dir="2700000" algn="tl">
                    <a:srgbClr val="000000"/>
                  </a:outerShdw>
                </a:effectLst>
              </a:rPr>
              <a:t>r</a:t>
            </a:r>
            <a:r>
              <a:rPr lang="ro-RO" altLang="ro-RO" sz="1500" b="1" i="1">
                <a:solidFill>
                  <a:srgbClr val="FFFF00"/>
                </a:solidFill>
                <a:effectLst>
                  <a:outerShdw blurRad="38100" dist="38100" dir="2700000" algn="tl">
                    <a:srgbClr val="000000"/>
                  </a:outerShdw>
                </a:effectLst>
              </a:rPr>
              <a:t>esurselor </a:t>
            </a:r>
            <a:r>
              <a:rPr lang="en-US" altLang="ro-RO" sz="1500" b="1" i="1">
                <a:solidFill>
                  <a:srgbClr val="FFFF00"/>
                </a:solidFill>
                <a:effectLst>
                  <a:outerShdw blurRad="38100" dist="38100" dir="2700000" algn="tl">
                    <a:srgbClr val="000000"/>
                  </a:outerShdw>
                </a:effectLst>
              </a:rPr>
              <a:t>i</a:t>
            </a:r>
            <a:r>
              <a:rPr lang="ro-RO" altLang="ro-RO" sz="1500" b="1" i="1">
                <a:solidFill>
                  <a:srgbClr val="FFFF00"/>
                </a:solidFill>
                <a:effectLst>
                  <a:outerShdw blurRad="38100" dist="38100" dir="2700000" algn="tl">
                    <a:srgbClr val="000000"/>
                  </a:outerShdw>
                </a:effectLst>
              </a:rPr>
              <a:t>nformaţionale</a:t>
            </a:r>
            <a:endParaRPr lang="en-US" altLang="ro-RO" sz="1500" b="1" i="1">
              <a:solidFill>
                <a:srgbClr val="FFFF00"/>
              </a:solidFill>
              <a:effectLst>
                <a:outerShdw blurRad="38100" dist="38100" dir="2700000" algn="tl">
                  <a:srgbClr val="000000"/>
                </a:outerShdw>
              </a:effectLst>
            </a:endParaRPr>
          </a:p>
          <a:p>
            <a:pPr marL="266700" lvl="1" indent="-132160">
              <a:lnSpc>
                <a:spcPct val="145000"/>
              </a:lnSpc>
              <a:buFontTx/>
              <a:buAutoNum type="arabicPeriod"/>
              <a:defRPr/>
            </a:pPr>
            <a:r>
              <a:rPr lang="ro-RO" altLang="ro-RO" sz="1500" b="1" i="1">
                <a:solidFill>
                  <a:srgbClr val="FFFF00"/>
                </a:solidFill>
                <a:effectLst>
                  <a:outerShdw blurRad="38100" dist="38100" dir="2700000" algn="tl">
                    <a:srgbClr val="000000"/>
                  </a:outerShdw>
                </a:effectLst>
              </a:rPr>
              <a:t> Management </a:t>
            </a:r>
            <a:r>
              <a:rPr lang="en-US" altLang="ro-RO" sz="1500" b="1" i="1">
                <a:solidFill>
                  <a:srgbClr val="FFFF00"/>
                </a:solidFill>
                <a:effectLst>
                  <a:outerShdw blurRad="38100" dist="38100" dir="2700000" algn="tl">
                    <a:srgbClr val="000000"/>
                  </a:outerShdw>
                </a:effectLst>
              </a:rPr>
              <a:t>l</a:t>
            </a:r>
            <a:r>
              <a:rPr lang="ro-RO" altLang="ro-RO" sz="1500" b="1" i="1">
                <a:solidFill>
                  <a:srgbClr val="FFFF00"/>
                </a:solidFill>
                <a:effectLst>
                  <a:outerShdw blurRad="38100" dist="38100" dir="2700000" algn="tl">
                    <a:srgbClr val="000000"/>
                  </a:outerShdw>
                </a:effectLst>
              </a:rPr>
              <a:t>ogistic</a:t>
            </a:r>
          </a:p>
          <a:p>
            <a:pPr marL="266700" lvl="1" indent="-132160">
              <a:lnSpc>
                <a:spcPct val="145000"/>
              </a:lnSpc>
              <a:buFontTx/>
              <a:buAutoNum type="arabicPeriod"/>
              <a:defRPr/>
            </a:pPr>
            <a:r>
              <a:rPr lang="ro-RO" altLang="ro-RO" sz="1500" b="1" i="1">
                <a:solidFill>
                  <a:srgbClr val="FFFF00"/>
                </a:solidFill>
                <a:effectLst>
                  <a:outerShdw blurRad="38100" dist="38100" dir="2700000" algn="tl">
                    <a:srgbClr val="000000"/>
                  </a:outerShdw>
                </a:effectLst>
              </a:rPr>
              <a:t> Management </a:t>
            </a:r>
            <a:r>
              <a:rPr lang="en-US" altLang="ro-RO" sz="1500" b="1" i="1">
                <a:solidFill>
                  <a:srgbClr val="FFFF00"/>
                </a:solidFill>
                <a:effectLst>
                  <a:outerShdw blurRad="38100" dist="38100" dir="2700000" algn="tl">
                    <a:srgbClr val="000000"/>
                  </a:outerShdw>
                </a:effectLst>
              </a:rPr>
              <a:t>e</a:t>
            </a:r>
            <a:r>
              <a:rPr lang="ro-RO" altLang="ro-RO" sz="1500" b="1" i="1">
                <a:solidFill>
                  <a:srgbClr val="FFFF00"/>
                </a:solidFill>
                <a:effectLst>
                  <a:outerShdw blurRad="38100" dist="38100" dir="2700000" algn="tl">
                    <a:srgbClr val="000000"/>
                  </a:outerShdw>
                </a:effectLst>
              </a:rPr>
              <a:t>conomico-financiar</a:t>
            </a:r>
          </a:p>
          <a:p>
            <a:pPr marL="266700" lvl="1" indent="-132160">
              <a:lnSpc>
                <a:spcPct val="145000"/>
              </a:lnSpc>
              <a:buFontTx/>
              <a:buAutoNum type="arabicPeriod"/>
              <a:defRPr/>
            </a:pPr>
            <a:r>
              <a:rPr lang="ro-RO" altLang="ro-RO" sz="1500" b="1" i="1">
                <a:solidFill>
                  <a:srgbClr val="FFFF00"/>
                </a:solidFill>
                <a:effectLst>
                  <a:outerShdw blurRad="38100" dist="38100" dir="2700000" algn="tl">
                    <a:srgbClr val="000000"/>
                  </a:outerShdw>
                </a:effectLst>
              </a:rPr>
              <a:t> Terminologie şi </a:t>
            </a:r>
            <a:r>
              <a:rPr lang="en-US" altLang="ro-RO" sz="1500" b="1" i="1">
                <a:solidFill>
                  <a:srgbClr val="FFFF00"/>
                </a:solidFill>
                <a:effectLst>
                  <a:outerShdw blurRad="38100" dist="38100" dir="2700000" algn="tl">
                    <a:srgbClr val="000000"/>
                  </a:outerShdw>
                </a:effectLst>
              </a:rPr>
              <a:t>comunica</a:t>
            </a:r>
            <a:r>
              <a:rPr lang="ro-RO" altLang="ro-RO" sz="1500" b="1" i="1">
                <a:solidFill>
                  <a:srgbClr val="FFFF00"/>
                </a:solidFill>
                <a:effectLst>
                  <a:outerShdw blurRad="38100" dist="38100" dir="2700000" algn="tl">
                    <a:srgbClr val="000000"/>
                  </a:outerShdw>
                </a:effectLst>
              </a:rPr>
              <a:t>re </a:t>
            </a:r>
            <a:r>
              <a:rPr lang="en-US" altLang="ro-RO" sz="1500" b="1" i="1">
                <a:solidFill>
                  <a:srgbClr val="FFFF00"/>
                </a:solidFill>
                <a:effectLst>
                  <a:outerShdw blurRad="38100" dist="38100" dir="2700000" algn="tl">
                    <a:srgbClr val="000000"/>
                  </a:outerShdw>
                </a:effectLst>
              </a:rPr>
              <a:t>m</a:t>
            </a:r>
            <a:r>
              <a:rPr lang="ro-RO" altLang="ro-RO" sz="1500" b="1" i="1">
                <a:solidFill>
                  <a:srgbClr val="FFFF00"/>
                </a:solidFill>
                <a:effectLst>
                  <a:outerShdw blurRad="38100" dist="38100" dir="2700000" algn="tl">
                    <a:srgbClr val="000000"/>
                  </a:outerShdw>
                </a:effectLst>
              </a:rPr>
              <a:t>anagerială</a:t>
            </a:r>
            <a:endParaRPr lang="en-US" altLang="ro-RO" sz="1500" b="1" i="1">
              <a:solidFill>
                <a:srgbClr val="FFFF00"/>
              </a:solidFill>
              <a:effectLst>
                <a:outerShdw blurRad="38100" dist="38100" dir="2700000" algn="tl">
                  <a:srgbClr val="000000"/>
                </a:outerShdw>
              </a:effectLst>
            </a:endParaRPr>
          </a:p>
          <a:p>
            <a:pPr marL="266700" lvl="1" indent="-132160">
              <a:defRPr/>
            </a:pPr>
            <a:endParaRPr lang="ro-RO" altLang="ro-RO" sz="1200" b="1">
              <a:solidFill>
                <a:srgbClr val="FFFF00"/>
              </a:solidFill>
              <a:effectLst>
                <a:outerShdw blurRad="38100" dist="38100" dir="2700000" algn="tl">
                  <a:srgbClr val="000000"/>
                </a:outerShdw>
              </a:effectLst>
            </a:endParaRPr>
          </a:p>
          <a:p>
            <a:pPr marL="266700" lvl="1" indent="-132160">
              <a:defRPr/>
            </a:pPr>
            <a:r>
              <a:rPr lang="ro-RO" altLang="ro-RO" sz="1500" b="1" u="sng">
                <a:effectLst>
                  <a:outerShdw blurRad="38100" dist="38100" dir="2700000" algn="tl">
                    <a:srgbClr val="000000"/>
                  </a:outerShdw>
                </a:effectLst>
              </a:rPr>
              <a:t>Durata</a:t>
            </a:r>
            <a:r>
              <a:rPr lang="ro-RO" altLang="ro-RO" sz="1500" b="1">
                <a:effectLst>
                  <a:outerShdw blurRad="38100" dist="38100" dir="2700000" algn="tl">
                    <a:srgbClr val="000000"/>
                  </a:outerShdw>
                </a:effectLst>
              </a:rPr>
              <a:t> - </a:t>
            </a:r>
            <a:r>
              <a:rPr lang="ro-RO" altLang="ro-RO" sz="1500" b="1" i="1">
                <a:solidFill>
                  <a:srgbClr val="FFFF00"/>
                </a:solidFill>
                <a:effectLst>
                  <a:outerShdw blurRad="38100" dist="38100" dir="2700000" algn="tl">
                    <a:srgbClr val="000000"/>
                  </a:outerShdw>
                </a:effectLst>
              </a:rPr>
              <a:t>8 săptămâni</a:t>
            </a:r>
            <a:r>
              <a:rPr lang="en-US" altLang="ro-RO" sz="1500" b="1">
                <a:solidFill>
                  <a:srgbClr val="FFFF00"/>
                </a:solidFill>
              </a:rPr>
              <a:t> </a:t>
            </a:r>
            <a:endParaRPr lang="ro-RO" altLang="ro-RO" sz="1500" b="1">
              <a:solidFill>
                <a:srgbClr val="FFFF00"/>
              </a:solidFill>
            </a:endParaRPr>
          </a:p>
        </p:txBody>
      </p:sp>
      <p:sp>
        <p:nvSpPr>
          <p:cNvPr id="12" name="Rectangle 4"/>
          <p:cNvSpPr>
            <a:spLocks noChangeArrowheads="1"/>
          </p:cNvSpPr>
          <p:nvPr/>
        </p:nvSpPr>
        <p:spPr bwMode="auto">
          <a:xfrm>
            <a:off x="1393032" y="4380311"/>
            <a:ext cx="6256735" cy="298160"/>
          </a:xfrm>
          <a:prstGeom prst="rect">
            <a:avLst/>
          </a:prstGeom>
          <a:noFill/>
          <a:ln w="12700" algn="ctr">
            <a:noFill/>
            <a:miter lim="800000"/>
            <a:headEnd/>
            <a:tailEnd/>
          </a:ln>
          <a:effectLst/>
        </p:spPr>
        <p:txBody>
          <a:bodyPr lIns="67866" tIns="33338" rIns="67866" bIns="33338">
            <a:spAutoFit/>
          </a:bodyPr>
          <a:lstStyle/>
          <a:p>
            <a:pPr>
              <a:defRPr/>
            </a:pPr>
            <a:r>
              <a:rPr lang="ro-RO" altLang="ro-RO" sz="1500" b="1" u="sng" dirty="0">
                <a:effectLst>
                  <a:outerShdw blurRad="38100" dist="38100" dir="2700000" algn="tl">
                    <a:srgbClr val="000000"/>
                  </a:outerShdw>
                </a:effectLst>
              </a:rPr>
              <a:t>Locuri</a:t>
            </a:r>
            <a:r>
              <a:rPr lang="en-US" altLang="ro-RO" sz="1500" b="1" dirty="0">
                <a:effectLst>
                  <a:outerShdw blurRad="38100" dist="38100" dir="2700000" algn="tl">
                    <a:srgbClr val="000000"/>
                  </a:outerShdw>
                </a:effectLst>
              </a:rPr>
              <a:t>: </a:t>
            </a:r>
            <a:r>
              <a:rPr lang="en-US" altLang="ro-RO" sz="1500" b="1" i="1" dirty="0">
                <a:solidFill>
                  <a:srgbClr val="FFFF00"/>
                </a:solidFill>
                <a:effectLst>
                  <a:outerShdw blurRad="38100" dist="38100" dir="2700000" algn="tl">
                    <a:srgbClr val="000000"/>
                  </a:outerShdw>
                </a:effectLst>
              </a:rPr>
              <a:t>27 (</a:t>
            </a:r>
            <a:r>
              <a:rPr lang="ro-RO" altLang="ro-RO" sz="1500" b="1" i="1" dirty="0">
                <a:solidFill>
                  <a:srgbClr val="FFFF00"/>
                </a:solidFill>
                <a:effectLst>
                  <a:outerShdw blurRad="38100" dist="38100" dir="2700000" algn="tl">
                    <a:srgbClr val="000000"/>
                  </a:outerShdw>
                </a:effectLst>
              </a:rPr>
              <a:t>din care </a:t>
            </a:r>
            <a:r>
              <a:rPr lang="en-US" altLang="ro-RO" sz="1500" b="1" i="1" dirty="0">
                <a:solidFill>
                  <a:srgbClr val="FFFF00"/>
                </a:solidFill>
                <a:effectLst>
                  <a:outerShdw blurRad="38100" dist="38100" dir="2700000" algn="tl">
                    <a:srgbClr val="000000"/>
                  </a:outerShdw>
                </a:effectLst>
              </a:rPr>
              <a:t>4 </a:t>
            </a:r>
            <a:r>
              <a:rPr lang="ro-RO" altLang="ro-RO" sz="1500" b="1" i="1" dirty="0">
                <a:solidFill>
                  <a:srgbClr val="FFFF00"/>
                </a:solidFill>
                <a:effectLst>
                  <a:outerShdw blurRad="38100" dist="38100" dir="2700000" algn="tl">
                    <a:srgbClr val="000000"/>
                  </a:outerShdw>
                </a:effectLst>
              </a:rPr>
              <a:t>pentru cursanți străini și </a:t>
            </a:r>
            <a:r>
              <a:rPr lang="en-US" altLang="ro-RO" sz="1500" b="1" i="1" dirty="0">
                <a:solidFill>
                  <a:srgbClr val="FFFF00"/>
                </a:solidFill>
                <a:effectLst>
                  <a:outerShdw blurRad="38100" dist="38100" dir="2700000" algn="tl">
                    <a:srgbClr val="000000"/>
                  </a:outerShdw>
                </a:effectLst>
              </a:rPr>
              <a:t>3</a:t>
            </a:r>
            <a:r>
              <a:rPr lang="ro-RO" altLang="ro-RO" sz="1500" b="1" i="1" dirty="0">
                <a:solidFill>
                  <a:srgbClr val="FFFF00"/>
                </a:solidFill>
                <a:effectLst>
                  <a:outerShdw blurRad="38100" dist="38100" dir="2700000" algn="tl">
                    <a:srgbClr val="000000"/>
                  </a:outerShdw>
                </a:effectLst>
              </a:rPr>
              <a:t> cu taxă)</a:t>
            </a:r>
          </a:p>
        </p:txBody>
      </p:sp>
      <p:pic>
        <p:nvPicPr>
          <p:cNvPr id="10" name="Picture 9"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3" name="Group 1"/>
          <p:cNvGrpSpPr>
            <a:grpSpLocks/>
          </p:cNvGrpSpPr>
          <p:nvPr/>
        </p:nvGrpSpPr>
        <p:grpSpPr bwMode="auto">
          <a:xfrm>
            <a:off x="7860602" y="71437"/>
            <a:ext cx="1094184" cy="1015604"/>
            <a:chOff x="7010400" y="187501"/>
            <a:chExt cx="2113044" cy="1908491"/>
          </a:xfrm>
        </p:grpSpPr>
        <p:pic>
          <p:nvPicPr>
            <p:cNvPr id="14" name="Picture 13"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6" name="Picture 15"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13923474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FA64EE92-E563-4FCD-8BE5-8D7D31000254}" type="slidenum">
              <a:rPr lang="en-US" altLang="ro-RO"/>
              <a:pPr/>
              <a:t>22</a:t>
            </a:fld>
            <a:endParaRPr lang="en-US" altLang="ro-RO"/>
          </a:p>
        </p:txBody>
      </p:sp>
      <p:sp>
        <p:nvSpPr>
          <p:cNvPr id="157698" name="Text Box 2"/>
          <p:cNvSpPr txBox="1">
            <a:spLocks noChangeArrowheads="1"/>
          </p:cNvSpPr>
          <p:nvPr/>
        </p:nvSpPr>
        <p:spPr bwMode="auto">
          <a:xfrm>
            <a:off x="1439467" y="1693069"/>
            <a:ext cx="6265069" cy="2987357"/>
          </a:xfrm>
          <a:prstGeom prst="rect">
            <a:avLst/>
          </a:prstGeom>
          <a:noFill/>
          <a:ln w="12700" algn="ctr">
            <a:noFill/>
            <a:miter lim="800000"/>
            <a:headEnd/>
            <a:tailEnd/>
          </a:ln>
          <a:effectLst/>
        </p:spPr>
        <p:txBody>
          <a:bodyPr lIns="67866" tIns="33338" rIns="67866" bIns="33338">
            <a:spAutoFit/>
          </a:bodyPr>
          <a:lstStyle/>
          <a:p>
            <a:pPr eaLnBrk="1" hangingPunct="1">
              <a:lnSpc>
                <a:spcPct val="90000"/>
              </a:lnSpc>
              <a:spcBef>
                <a:spcPct val="20000"/>
              </a:spcBef>
              <a:buClr>
                <a:schemeClr val="hlink"/>
              </a:buClr>
              <a:buSzPct val="60000"/>
              <a:buFont typeface="Wingdings" pitchFamily="2" charset="2"/>
              <a:buNone/>
              <a:defRPr/>
            </a:pPr>
            <a:endParaRPr lang="en-US" altLang="ro-RO" sz="750" b="1">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r>
              <a:rPr lang="ro-RO" altLang="ro-RO" sz="1500" b="1" u="sng">
                <a:effectLst>
                  <a:outerShdw blurRad="38100" dist="38100" dir="2700000" algn="tl">
                    <a:srgbClr val="000000"/>
                  </a:outerShdw>
                </a:effectLst>
              </a:rPr>
              <a:t>Criterii generale de participare</a:t>
            </a:r>
            <a:r>
              <a:rPr lang="en-US" altLang="ro-RO" sz="1500" b="1">
                <a:effectLst>
                  <a:outerShdw blurRad="38100" dist="38100" dir="2700000" algn="tl">
                    <a:srgbClr val="000000"/>
                  </a:outerShdw>
                </a:effectLst>
              </a:rPr>
              <a:t>:</a:t>
            </a:r>
          </a:p>
          <a:p>
            <a:pPr eaLnBrk="1" hangingPunct="1">
              <a:lnSpc>
                <a:spcPct val="90000"/>
              </a:lnSpc>
              <a:spcBef>
                <a:spcPct val="20000"/>
              </a:spcBef>
              <a:buClr>
                <a:schemeClr val="hlink"/>
              </a:buClr>
              <a:buSzPct val="60000"/>
              <a:buFont typeface="Wingdings" pitchFamily="2" charset="2"/>
              <a:buNone/>
              <a:defRPr/>
            </a:pPr>
            <a:endParaRPr lang="en-US" altLang="ro-RO" sz="1500" b="1">
              <a:effectLst>
                <a:outerShdw blurRad="38100" dist="38100" dir="2700000" algn="tl">
                  <a:srgbClr val="000000"/>
                </a:outerShdw>
              </a:effectLst>
            </a:endParaRPr>
          </a:p>
          <a:p>
            <a:pPr eaLnBrk="1" hangingPunct="1">
              <a:lnSpc>
                <a:spcPct val="90000"/>
              </a:lnSpc>
              <a:spcBef>
                <a:spcPct val="20000"/>
              </a:spcBef>
              <a:buClr>
                <a:schemeClr val="hlink"/>
              </a:buClr>
              <a:buSzPct val="60000"/>
              <a:defRPr/>
            </a:pPr>
            <a:r>
              <a:rPr lang="ro-RO" altLang="ro-RO" sz="1500" b="1" i="1">
                <a:solidFill>
                  <a:srgbClr val="FFFF00"/>
                </a:solidFill>
                <a:effectLst>
                  <a:outerShdw blurRad="38100" dist="38100" dir="2700000" algn="tl">
                    <a:srgbClr val="000000"/>
                  </a:outerShdw>
                </a:effectLst>
              </a:rPr>
              <a:t>S</a:t>
            </a:r>
            <a:r>
              <a:rPr lang="vi-VN" altLang="ro-RO" sz="1500" b="1" i="1">
                <a:solidFill>
                  <a:srgbClr val="FFFF00"/>
                </a:solidFill>
                <a:effectLst>
                  <a:outerShdw blurRad="38100" dist="38100" dir="2700000" algn="tl">
                    <a:srgbClr val="000000"/>
                  </a:outerShdw>
                </a:effectLst>
              </a:rPr>
              <a:t>tudenţii să fie ofiţeri şi</a:t>
            </a:r>
            <a:r>
              <a:rPr lang="ro-RO" altLang="ro-RO" sz="1500" b="1" i="1">
                <a:solidFill>
                  <a:srgbClr val="FFFF00"/>
                </a:solidFill>
                <a:effectLst>
                  <a:outerShdw blurRad="38100" dist="38100" dir="2700000" algn="tl">
                    <a:srgbClr val="000000"/>
                  </a:outerShdw>
                </a:effectLst>
              </a:rPr>
              <a:t> </a:t>
            </a:r>
            <a:r>
              <a:rPr lang="vi-VN" altLang="ro-RO" sz="1500" b="1" i="1">
                <a:solidFill>
                  <a:srgbClr val="FFFF00"/>
                </a:solidFill>
                <a:effectLst>
                  <a:outerShdw blurRad="38100" dist="38100" dir="2700000" algn="tl">
                    <a:srgbClr val="000000"/>
                  </a:outerShdw>
                </a:effectLst>
              </a:rPr>
              <a:t>/sau personal civil cu responsabilităţi </a:t>
            </a:r>
            <a:r>
              <a:rPr lang="ro-RO" altLang="ro-RO" sz="1500" b="1" i="1">
                <a:solidFill>
                  <a:srgbClr val="FFFF00"/>
                </a:solidFill>
                <a:effectLst>
                  <a:outerShdw blurRad="38100" dist="38100" dir="2700000" algn="tl">
                    <a:srgbClr val="000000"/>
                  </a:outerShdw>
                </a:effectLst>
              </a:rPr>
              <a:t>în</a:t>
            </a:r>
            <a:r>
              <a:rPr lang="vi-VN" altLang="ro-RO" sz="1500" b="1" i="1">
                <a:solidFill>
                  <a:srgbClr val="FFFF00"/>
                </a:solidFill>
                <a:effectLst>
                  <a:outerShdw blurRad="38100" dist="38100" dir="2700000" algn="tl">
                    <a:srgbClr val="000000"/>
                  </a:outerShdw>
                </a:effectLst>
              </a:rPr>
              <a:t> orice domeniu de activitate legat de alocarea </a:t>
            </a:r>
            <a:r>
              <a:rPr lang="ro-RO" altLang="ro-RO" sz="1500" b="1" i="1">
                <a:solidFill>
                  <a:srgbClr val="FFFF00"/>
                </a:solidFill>
                <a:effectLst>
                  <a:outerShdw blurRad="38100" dist="38100" dir="2700000" algn="tl">
                    <a:srgbClr val="000000"/>
                  </a:outerShdw>
                </a:effectLst>
              </a:rPr>
              <a:t>ş</a:t>
            </a:r>
            <a:r>
              <a:rPr lang="vi-VN" altLang="ro-RO" sz="1500" b="1" i="1">
                <a:solidFill>
                  <a:srgbClr val="FFFF00"/>
                </a:solidFill>
                <a:effectLst>
                  <a:outerShdw blurRad="38100" dist="38100" dir="2700000" algn="tl">
                    <a:srgbClr val="000000"/>
                  </a:outerShdw>
                </a:effectLst>
              </a:rPr>
              <a:t>i utilizarea resurselor </a:t>
            </a:r>
            <a:r>
              <a:rPr lang="ro-RO" altLang="ro-RO" sz="1500" b="1" i="1">
                <a:solidFill>
                  <a:srgbClr val="FFFF00"/>
                </a:solidFill>
                <a:effectLst>
                  <a:outerShdw blurRad="38100" dist="38100" dir="2700000" algn="tl">
                    <a:srgbClr val="000000"/>
                  </a:outerShdw>
                </a:effectLst>
              </a:rPr>
              <a:t>- </a:t>
            </a:r>
            <a:r>
              <a:rPr lang="vi-VN" altLang="ro-RO" sz="1500" b="1" i="1">
                <a:solidFill>
                  <a:srgbClr val="FFFF00"/>
                </a:solidFill>
                <a:effectLst>
                  <a:outerShdw blurRad="38100" dist="38100" dir="2700000" algn="tl">
                    <a:srgbClr val="000000"/>
                  </a:outerShdw>
                </a:effectLst>
              </a:rPr>
              <a:t>logistic</a:t>
            </a:r>
            <a:r>
              <a:rPr lang="ro-RO" altLang="ro-RO" sz="1500" b="1" i="1">
                <a:solidFill>
                  <a:srgbClr val="FFFF00"/>
                </a:solidFill>
                <a:effectLst>
                  <a:outerShdw blurRad="38100" dist="38100" dir="2700000" algn="tl">
                    <a:srgbClr val="000000"/>
                  </a:outerShdw>
                </a:effectLst>
              </a:rPr>
              <a:t>ă</a:t>
            </a:r>
            <a:r>
              <a:rPr lang="vi-VN" altLang="ro-RO" sz="1500" b="1" i="1">
                <a:solidFill>
                  <a:srgbClr val="FFFF00"/>
                </a:solidFill>
                <a:effectLst>
                  <a:outerShdw blurRad="38100" dist="38100" dir="2700000" algn="tl">
                    <a:srgbClr val="000000"/>
                  </a:outerShdw>
                </a:effectLst>
              </a:rPr>
              <a:t>, resurse umane, achizi</a:t>
            </a:r>
            <a:r>
              <a:rPr lang="ro-RO" altLang="ro-RO" sz="1500" b="1" i="1">
                <a:solidFill>
                  <a:srgbClr val="FFFF00"/>
                </a:solidFill>
                <a:effectLst>
                  <a:outerShdw blurRad="38100" dist="38100" dir="2700000" algn="tl">
                    <a:srgbClr val="000000"/>
                  </a:outerShdw>
                </a:effectLst>
              </a:rPr>
              <a:t>ţ</a:t>
            </a:r>
            <a:r>
              <a:rPr lang="vi-VN" altLang="ro-RO" sz="1500" b="1" i="1">
                <a:solidFill>
                  <a:srgbClr val="FFFF00"/>
                </a:solidFill>
                <a:effectLst>
                  <a:outerShdw blurRad="38100" dist="38100" dir="2700000" algn="tl">
                    <a:srgbClr val="000000"/>
                  </a:outerShdw>
                </a:effectLst>
              </a:rPr>
              <a:t>ii, management financiar</a:t>
            </a:r>
            <a:r>
              <a:rPr lang="ro-RO" altLang="ro-RO" sz="1500" b="1" i="1">
                <a:solidFill>
                  <a:srgbClr val="FFFF00"/>
                </a:solidFill>
                <a:effectLst>
                  <a:outerShdw blurRad="38100" dist="38100" dir="2700000" algn="tl">
                    <a:srgbClr val="000000"/>
                  </a:outerShdw>
                </a:effectLst>
              </a:rPr>
              <a:t>, precum</a:t>
            </a:r>
            <a:r>
              <a:rPr lang="vi-VN"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ş</a:t>
            </a:r>
            <a:r>
              <a:rPr lang="vi-VN" altLang="ro-RO" sz="1500" b="1" i="1">
                <a:solidFill>
                  <a:srgbClr val="FFFF00"/>
                </a:solidFill>
                <a:effectLst>
                  <a:outerShdw blurRad="38100" dist="38100" dir="2700000" algn="tl">
                    <a:srgbClr val="000000"/>
                  </a:outerShdw>
                </a:effectLst>
              </a:rPr>
              <a:t>i </a:t>
            </a:r>
            <a:r>
              <a:rPr lang="ro-RO" altLang="ro-RO" sz="1500" b="1" i="1">
                <a:solidFill>
                  <a:srgbClr val="FFFF00"/>
                </a:solidFill>
                <a:effectLst>
                  <a:outerShdw blurRad="38100" dist="38100" dir="2700000" algn="tl">
                    <a:srgbClr val="000000"/>
                  </a:outerShdw>
                </a:effectLst>
              </a:rPr>
              <a:t>din </a:t>
            </a:r>
            <a:r>
              <a:rPr lang="vi-VN" altLang="ro-RO" sz="1500" b="1" i="1">
                <a:solidFill>
                  <a:srgbClr val="FFFF00"/>
                </a:solidFill>
                <a:effectLst>
                  <a:outerShdw blurRad="38100" dist="38100" dir="2700000" algn="tl">
                    <a:srgbClr val="000000"/>
                  </a:outerShdw>
                </a:effectLst>
              </a:rPr>
              <a:t>domenii colaterale</a:t>
            </a:r>
            <a:endParaRPr lang="ro-RO" altLang="ro-RO" sz="1500" b="1">
              <a:solidFill>
                <a:srgbClr val="FFFF00"/>
              </a:solidFill>
              <a:effectLst>
                <a:outerShdw blurRad="38100" dist="38100" dir="2700000" algn="tl">
                  <a:srgbClr val="000000"/>
                </a:outerShdw>
              </a:effectLst>
            </a:endParaRPr>
          </a:p>
          <a:p>
            <a:pPr lvl="1" eaLnBrk="1" hangingPunct="1">
              <a:lnSpc>
                <a:spcPct val="90000"/>
              </a:lnSpc>
              <a:spcBef>
                <a:spcPct val="20000"/>
              </a:spcBef>
              <a:buClr>
                <a:schemeClr val="hlink"/>
              </a:buClr>
              <a:buSzPct val="60000"/>
              <a:buFont typeface="Wingdings" pitchFamily="2" charset="2"/>
              <a:buNone/>
              <a:defRPr/>
            </a:pPr>
            <a:r>
              <a:rPr lang="en-US" altLang="ro-RO" sz="1500" b="1">
                <a:effectLst>
                  <a:outerShdw blurRad="38100" dist="38100" dir="2700000" algn="tl">
                    <a:srgbClr val="000000"/>
                  </a:outerShdw>
                </a:effectLst>
              </a:rPr>
              <a:t> </a:t>
            </a:r>
            <a:endParaRPr lang="en-US" altLang="ro-RO" sz="1500" b="1">
              <a:solidFill>
                <a:srgbClr val="FFFF00"/>
              </a:solidFill>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r>
              <a:rPr lang="ro-RO" altLang="ro-RO" sz="1500" b="1" u="sng">
                <a:effectLst>
                  <a:outerShdw blurRad="38100" dist="38100" dir="2700000" algn="tl">
                    <a:srgbClr val="000000"/>
                  </a:outerShdw>
                </a:effectLst>
              </a:rPr>
              <a:t>Scop</a:t>
            </a:r>
            <a:r>
              <a:rPr lang="en-US" altLang="ro-RO" sz="1500" b="1">
                <a:effectLst>
                  <a:outerShdw blurRad="38100" dist="38100" dir="2700000" algn="tl">
                    <a:srgbClr val="000000"/>
                  </a:outerShdw>
                </a:effectLst>
              </a:rPr>
              <a:t>:</a:t>
            </a:r>
          </a:p>
          <a:p>
            <a:pPr eaLnBrk="1" hangingPunct="1">
              <a:lnSpc>
                <a:spcPct val="90000"/>
              </a:lnSpc>
              <a:spcBef>
                <a:spcPct val="20000"/>
              </a:spcBef>
              <a:buClr>
                <a:schemeClr val="hlink"/>
              </a:buClr>
              <a:buSzPct val="60000"/>
              <a:buFont typeface="Wingdings" pitchFamily="2" charset="2"/>
              <a:buNone/>
              <a:defRPr/>
            </a:pPr>
            <a:endParaRPr lang="en-US" altLang="ro-RO" sz="1500" b="1">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r>
              <a:rPr lang="ro-RO" altLang="ro-RO" sz="1500" b="1" i="1">
                <a:solidFill>
                  <a:srgbClr val="FFFF00"/>
                </a:solidFill>
                <a:effectLst>
                  <a:outerShdw blurRad="38100" dist="38100" dir="2700000" algn="tl">
                    <a:srgbClr val="000000"/>
                  </a:outerShdw>
                </a:effectLst>
              </a:rPr>
              <a:t>F</a:t>
            </a:r>
            <a:r>
              <a:rPr lang="en-US" altLang="ro-RO" sz="1500" b="1" i="1">
                <a:solidFill>
                  <a:srgbClr val="FFFF00"/>
                </a:solidFill>
                <a:effectLst>
                  <a:outerShdw blurRad="38100" dist="38100" dir="2700000" algn="tl">
                    <a:srgbClr val="000000"/>
                  </a:outerShdw>
                </a:effectLst>
              </a:rPr>
              <a:t>ormarea şi perfecţionarea deprinderi</a:t>
            </a:r>
            <a:r>
              <a:rPr lang="ro-RO" altLang="ro-RO" sz="1500" b="1" i="1">
                <a:solidFill>
                  <a:srgbClr val="FFFF00"/>
                </a:solidFill>
                <a:effectLst>
                  <a:outerShdw blurRad="38100" dist="38100" dir="2700000" algn="tl">
                    <a:srgbClr val="000000"/>
                  </a:outerShdw>
                </a:effectLst>
              </a:rPr>
              <a:t>lor</a:t>
            </a:r>
            <a:r>
              <a:rPr lang="en-US" altLang="ro-RO" sz="1500" b="1" i="1">
                <a:solidFill>
                  <a:srgbClr val="FFFF00"/>
                </a:solidFill>
                <a:effectLst>
                  <a:outerShdw blurRad="38100" dist="38100" dir="2700000" algn="tl">
                    <a:srgbClr val="000000"/>
                  </a:outerShdw>
                </a:effectLst>
              </a:rPr>
              <a:t> şi competenţe</a:t>
            </a:r>
            <a:r>
              <a:rPr lang="ro-RO" altLang="ro-RO" sz="1500" b="1" i="1">
                <a:solidFill>
                  <a:srgbClr val="FFFF00"/>
                </a:solidFill>
                <a:effectLst>
                  <a:outerShdw blurRad="38100" dist="38100" dir="2700000" algn="tl">
                    <a:srgbClr val="000000"/>
                  </a:outerShdw>
                </a:effectLst>
              </a:rPr>
              <a:t>lor</a:t>
            </a:r>
            <a:r>
              <a:rPr lang="en-US" altLang="ro-RO" sz="1500" b="1" i="1">
                <a:solidFill>
                  <a:srgbClr val="FFFF00"/>
                </a:solidFill>
                <a:effectLst>
                  <a:outerShdw blurRad="38100" dist="38100" dir="2700000" algn="tl">
                    <a:srgbClr val="000000"/>
                  </a:outerShdw>
                </a:effectLst>
              </a:rPr>
              <a:t> necesare</a:t>
            </a:r>
            <a:r>
              <a:rPr lang="ro-RO" altLang="ro-RO" sz="1500" b="1" i="1">
                <a:solidFill>
                  <a:srgbClr val="FFFF00"/>
                </a:solidFill>
                <a:effectLst>
                  <a:outerShdw blurRad="38100" dist="38100" dir="2700000" algn="tl">
                    <a:srgbClr val="000000"/>
                  </a:outerShdw>
                </a:effectLst>
              </a:rPr>
              <a:t> personalului specializat din </a:t>
            </a:r>
            <a:r>
              <a:rPr lang="en-US" altLang="ro-RO" sz="1500" b="1" i="1">
                <a:solidFill>
                  <a:srgbClr val="FFFF00"/>
                </a:solidFill>
                <a:effectLst>
                  <a:outerShdw blurRad="38100" dist="38100" dir="2700000" algn="tl">
                    <a:srgbClr val="000000"/>
                  </a:outerShdw>
                </a:effectLst>
              </a:rPr>
              <a:t>domeniul planificării, programării, bugetării şi evaluării</a:t>
            </a:r>
          </a:p>
        </p:txBody>
      </p:sp>
      <p:sp>
        <p:nvSpPr>
          <p:cNvPr id="157699" name="Rectangle 3"/>
          <p:cNvSpPr>
            <a:spLocks noChangeArrowheads="1"/>
          </p:cNvSpPr>
          <p:nvPr/>
        </p:nvSpPr>
        <p:spPr bwMode="auto">
          <a:xfrm>
            <a:off x="1952626" y="196455"/>
            <a:ext cx="5999560" cy="1267656"/>
          </a:xfrm>
          <a:prstGeom prst="rect">
            <a:avLst/>
          </a:prstGeom>
          <a:noFill/>
          <a:ln w="12700">
            <a:noFill/>
            <a:miter lim="800000"/>
            <a:headEnd/>
            <a:tailEnd/>
          </a:ln>
          <a:effectLst/>
        </p:spPr>
        <p:txBody>
          <a:bodyPr lIns="67866" tIns="33338" rIns="67866" bIns="33338">
            <a:spAutoFit/>
          </a:bodyPr>
          <a:lstStyle/>
          <a:p>
            <a:pPr algn="ctr">
              <a:defRPr/>
            </a:pPr>
            <a:r>
              <a:rPr lang="ro-RO" altLang="en-US" sz="2100" b="1">
                <a:solidFill>
                  <a:srgbClr val="FFFF00"/>
                </a:solidFill>
                <a:effectLst>
                  <a:outerShdw blurRad="38100" dist="38100" dir="2700000" algn="tl">
                    <a:srgbClr val="000000"/>
                  </a:outerShdw>
                </a:effectLst>
              </a:rPr>
              <a:t>4. Planificarea, programarea </a:t>
            </a:r>
          </a:p>
          <a:p>
            <a:pPr algn="ctr">
              <a:defRPr/>
            </a:pPr>
            <a:r>
              <a:rPr lang="ro-RO" altLang="en-US" sz="2100" b="1">
                <a:solidFill>
                  <a:srgbClr val="FFFF00"/>
                </a:solidFill>
                <a:effectLst>
                  <a:outerShdw blurRad="38100" dist="38100" dir="2700000" algn="tl">
                    <a:srgbClr val="000000"/>
                  </a:outerShdw>
                </a:effectLst>
              </a:rPr>
              <a:t>şi bugetarea resurselor de apărare (PPBRA)</a:t>
            </a:r>
          </a:p>
          <a:p>
            <a:pPr algn="ctr">
              <a:buFontTx/>
              <a:buChar char="-"/>
              <a:defRPr/>
            </a:pPr>
            <a:r>
              <a:rPr lang="ro-RO" altLang="en-US" b="1">
                <a:solidFill>
                  <a:srgbClr val="EA641A"/>
                </a:solidFill>
              </a:rPr>
              <a:t> </a:t>
            </a:r>
            <a:r>
              <a:rPr lang="ro-RO" altLang="en-US" sz="1650" b="1">
                <a:solidFill>
                  <a:srgbClr val="EA641A"/>
                </a:solidFill>
                <a:effectLst>
                  <a:outerShdw blurRad="38100" dist="38100" dir="2700000" algn="tl">
                    <a:srgbClr val="000000"/>
                  </a:outerShdw>
                </a:effectLst>
              </a:rPr>
              <a:t>acreditat “NATO </a:t>
            </a:r>
            <a:r>
              <a:rPr lang="en-US" altLang="en-US" sz="1650" b="1">
                <a:solidFill>
                  <a:srgbClr val="EA641A"/>
                </a:solidFill>
                <a:effectLst>
                  <a:outerShdw blurRad="38100" dist="38100" dir="2700000" algn="tl">
                    <a:srgbClr val="000000"/>
                  </a:outerShdw>
                </a:effectLst>
              </a:rPr>
              <a:t>APPROVED</a:t>
            </a:r>
            <a:r>
              <a:rPr lang="ro-RO" altLang="en-US" sz="1650" b="1">
                <a:solidFill>
                  <a:srgbClr val="EA641A"/>
                </a:solidFill>
                <a:effectLst>
                  <a:outerShdw blurRad="38100" dist="38100" dir="2700000" algn="tl">
                    <a:srgbClr val="000000"/>
                  </a:outerShdw>
                </a:effectLst>
              </a:rPr>
              <a:t>” -</a:t>
            </a:r>
          </a:p>
          <a:p>
            <a:pPr algn="ctr">
              <a:defRPr/>
            </a:pPr>
            <a:r>
              <a:rPr lang="ro-RO" altLang="en-US"/>
              <a:t> </a:t>
            </a:r>
            <a:r>
              <a:rPr lang="en-US" altLang="en-US" sz="1500" b="1">
                <a:effectLst>
                  <a:outerShdw blurRad="38100" dist="38100" dir="2700000" algn="tl">
                    <a:srgbClr val="000000"/>
                  </a:outerShdw>
                </a:effectLst>
              </a:rPr>
              <a:t>(list</a:t>
            </a:r>
            <a:r>
              <a:rPr lang="ro-RO" altLang="en-US" sz="1500" b="1">
                <a:effectLst>
                  <a:outerShdw blurRad="38100" dist="38100" dir="2700000" algn="tl">
                    <a:srgbClr val="000000"/>
                  </a:outerShdw>
                </a:effectLst>
              </a:rPr>
              <a:t>at în</a:t>
            </a:r>
            <a:r>
              <a:rPr lang="en-US" altLang="en-US" sz="1500" b="1">
                <a:effectLst>
                  <a:outerShdw blurRad="38100" dist="38100" dir="2700000" algn="tl">
                    <a:srgbClr val="000000"/>
                  </a:outerShdw>
                </a:effectLst>
              </a:rPr>
              <a:t> ePRIME</a:t>
            </a:r>
            <a:r>
              <a:rPr lang="ro-RO" altLang="en-US" sz="1500" b="1">
                <a:effectLst>
                  <a:outerShdw blurRad="38100" dist="38100" dir="2700000" algn="tl">
                    <a:srgbClr val="000000"/>
                  </a:outerShdw>
                </a:effectLst>
              </a:rPr>
              <a:t> şi ETOC</a:t>
            </a:r>
            <a:r>
              <a:rPr lang="en-US" altLang="en-US" sz="1500" b="1">
                <a:effectLst>
                  <a:outerShdw blurRad="38100" dist="38100" dir="2700000" algn="tl">
                    <a:srgbClr val="000000"/>
                  </a:outerShdw>
                </a:effectLst>
              </a:rPr>
              <a:t>) - ACT 67</a:t>
            </a:r>
            <a:r>
              <a:rPr lang="ro-RO" altLang="en-US" sz="1500" b="1">
                <a:effectLst>
                  <a:outerShdw blurRad="38100" dist="38100" dir="2700000" algn="tl">
                    <a:srgbClr val="000000"/>
                  </a:outerShdw>
                </a:effectLst>
              </a:rPr>
              <a:t>6</a:t>
            </a:r>
            <a:endParaRPr lang="en-US" altLang="en-US" sz="1500" b="1">
              <a:solidFill>
                <a:srgbClr val="EA641A"/>
              </a:solidFill>
            </a:endParaRPr>
          </a:p>
        </p:txBody>
      </p:sp>
      <p:pic>
        <p:nvPicPr>
          <p:cNvPr id="7" name="Picture 6" descr="stema cu coroana.png"/>
          <p:cNvPicPr>
            <a:picLocks noChangeAspect="1"/>
          </p:cNvPicPr>
          <p:nvPr/>
        </p:nvPicPr>
        <p:blipFill>
          <a:blip r:embed="rId2"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8" name="Group 1"/>
          <p:cNvGrpSpPr>
            <a:grpSpLocks/>
          </p:cNvGrpSpPr>
          <p:nvPr/>
        </p:nvGrpSpPr>
        <p:grpSpPr bwMode="auto">
          <a:xfrm>
            <a:off x="7860602" y="71437"/>
            <a:ext cx="1094184" cy="1015604"/>
            <a:chOff x="7010400" y="187501"/>
            <a:chExt cx="2113044" cy="1908491"/>
          </a:xfrm>
        </p:grpSpPr>
        <p:pic>
          <p:nvPicPr>
            <p:cNvPr id="9" name="Picture 8"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1" name="Picture 10"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42661360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A55DE67A-128A-473D-8B3C-C3940AD18112}" type="slidenum">
              <a:rPr lang="en-US" altLang="ro-RO"/>
              <a:pPr/>
              <a:t>23</a:t>
            </a:fld>
            <a:endParaRPr lang="en-US" altLang="ro-RO"/>
          </a:p>
        </p:txBody>
      </p:sp>
      <p:sp>
        <p:nvSpPr>
          <p:cNvPr id="155650" name="Rectangle 2"/>
          <p:cNvSpPr>
            <a:spLocks noGrp="1" noChangeArrowheads="1"/>
          </p:cNvSpPr>
          <p:nvPr>
            <p:ph type="title" idx="4294967295"/>
          </p:nvPr>
        </p:nvSpPr>
        <p:spPr>
          <a:xfrm>
            <a:off x="1871662" y="310755"/>
            <a:ext cx="6005513" cy="748903"/>
          </a:xfrm>
        </p:spPr>
        <p:txBody>
          <a:bodyPr/>
          <a:lstStyle/>
          <a:p>
            <a:pPr eaLnBrk="1" hangingPunct="1">
              <a:defRPr/>
            </a:pPr>
            <a:br>
              <a:rPr lang="ro-RO" altLang="en-US" sz="2100" b="1" i="1">
                <a:solidFill>
                  <a:srgbClr val="FFFF00"/>
                </a:solidFill>
                <a:latin typeface="Times New Roman" pitchFamily="18" charset="0"/>
              </a:rPr>
            </a:br>
            <a:r>
              <a:rPr lang="ro-RO" altLang="en-US" sz="2100" b="1">
                <a:solidFill>
                  <a:srgbClr val="FFFF00"/>
                </a:solidFill>
                <a:latin typeface="Times New Roman" pitchFamily="18" charset="0"/>
              </a:rPr>
              <a:t>Planificarea, programarea </a:t>
            </a:r>
            <a:br>
              <a:rPr lang="ro-RO" altLang="en-US" sz="2100" b="1">
                <a:solidFill>
                  <a:srgbClr val="FFFF00"/>
                </a:solidFill>
                <a:latin typeface="Times New Roman" pitchFamily="18" charset="0"/>
              </a:rPr>
            </a:br>
            <a:r>
              <a:rPr lang="ro-RO" altLang="en-US" sz="2100" b="1">
                <a:solidFill>
                  <a:srgbClr val="FFFF00"/>
                </a:solidFill>
                <a:latin typeface="Times New Roman" pitchFamily="18" charset="0"/>
              </a:rPr>
              <a:t>şi bugetarea resurselor de apărare (PPBRA)</a:t>
            </a:r>
            <a:br>
              <a:rPr lang="ro-RO" altLang="en-US" sz="2100" b="1">
                <a:solidFill>
                  <a:srgbClr val="FFFF00"/>
                </a:solidFill>
                <a:latin typeface="Times New Roman" pitchFamily="18" charset="0"/>
              </a:rPr>
            </a:br>
            <a:br>
              <a:rPr lang="ro-RO" altLang="en-US" sz="2100" b="1">
                <a:solidFill>
                  <a:srgbClr val="FFFF00"/>
                </a:solidFill>
                <a:latin typeface="Times New Roman" pitchFamily="18" charset="0"/>
              </a:rPr>
            </a:br>
            <a:endParaRPr lang="ro-RO" altLang="en-US" sz="2100" b="1">
              <a:solidFill>
                <a:srgbClr val="FFFF00"/>
              </a:solidFill>
              <a:latin typeface="Times New Roman" pitchFamily="18" charset="0"/>
            </a:endParaRPr>
          </a:p>
        </p:txBody>
      </p:sp>
      <p:pic>
        <p:nvPicPr>
          <p:cNvPr id="2662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671" y="2067694"/>
            <a:ext cx="2978821" cy="223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2" name="Rectangle 4"/>
          <p:cNvSpPr>
            <a:spLocks noChangeArrowheads="1"/>
          </p:cNvSpPr>
          <p:nvPr/>
        </p:nvSpPr>
        <p:spPr bwMode="auto">
          <a:xfrm>
            <a:off x="458391" y="1270645"/>
            <a:ext cx="5598319" cy="2722669"/>
          </a:xfrm>
          <a:prstGeom prst="rect">
            <a:avLst/>
          </a:prstGeom>
          <a:noFill/>
          <a:ln w="12700" algn="ctr">
            <a:noFill/>
            <a:miter lim="800000"/>
            <a:headEnd/>
            <a:tailEnd/>
          </a:ln>
          <a:effectLst/>
        </p:spPr>
        <p:txBody>
          <a:bodyPr wrap="square" lIns="67866" tIns="33338" rIns="67866" bIns="33338">
            <a:spAutoFit/>
          </a:bodyPr>
          <a:lstStyle/>
          <a:p>
            <a:pPr>
              <a:lnSpc>
                <a:spcPct val="145000"/>
              </a:lnSpc>
              <a:defRPr/>
            </a:pPr>
            <a:r>
              <a:rPr lang="ro-RO" altLang="ro-RO" sz="1500" b="1" u="sng" dirty="0">
                <a:effectLst>
                  <a:outerShdw blurRad="38100" dist="38100" dir="2700000" algn="tl">
                    <a:srgbClr val="000000"/>
                  </a:outerShdw>
                </a:effectLst>
              </a:rPr>
              <a:t>Curriculum</a:t>
            </a:r>
            <a:r>
              <a:rPr lang="en-US" altLang="ro-RO" sz="1500" b="1" dirty="0">
                <a:effectLst>
                  <a:outerShdw blurRad="38100" dist="38100" dir="2700000" algn="tl">
                    <a:srgbClr val="000000"/>
                  </a:outerShdw>
                </a:effectLst>
              </a:rPr>
              <a:t>:</a:t>
            </a:r>
            <a:endParaRPr lang="ro-RO" altLang="ro-RO" sz="1500" b="1" dirty="0">
              <a:effectLst>
                <a:outerShdw blurRad="38100" dist="38100" dir="2700000" algn="tl">
                  <a:srgbClr val="000000"/>
                </a:outerShdw>
              </a:effectLst>
            </a:endParaRPr>
          </a:p>
          <a:p>
            <a:pPr>
              <a:lnSpc>
                <a:spcPct val="145000"/>
              </a:lnSpc>
              <a:defRPr/>
            </a:pPr>
            <a:endParaRPr lang="ro-RO" altLang="ro-RO" sz="800" b="1" dirty="0">
              <a:effectLst>
                <a:outerShdw blurRad="38100" dist="38100" dir="2700000" algn="tl">
                  <a:srgbClr val="000000"/>
                </a:outerShdw>
              </a:effectLst>
            </a:endParaRPr>
          </a:p>
          <a:p>
            <a:pPr>
              <a:lnSpc>
                <a:spcPct val="145000"/>
              </a:lnSpc>
              <a:buFontTx/>
              <a:buAutoNum type="arabicPeriod"/>
              <a:defRPr/>
            </a:pPr>
            <a:r>
              <a:rPr lang="ro-RO" altLang="ro-RO" sz="1500" b="1" i="1" dirty="0">
                <a:solidFill>
                  <a:srgbClr val="FFFF00"/>
                </a:solidFill>
                <a:effectLst>
                  <a:outerShdw blurRad="38100" dist="38100" dir="2700000" algn="tl">
                    <a:srgbClr val="000000"/>
                  </a:outerShdw>
                </a:effectLst>
              </a:rPr>
              <a:t>Planificarea apărării. </a:t>
            </a:r>
          </a:p>
          <a:p>
            <a:pPr>
              <a:lnSpc>
                <a:spcPct val="145000"/>
              </a:lnSpc>
              <a:buFontTx/>
              <a:buAutoNum type="arabicPeriod"/>
              <a:defRPr/>
            </a:pPr>
            <a:r>
              <a:rPr lang="ro-RO" altLang="ro-RO" sz="1500" b="1" i="1" dirty="0">
                <a:solidFill>
                  <a:srgbClr val="FFFF00"/>
                </a:solidFill>
                <a:effectLst>
                  <a:outerShdw blurRad="38100" dist="38100" dir="2700000" algn="tl">
                    <a:srgbClr val="000000"/>
                  </a:outerShdw>
                </a:effectLst>
              </a:rPr>
              <a:t>Sistemul de bugetare</a:t>
            </a:r>
          </a:p>
          <a:p>
            <a:pPr>
              <a:lnSpc>
                <a:spcPct val="145000"/>
              </a:lnSpc>
              <a:buFontTx/>
              <a:buAutoNum type="arabicPeriod"/>
              <a:defRPr/>
            </a:pPr>
            <a:r>
              <a:rPr lang="ro-RO" altLang="ro-RO" sz="1500" b="1" i="1" dirty="0">
                <a:solidFill>
                  <a:srgbClr val="FFFF00"/>
                </a:solidFill>
                <a:effectLst>
                  <a:outerShdw blurRad="38100" dist="38100" dir="2700000" algn="tl">
                    <a:srgbClr val="000000"/>
                  </a:outerShdw>
                </a:effectLst>
              </a:rPr>
              <a:t>Sistemul de planificare, programare, bugetare </a:t>
            </a:r>
            <a:r>
              <a:rPr lang="ro-RO"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evaluare</a:t>
            </a:r>
          </a:p>
          <a:p>
            <a:pPr>
              <a:lnSpc>
                <a:spcPct val="145000"/>
              </a:lnSpc>
              <a:buFontTx/>
              <a:buAutoNum type="arabicPeriod"/>
              <a:defRPr/>
            </a:pPr>
            <a:r>
              <a:rPr lang="ro-RO" altLang="ro-RO" sz="1500" b="1" i="1" dirty="0">
                <a:solidFill>
                  <a:srgbClr val="FFFF00"/>
                </a:solidFill>
                <a:effectLst>
                  <a:outerShdw blurRad="38100" dist="38100" dir="2700000" algn="tl">
                    <a:srgbClr val="000000"/>
                  </a:outerShdw>
                </a:effectLst>
              </a:rPr>
              <a:t>Managementul proiectelor majore (proiecte </a:t>
            </a:r>
            <a:r>
              <a:rPr lang="ro-RO" altLang="ro-RO" sz="1500" b="1" i="1" dirty="0" err="1">
                <a:solidFill>
                  <a:srgbClr val="FFFF00"/>
                </a:solidFill>
                <a:effectLst>
                  <a:outerShdw blurRad="38100" dist="38100" dir="2700000" algn="tl">
                    <a:srgbClr val="000000"/>
                  </a:outerShdw>
                </a:effectLst>
              </a:rPr>
              <a:t>economico</a:t>
            </a:r>
            <a:r>
              <a:rPr lang="ro-RO" altLang="ro-RO" sz="1500" b="1" i="1" dirty="0">
                <a:solidFill>
                  <a:srgbClr val="FFFF00"/>
                </a:solidFill>
                <a:effectLst>
                  <a:outerShdw blurRad="38100" dist="38100" dir="2700000" algn="tl">
                    <a:srgbClr val="000000"/>
                  </a:outerShdw>
                </a:effectLst>
              </a:rPr>
              <a:t>-financiare)</a:t>
            </a:r>
          </a:p>
          <a:p>
            <a:pPr>
              <a:lnSpc>
                <a:spcPct val="145000"/>
              </a:lnSpc>
              <a:defRPr/>
            </a:pPr>
            <a:endParaRPr lang="en-US" altLang="ro-RO" sz="600" dirty="0">
              <a:effectLst>
                <a:outerShdw blurRad="38100" dist="38100" dir="2700000" algn="tl">
                  <a:srgbClr val="000000"/>
                </a:outerShdw>
              </a:effectLst>
            </a:endParaRPr>
          </a:p>
          <a:p>
            <a:pPr>
              <a:lnSpc>
                <a:spcPct val="145000"/>
              </a:lnSpc>
              <a:defRPr/>
            </a:pPr>
            <a:r>
              <a:rPr lang="ro-RO" altLang="ro-RO" sz="1500" b="1" u="sng" dirty="0">
                <a:effectLst>
                  <a:outerShdw blurRad="38100" dist="38100" dir="2700000" algn="tl">
                    <a:srgbClr val="000000"/>
                  </a:outerShdw>
                </a:effectLst>
              </a:rPr>
              <a:t>Durata</a:t>
            </a:r>
            <a:r>
              <a:rPr lang="en-US" altLang="ro-RO" sz="1500" b="1" u="sng" dirty="0">
                <a:effectLst>
                  <a:outerShdw blurRad="38100" dist="38100" dir="2700000" algn="tl">
                    <a:srgbClr val="000000"/>
                  </a:outerShdw>
                </a:effectLst>
              </a:rPr>
              <a:t>:</a:t>
            </a:r>
            <a:r>
              <a:rPr lang="ro-RO" altLang="ro-RO" sz="1500" b="1" dirty="0">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4 săptămâni</a:t>
            </a:r>
            <a:r>
              <a:rPr lang="en-US" altLang="ro-RO" sz="1500" b="1" dirty="0"/>
              <a:t>  </a:t>
            </a:r>
            <a:endParaRPr lang="ro-RO" altLang="ro-RO" sz="1500" b="1" dirty="0"/>
          </a:p>
          <a:p>
            <a:pPr>
              <a:lnSpc>
                <a:spcPct val="145000"/>
              </a:lnSpc>
              <a:defRPr/>
            </a:pPr>
            <a:endParaRPr lang="ro-RO" altLang="ro-RO" sz="1500" dirty="0"/>
          </a:p>
        </p:txBody>
      </p:sp>
      <p:sp>
        <p:nvSpPr>
          <p:cNvPr id="13" name="Rectangle 4"/>
          <p:cNvSpPr>
            <a:spLocks noChangeArrowheads="1"/>
          </p:cNvSpPr>
          <p:nvPr/>
        </p:nvSpPr>
        <p:spPr bwMode="auto">
          <a:xfrm>
            <a:off x="458391" y="3917376"/>
            <a:ext cx="6075760" cy="528992"/>
          </a:xfrm>
          <a:prstGeom prst="rect">
            <a:avLst/>
          </a:prstGeom>
          <a:noFill/>
          <a:ln w="12700" algn="ctr">
            <a:noFill/>
            <a:miter lim="800000"/>
            <a:headEnd/>
            <a:tailEnd/>
          </a:ln>
          <a:effectLst/>
        </p:spPr>
        <p:txBody>
          <a:bodyPr lIns="67866" tIns="33338" rIns="67866" bIns="33338">
            <a:spAutoFit/>
          </a:bodyPr>
          <a:lstStyle/>
          <a:p>
            <a:pPr>
              <a:defRPr/>
            </a:pPr>
            <a:r>
              <a:rPr lang="ro-RO" altLang="ro-RO" sz="1500" b="1" u="sng" dirty="0">
                <a:effectLst>
                  <a:outerShdw blurRad="38100" dist="38100" dir="2700000" algn="tl">
                    <a:srgbClr val="000000"/>
                  </a:outerShdw>
                </a:effectLst>
              </a:rPr>
              <a:t>Locuri</a:t>
            </a:r>
            <a:r>
              <a:rPr lang="en-US" altLang="ro-RO" sz="1500" b="1" dirty="0">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1</a:t>
            </a:r>
            <a:r>
              <a:rPr lang="en-US" altLang="ro-RO" sz="1500" b="1" i="1" dirty="0">
                <a:solidFill>
                  <a:srgbClr val="FFFF00"/>
                </a:solidFill>
                <a:effectLst>
                  <a:outerShdw blurRad="38100" dist="38100" dir="2700000" algn="tl">
                    <a:srgbClr val="000000"/>
                  </a:outerShdw>
                </a:effectLst>
              </a:rPr>
              <a:t>7 (</a:t>
            </a:r>
            <a:r>
              <a:rPr lang="ro-RO" altLang="ro-RO" sz="1500" b="1" i="1" dirty="0">
                <a:solidFill>
                  <a:srgbClr val="FFFF00"/>
                </a:solidFill>
                <a:effectLst>
                  <a:outerShdw blurRad="38100" dist="38100" dir="2700000" algn="tl">
                    <a:srgbClr val="000000"/>
                  </a:outerShdw>
                </a:effectLst>
              </a:rPr>
              <a:t>din care </a:t>
            </a:r>
            <a:r>
              <a:rPr lang="en-US" altLang="ro-RO" sz="1500" b="1" i="1" dirty="0">
                <a:solidFill>
                  <a:srgbClr val="FFFF00"/>
                </a:solidFill>
                <a:effectLst>
                  <a:outerShdw blurRad="38100" dist="38100" dir="2700000" algn="tl">
                    <a:srgbClr val="000000"/>
                  </a:outerShdw>
                </a:effectLst>
              </a:rPr>
              <a:t>4 </a:t>
            </a:r>
            <a:r>
              <a:rPr lang="ro-RO" altLang="ro-RO" sz="1500" b="1" i="1" dirty="0">
                <a:solidFill>
                  <a:srgbClr val="FFFF00"/>
                </a:solidFill>
                <a:effectLst>
                  <a:outerShdw blurRad="38100" dist="38100" dir="2700000" algn="tl">
                    <a:srgbClr val="000000"/>
                  </a:outerShdw>
                </a:effectLst>
              </a:rPr>
              <a:t>pentru cursanți străini și </a:t>
            </a:r>
            <a:r>
              <a:rPr lang="en-US" altLang="ro-RO" sz="1500" b="1" i="1" dirty="0">
                <a:solidFill>
                  <a:srgbClr val="FFFF00"/>
                </a:solidFill>
                <a:effectLst>
                  <a:outerShdw blurRad="38100" dist="38100" dir="2700000" algn="tl">
                    <a:srgbClr val="000000"/>
                  </a:outerShdw>
                </a:effectLst>
              </a:rPr>
              <a:t>3</a:t>
            </a:r>
            <a:r>
              <a:rPr lang="ro-RO" altLang="ro-RO" sz="1500" b="1" i="1" dirty="0">
                <a:solidFill>
                  <a:srgbClr val="FFFF00"/>
                </a:solidFill>
                <a:effectLst>
                  <a:outerShdw blurRad="38100" dist="38100" dir="2700000" algn="tl">
                    <a:srgbClr val="000000"/>
                  </a:outerShdw>
                </a:effectLst>
              </a:rPr>
              <a:t> cu taxă)</a:t>
            </a:r>
          </a:p>
          <a:p>
            <a:pPr>
              <a:defRPr/>
            </a:pPr>
            <a:endParaRPr lang="ro-RO" altLang="ro-RO" sz="1500" b="1" i="1" dirty="0">
              <a:solidFill>
                <a:srgbClr val="FFFF00"/>
              </a:solidFill>
              <a:effectLst>
                <a:outerShdw blurRad="38100" dist="38100" dir="2700000" algn="tl">
                  <a:srgbClr val="000000"/>
                </a:outerShdw>
              </a:effectLst>
            </a:endParaRPr>
          </a:p>
        </p:txBody>
      </p:sp>
      <p:pic>
        <p:nvPicPr>
          <p:cNvPr id="10" name="Picture 9"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1" name="Group 1"/>
          <p:cNvGrpSpPr>
            <a:grpSpLocks/>
          </p:cNvGrpSpPr>
          <p:nvPr/>
        </p:nvGrpSpPr>
        <p:grpSpPr bwMode="auto">
          <a:xfrm>
            <a:off x="7860602" y="71437"/>
            <a:ext cx="1094184" cy="1015604"/>
            <a:chOff x="7010400" y="187501"/>
            <a:chExt cx="2113044" cy="1908491"/>
          </a:xfrm>
        </p:grpSpPr>
        <p:pic>
          <p:nvPicPr>
            <p:cNvPr id="14" name="Picture 13"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6" name="Picture 15"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3848870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00AF97C1-E732-4AC8-8CF3-25CC3F830F09}" type="slidenum">
              <a:rPr lang="en-US" altLang="ro-RO"/>
              <a:pPr/>
              <a:t>24</a:t>
            </a:fld>
            <a:endParaRPr lang="en-US" altLang="ro-RO"/>
          </a:p>
        </p:txBody>
      </p:sp>
      <p:sp>
        <p:nvSpPr>
          <p:cNvPr id="151554" name="Text Box 2"/>
          <p:cNvSpPr txBox="1">
            <a:spLocks noChangeArrowheads="1"/>
          </p:cNvSpPr>
          <p:nvPr/>
        </p:nvSpPr>
        <p:spPr bwMode="auto">
          <a:xfrm>
            <a:off x="1520430" y="1802607"/>
            <a:ext cx="6101953" cy="2491068"/>
          </a:xfrm>
          <a:prstGeom prst="rect">
            <a:avLst/>
          </a:prstGeom>
          <a:noFill/>
          <a:ln w="12700" algn="ctr">
            <a:noFill/>
            <a:miter lim="800000"/>
            <a:headEnd/>
            <a:tailEnd/>
          </a:ln>
          <a:effectLst/>
        </p:spPr>
        <p:txBody>
          <a:bodyPr lIns="67866" tIns="33338" rIns="67866" bIns="33338">
            <a:spAutoFit/>
          </a:bodyPr>
          <a:lstStyle/>
          <a:p>
            <a:pPr>
              <a:defRPr/>
            </a:pPr>
            <a:endParaRPr lang="en-US" altLang="ro-RO" sz="750" b="1" u="sng">
              <a:effectLst>
                <a:outerShdw blurRad="38100" dist="38100" dir="2700000" algn="tl">
                  <a:srgbClr val="000000"/>
                </a:outerShdw>
              </a:effectLst>
            </a:endParaRPr>
          </a:p>
          <a:p>
            <a:pPr>
              <a:defRPr/>
            </a:pPr>
            <a:r>
              <a:rPr lang="ro-RO" altLang="ro-RO" sz="1500" b="1" u="sng">
                <a:effectLst>
                  <a:outerShdw blurRad="38100" dist="38100" dir="2700000" algn="tl">
                    <a:srgbClr val="000000"/>
                  </a:outerShdw>
                </a:effectLst>
              </a:rPr>
              <a:t>Criterii generale de participare</a:t>
            </a:r>
            <a:r>
              <a:rPr lang="en-US" altLang="ro-RO" sz="1500" b="1">
                <a:effectLst>
                  <a:outerShdw blurRad="38100" dist="38100" dir="2700000" algn="tl">
                    <a:srgbClr val="000000"/>
                  </a:outerShdw>
                </a:effectLst>
              </a:rPr>
              <a:t>:</a:t>
            </a:r>
          </a:p>
          <a:p>
            <a:pPr>
              <a:defRPr/>
            </a:pPr>
            <a:endParaRPr lang="en-US" altLang="ro-RO" sz="1500" b="1">
              <a:effectLst>
                <a:outerShdw blurRad="38100" dist="38100" dir="2700000" algn="tl">
                  <a:srgbClr val="000000"/>
                </a:outerShdw>
              </a:effectLst>
            </a:endParaRPr>
          </a:p>
          <a:p>
            <a:pPr>
              <a:defRPr/>
            </a:pPr>
            <a:r>
              <a:rPr lang="ro-RO" altLang="ro-RO" sz="1500" b="1" i="1">
                <a:solidFill>
                  <a:srgbClr val="FFFF00"/>
                </a:solidFill>
                <a:effectLst>
                  <a:outerShdw blurRad="38100" dist="38100" dir="2700000" algn="tl">
                    <a:srgbClr val="000000"/>
                  </a:outerShdw>
                </a:effectLst>
              </a:rPr>
              <a:t>S</a:t>
            </a:r>
            <a:r>
              <a:rPr lang="vi-VN" altLang="ro-RO" sz="1500" b="1" i="1">
                <a:solidFill>
                  <a:srgbClr val="FFFF00"/>
                </a:solidFill>
                <a:effectLst>
                  <a:outerShdw blurRad="38100" dist="38100" dir="2700000" algn="tl">
                    <a:srgbClr val="000000"/>
                  </a:outerShdw>
                </a:effectLst>
              </a:rPr>
              <a:t>tudenţii să fie ofi</a:t>
            </a:r>
            <a:r>
              <a:rPr lang="ro-RO" altLang="ro-RO" sz="1500" b="1" i="1">
                <a:solidFill>
                  <a:srgbClr val="FFFF00"/>
                </a:solidFill>
                <a:effectLst>
                  <a:outerShdw blurRad="38100" dist="38100" dir="2700000" algn="tl">
                    <a:srgbClr val="000000"/>
                  </a:outerShdw>
                </a:effectLst>
              </a:rPr>
              <a:t>ţ</a:t>
            </a:r>
            <a:r>
              <a:rPr lang="vi-VN" altLang="ro-RO" sz="1500" b="1" i="1">
                <a:solidFill>
                  <a:srgbClr val="FFFF00"/>
                </a:solidFill>
                <a:effectLst>
                  <a:outerShdw blurRad="38100" dist="38100" dir="2700000" algn="tl">
                    <a:srgbClr val="000000"/>
                  </a:outerShdw>
                </a:effectLst>
              </a:rPr>
              <a:t>eri </a:t>
            </a:r>
            <a:r>
              <a:rPr lang="ro-RO" altLang="ro-RO" sz="1500" b="1" i="1">
                <a:solidFill>
                  <a:srgbClr val="FFFF00"/>
                </a:solidFill>
                <a:effectLst>
                  <a:outerShdw blurRad="38100" dist="38100" dir="2700000" algn="tl">
                    <a:srgbClr val="000000"/>
                  </a:outerShdw>
                </a:effectLst>
              </a:rPr>
              <a:t>ş</a:t>
            </a:r>
            <a:r>
              <a:rPr lang="vi-VN" altLang="ro-RO" sz="1500" b="1" i="1">
                <a:solidFill>
                  <a:srgbClr val="FFFF00"/>
                </a:solidFill>
                <a:effectLst>
                  <a:outerShdw blurRad="38100" dist="38100" dir="2700000" algn="tl">
                    <a:srgbClr val="000000"/>
                  </a:outerShdw>
                </a:effectLst>
              </a:rPr>
              <a:t>i</a:t>
            </a:r>
            <a:r>
              <a:rPr lang="ro-RO" altLang="ro-RO" sz="1500" b="1" i="1">
                <a:solidFill>
                  <a:srgbClr val="FFFF00"/>
                </a:solidFill>
                <a:effectLst>
                  <a:outerShdw blurRad="38100" dist="38100" dir="2700000" algn="tl">
                    <a:srgbClr val="000000"/>
                  </a:outerShdw>
                </a:effectLst>
              </a:rPr>
              <a:t> /sau</a:t>
            </a:r>
            <a:r>
              <a:rPr lang="vi-VN" altLang="ro-RO" sz="1500" b="1" i="1">
                <a:solidFill>
                  <a:srgbClr val="FFFF00"/>
                </a:solidFill>
                <a:effectLst>
                  <a:outerShdw blurRad="38100" dist="38100" dir="2700000" algn="tl">
                    <a:srgbClr val="000000"/>
                  </a:outerShdw>
                </a:effectLst>
              </a:rPr>
              <a:t> personal civil cu atribu</a:t>
            </a:r>
            <a:r>
              <a:rPr lang="ro-RO" altLang="ro-RO" sz="1500" b="1" i="1">
                <a:solidFill>
                  <a:srgbClr val="FFFF00"/>
                </a:solidFill>
                <a:effectLst>
                  <a:outerShdw blurRad="38100" dist="38100" dir="2700000" algn="tl">
                    <a:srgbClr val="000000"/>
                  </a:outerShdw>
                </a:effectLst>
              </a:rPr>
              <a:t>ţ</a:t>
            </a:r>
            <a:r>
              <a:rPr lang="vi-VN" altLang="ro-RO" sz="1500" b="1" i="1">
                <a:solidFill>
                  <a:srgbClr val="FFFF00"/>
                </a:solidFill>
                <a:effectLst>
                  <a:outerShdw blurRad="38100" dist="38100" dir="2700000" algn="tl">
                    <a:srgbClr val="000000"/>
                  </a:outerShdw>
                </a:effectLst>
              </a:rPr>
              <a:t>ii de conducere </a:t>
            </a:r>
            <a:r>
              <a:rPr lang="ro-RO" altLang="ro-RO" sz="1500" b="1" i="1">
                <a:solidFill>
                  <a:srgbClr val="FFFF00"/>
                </a:solidFill>
                <a:effectLst>
                  <a:outerShdw blurRad="38100" dist="38100" dir="2700000" algn="tl">
                    <a:srgbClr val="000000"/>
                  </a:outerShdw>
                </a:effectLst>
              </a:rPr>
              <a:t>sau</a:t>
            </a:r>
            <a:r>
              <a:rPr lang="vi-VN" altLang="ro-RO" sz="1500" b="1" i="1">
                <a:solidFill>
                  <a:srgbClr val="FFFF00"/>
                </a:solidFill>
                <a:effectLst>
                  <a:outerShdw blurRad="38100" dist="38100" dir="2700000" algn="tl">
                    <a:srgbClr val="000000"/>
                  </a:outerShdw>
                </a:effectLst>
              </a:rPr>
              <a:t> execu</a:t>
            </a:r>
            <a:r>
              <a:rPr lang="ro-RO" altLang="ro-RO" sz="1500" b="1" i="1">
                <a:solidFill>
                  <a:srgbClr val="FFFF00"/>
                </a:solidFill>
                <a:effectLst>
                  <a:outerShdw blurRad="38100" dist="38100" dir="2700000" algn="tl">
                    <a:srgbClr val="000000"/>
                  </a:outerShdw>
                </a:effectLst>
              </a:rPr>
              <a:t>ţ</a:t>
            </a:r>
            <a:r>
              <a:rPr lang="vi-VN" altLang="ro-RO" sz="1500" b="1" i="1">
                <a:solidFill>
                  <a:srgbClr val="FFFF00"/>
                </a:solidFill>
                <a:effectLst>
                  <a:outerShdw blurRad="38100" dist="38100" dir="2700000" algn="tl">
                    <a:srgbClr val="000000"/>
                  </a:outerShdw>
                </a:effectLst>
              </a:rPr>
              <a:t>ie </a:t>
            </a:r>
            <a:r>
              <a:rPr lang="ro-RO" altLang="ro-RO" sz="1500" b="1" i="1">
                <a:solidFill>
                  <a:srgbClr val="FFFF00"/>
                </a:solidFill>
                <a:effectLst>
                  <a:outerShdw blurRad="38100" dist="38100" dir="2700000" algn="tl">
                    <a:srgbClr val="000000"/>
                  </a:outerShdw>
                </a:effectLst>
              </a:rPr>
              <a:t>î</a:t>
            </a:r>
            <a:r>
              <a:rPr lang="vi-VN" altLang="ro-RO" sz="1500" b="1" i="1">
                <a:solidFill>
                  <a:srgbClr val="FFFF00"/>
                </a:solidFill>
                <a:effectLst>
                  <a:outerShdw blurRad="38100" dist="38100" dir="2700000" algn="tl">
                    <a:srgbClr val="000000"/>
                  </a:outerShdw>
                </a:effectLst>
              </a:rPr>
              <a:t>n domeniul managementului proiectelor </a:t>
            </a:r>
            <a:r>
              <a:rPr lang="ro-RO" altLang="ro-RO" sz="1500" b="1" i="1">
                <a:solidFill>
                  <a:srgbClr val="FFFF00"/>
                </a:solidFill>
                <a:effectLst>
                  <a:outerShdw blurRad="38100" dist="38100" dir="2700000" algn="tl">
                    <a:srgbClr val="000000"/>
                  </a:outerShdw>
                </a:effectLst>
              </a:rPr>
              <a:t>şi</a:t>
            </a:r>
            <a:r>
              <a:rPr lang="vi-VN" altLang="ro-RO" sz="1500" b="1" i="1">
                <a:solidFill>
                  <a:srgbClr val="FFFF00"/>
                </a:solidFill>
                <a:effectLst>
                  <a:outerShdw blurRad="38100" dist="38100" dir="2700000" algn="tl">
                    <a:srgbClr val="000000"/>
                  </a:outerShdw>
                </a:effectLst>
              </a:rPr>
              <a:t> programelor</a:t>
            </a:r>
            <a:r>
              <a:rPr lang="en-US" altLang="ro-RO" sz="1500" b="1">
                <a:solidFill>
                  <a:srgbClr val="FFFF00"/>
                </a:solidFill>
                <a:effectLst>
                  <a:outerShdw blurRad="38100" dist="38100" dir="2700000" algn="tl">
                    <a:srgbClr val="000000"/>
                  </a:outerShdw>
                </a:effectLst>
              </a:rPr>
              <a:t> </a:t>
            </a:r>
          </a:p>
          <a:p>
            <a:pPr lvl="1">
              <a:defRPr/>
            </a:pPr>
            <a:r>
              <a:rPr lang="en-US" altLang="ro-RO" sz="1500" b="1">
                <a:solidFill>
                  <a:srgbClr val="FFFF00"/>
                </a:solidFill>
                <a:effectLst>
                  <a:outerShdw blurRad="38100" dist="38100" dir="2700000" algn="tl">
                    <a:srgbClr val="000000"/>
                  </a:outerShdw>
                </a:effectLst>
              </a:rPr>
              <a:t> </a:t>
            </a:r>
          </a:p>
          <a:p>
            <a:pPr>
              <a:defRPr/>
            </a:pPr>
            <a:endParaRPr lang="en-US" altLang="ro-RO" sz="1500" b="1">
              <a:solidFill>
                <a:srgbClr val="FFFF00"/>
              </a:solidFill>
              <a:effectLst>
                <a:outerShdw blurRad="38100" dist="38100" dir="2700000" algn="tl">
                  <a:srgbClr val="000000"/>
                </a:outerShdw>
              </a:effectLst>
            </a:endParaRPr>
          </a:p>
          <a:p>
            <a:pPr>
              <a:defRPr/>
            </a:pPr>
            <a:r>
              <a:rPr lang="ro-RO" altLang="ro-RO" sz="1500" b="1" u="sng">
                <a:effectLst>
                  <a:outerShdw blurRad="38100" dist="38100" dir="2700000" algn="tl">
                    <a:srgbClr val="000000"/>
                  </a:outerShdw>
                </a:effectLst>
              </a:rPr>
              <a:t>Scop</a:t>
            </a:r>
            <a:r>
              <a:rPr lang="en-US" altLang="ro-RO" sz="1500" b="1">
                <a:effectLst>
                  <a:outerShdw blurRad="38100" dist="38100" dir="2700000" algn="tl">
                    <a:srgbClr val="000000"/>
                  </a:outerShdw>
                </a:effectLst>
              </a:rPr>
              <a:t>:</a:t>
            </a:r>
          </a:p>
          <a:p>
            <a:pPr>
              <a:defRPr/>
            </a:pPr>
            <a:endParaRPr lang="en-US" altLang="ro-RO" sz="1500" b="1">
              <a:effectLst>
                <a:outerShdw blurRad="38100" dist="38100" dir="2700000" algn="tl">
                  <a:srgbClr val="000000"/>
                </a:outerShdw>
              </a:effectLst>
            </a:endParaRPr>
          </a:p>
          <a:p>
            <a:pPr>
              <a:defRPr/>
            </a:pPr>
            <a:r>
              <a:rPr lang="en-US" altLang="ro-RO" sz="1500" b="1" i="1">
                <a:solidFill>
                  <a:srgbClr val="FFFF00"/>
                </a:solidFill>
                <a:effectLst>
                  <a:outerShdw blurRad="38100" dist="38100" dir="2700000" algn="tl">
                    <a:srgbClr val="000000"/>
                  </a:outerShdw>
                </a:effectLst>
              </a:rPr>
              <a:t>Perfecţionarea cunoştinţelor şi deprinderilor personalului militar şi civil</a:t>
            </a:r>
            <a:r>
              <a:rPr lang="ro-RO" altLang="ro-RO" sz="1500" b="1" i="1">
                <a:solidFill>
                  <a:srgbClr val="FFFF00"/>
                </a:solidFill>
                <a:effectLst>
                  <a:outerShdw blurRad="38100" dist="38100" dir="2700000" algn="tl">
                    <a:srgbClr val="000000"/>
                  </a:outerShdw>
                </a:effectLst>
              </a:rPr>
              <a:t>, român şi străin,</a:t>
            </a:r>
            <a:r>
              <a:rPr lang="en-US" altLang="ro-RO" sz="1500" b="1" i="1">
                <a:solidFill>
                  <a:srgbClr val="FFFF00"/>
                </a:solidFill>
                <a:effectLst>
                  <a:outerShdw blurRad="38100" dist="38100" dir="2700000" algn="tl">
                    <a:srgbClr val="000000"/>
                  </a:outerShdw>
                </a:effectLst>
              </a:rPr>
              <a:t> în domeniul managementului proiectelor şi programelor</a:t>
            </a:r>
            <a:endParaRPr lang="en-US" altLang="ro-RO" sz="1500" b="1">
              <a:effectLst>
                <a:outerShdw blurRad="38100" dist="38100" dir="2700000" algn="tl">
                  <a:srgbClr val="000000"/>
                </a:outerShdw>
              </a:effectLst>
            </a:endParaRPr>
          </a:p>
        </p:txBody>
      </p:sp>
      <p:sp>
        <p:nvSpPr>
          <p:cNvPr id="151555" name="Rectangle 3"/>
          <p:cNvSpPr>
            <a:spLocks noChangeArrowheads="1"/>
          </p:cNvSpPr>
          <p:nvPr/>
        </p:nvSpPr>
        <p:spPr bwMode="auto">
          <a:xfrm>
            <a:off x="1724026" y="225028"/>
            <a:ext cx="5941219" cy="875241"/>
          </a:xfrm>
          <a:prstGeom prst="rect">
            <a:avLst/>
          </a:prstGeom>
          <a:noFill/>
          <a:ln w="12700">
            <a:noFill/>
            <a:miter lim="800000"/>
            <a:headEnd/>
            <a:tailEnd/>
          </a:ln>
          <a:effectLst/>
        </p:spPr>
        <p:txBody>
          <a:bodyPr lIns="67866" tIns="33338" rIns="67866" bIns="33338">
            <a:spAutoFit/>
          </a:bodyPr>
          <a:lstStyle/>
          <a:p>
            <a:pPr algn="ctr">
              <a:defRPr/>
            </a:pPr>
            <a:r>
              <a:rPr lang="ro-RO" sz="2100" b="1" dirty="0">
                <a:solidFill>
                  <a:srgbClr val="FFFF00"/>
                </a:solidFill>
                <a:effectLst>
                  <a:outerShdw blurRad="38100" dist="38100" dir="2700000" algn="tl">
                    <a:srgbClr val="000000"/>
                  </a:outerShdw>
                </a:effectLst>
              </a:rPr>
              <a:t>5. Managementul proiectelor </a:t>
            </a:r>
            <a:r>
              <a:rPr lang="ro-RO" sz="2100" b="1" dirty="0" err="1">
                <a:solidFill>
                  <a:srgbClr val="FFFF00"/>
                </a:solidFill>
                <a:effectLst>
                  <a:outerShdw blurRad="38100" dist="38100" dir="2700000" algn="tl">
                    <a:srgbClr val="000000"/>
                  </a:outerShdw>
                </a:effectLst>
              </a:rPr>
              <a:t>şi</a:t>
            </a:r>
            <a:r>
              <a:rPr lang="ro-RO" sz="2100" b="1" dirty="0">
                <a:solidFill>
                  <a:srgbClr val="FFFF00"/>
                </a:solidFill>
                <a:effectLst>
                  <a:outerShdw blurRad="38100" dist="38100" dir="2700000" algn="tl">
                    <a:srgbClr val="000000"/>
                  </a:outerShdw>
                </a:effectLst>
              </a:rPr>
              <a:t> programelor</a:t>
            </a:r>
          </a:p>
          <a:p>
            <a:pPr algn="ctr">
              <a:defRPr/>
            </a:pPr>
            <a:r>
              <a:rPr lang="en-US" sz="1650" b="1" dirty="0">
                <a:solidFill>
                  <a:srgbClr val="EA641A"/>
                </a:solidFill>
                <a:effectLst>
                  <a:outerShdw blurRad="38100" dist="38100" dir="2700000" algn="tl">
                    <a:srgbClr val="000000"/>
                  </a:outerShdw>
                </a:effectLst>
              </a:rPr>
              <a:t>- </a:t>
            </a:r>
            <a:r>
              <a:rPr lang="ro-RO" sz="1650" b="1" dirty="0">
                <a:solidFill>
                  <a:srgbClr val="EA641A"/>
                </a:solidFill>
                <a:effectLst>
                  <a:outerShdw blurRad="38100" dist="38100" dir="2700000" algn="tl">
                    <a:srgbClr val="000000"/>
                  </a:outerShdw>
                </a:effectLst>
              </a:rPr>
              <a:t>acreditat “NATO </a:t>
            </a:r>
            <a:r>
              <a:rPr lang="en-US" sz="1650" b="1" dirty="0">
                <a:solidFill>
                  <a:srgbClr val="EA641A"/>
                </a:solidFill>
                <a:effectLst>
                  <a:outerShdw blurRad="38100" dist="38100" dir="2700000" algn="tl">
                    <a:srgbClr val="000000"/>
                  </a:outerShdw>
                </a:effectLst>
              </a:rPr>
              <a:t>APPROVED</a:t>
            </a:r>
            <a:r>
              <a:rPr lang="ro-RO" sz="1650" b="1" dirty="0">
                <a:solidFill>
                  <a:srgbClr val="EA641A"/>
                </a:solidFill>
                <a:effectLst>
                  <a:outerShdw blurRad="38100" dist="38100" dir="2700000" algn="tl">
                    <a:srgbClr val="000000"/>
                  </a:outerShdw>
                </a:effectLst>
              </a:rPr>
              <a:t>” -</a:t>
            </a:r>
          </a:p>
          <a:p>
            <a:pPr algn="ctr">
              <a:defRPr/>
            </a:pPr>
            <a:r>
              <a:rPr lang="ro-RO" sz="1500" dirty="0"/>
              <a:t> </a:t>
            </a:r>
            <a:r>
              <a:rPr lang="en-US" sz="1500" b="1" dirty="0">
                <a:effectLst>
                  <a:outerShdw blurRad="38100" dist="38100" dir="2700000" algn="tl">
                    <a:srgbClr val="000000"/>
                  </a:outerShdw>
                </a:effectLst>
              </a:rPr>
              <a:t>(list</a:t>
            </a:r>
            <a:r>
              <a:rPr lang="ro-RO" sz="1500" b="1" dirty="0">
                <a:effectLst>
                  <a:outerShdw blurRad="38100" dist="38100" dir="2700000" algn="tl">
                    <a:srgbClr val="000000"/>
                  </a:outerShdw>
                </a:effectLst>
              </a:rPr>
              <a:t>at în</a:t>
            </a:r>
            <a:r>
              <a:rPr lang="en-US" sz="1500" b="1" dirty="0">
                <a:effectLst>
                  <a:outerShdw blurRad="38100" dist="38100" dir="2700000" algn="tl">
                    <a:srgbClr val="000000"/>
                  </a:outerShdw>
                </a:effectLst>
              </a:rPr>
              <a:t> </a:t>
            </a:r>
            <a:r>
              <a:rPr lang="en-US" sz="1500" b="1" dirty="0" err="1">
                <a:effectLst>
                  <a:outerShdw blurRad="38100" dist="38100" dir="2700000" algn="tl">
                    <a:srgbClr val="000000"/>
                  </a:outerShdw>
                </a:effectLst>
              </a:rPr>
              <a:t>ePRIME</a:t>
            </a:r>
            <a:r>
              <a:rPr lang="ro-RO" sz="1500" b="1" dirty="0">
                <a:effectLst>
                  <a:outerShdw blurRad="38100" dist="38100" dir="2700000" algn="tl">
                    <a:srgbClr val="000000"/>
                  </a:outerShdw>
                </a:effectLst>
              </a:rPr>
              <a:t> şi ETOC</a:t>
            </a:r>
            <a:r>
              <a:rPr lang="en-US" sz="1500" b="1" dirty="0">
                <a:effectLst>
                  <a:outerShdw blurRad="38100" dist="38100" dir="2700000" algn="tl">
                    <a:srgbClr val="000000"/>
                  </a:outerShdw>
                </a:effectLst>
              </a:rPr>
              <a:t>) - ACT 67</a:t>
            </a:r>
            <a:r>
              <a:rPr lang="ro-RO" sz="1500" b="1" dirty="0">
                <a:effectLst>
                  <a:outerShdw blurRad="38100" dist="38100" dir="2700000" algn="tl">
                    <a:srgbClr val="000000"/>
                  </a:outerShdw>
                </a:effectLst>
              </a:rPr>
              <a:t>7</a:t>
            </a:r>
            <a:endParaRPr lang="en-US" sz="1500" b="1" dirty="0">
              <a:solidFill>
                <a:srgbClr val="EA641A"/>
              </a:solidFill>
            </a:endParaRPr>
          </a:p>
        </p:txBody>
      </p:sp>
      <p:pic>
        <p:nvPicPr>
          <p:cNvPr id="7" name="Picture 6" descr="stema cu coroana.png"/>
          <p:cNvPicPr>
            <a:picLocks noChangeAspect="1"/>
          </p:cNvPicPr>
          <p:nvPr/>
        </p:nvPicPr>
        <p:blipFill>
          <a:blip r:embed="rId2"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8" name="Group 1"/>
          <p:cNvGrpSpPr>
            <a:grpSpLocks/>
          </p:cNvGrpSpPr>
          <p:nvPr/>
        </p:nvGrpSpPr>
        <p:grpSpPr bwMode="auto">
          <a:xfrm>
            <a:off x="7860602" y="71437"/>
            <a:ext cx="1094184" cy="1015604"/>
            <a:chOff x="7010400" y="187501"/>
            <a:chExt cx="2113044" cy="1908491"/>
          </a:xfrm>
        </p:grpSpPr>
        <p:pic>
          <p:nvPicPr>
            <p:cNvPr id="9" name="Picture 8"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1" name="Picture 10"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16651010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C0BCBDAE-5DCA-4767-805F-579CE0149869}" type="slidenum">
              <a:rPr lang="en-US" altLang="ro-RO"/>
              <a:pPr/>
              <a:t>25</a:t>
            </a:fld>
            <a:endParaRPr lang="en-US" altLang="ro-RO"/>
          </a:p>
        </p:txBody>
      </p:sp>
      <p:sp>
        <p:nvSpPr>
          <p:cNvPr id="159746" name="Rectangle 2"/>
          <p:cNvSpPr>
            <a:spLocks noGrp="1" noChangeArrowheads="1"/>
          </p:cNvSpPr>
          <p:nvPr>
            <p:ph type="title" idx="4294967295"/>
          </p:nvPr>
        </p:nvSpPr>
        <p:spPr>
          <a:xfrm>
            <a:off x="2526508" y="325042"/>
            <a:ext cx="4556522" cy="572690"/>
          </a:xfrm>
        </p:spPr>
        <p:txBody>
          <a:bodyPr/>
          <a:lstStyle/>
          <a:p>
            <a:pPr eaLnBrk="1" hangingPunct="1">
              <a:defRPr/>
            </a:pPr>
            <a:r>
              <a:rPr lang="en-US" sz="2100" b="1" i="1">
                <a:solidFill>
                  <a:srgbClr val="FFFF00"/>
                </a:solidFill>
                <a:latin typeface="Times New Roman" pitchFamily="18" charset="0"/>
              </a:rPr>
              <a:t>Managementul proiectelor şi programelor</a:t>
            </a:r>
            <a:endParaRPr lang="ro-RO" sz="2100">
              <a:solidFill>
                <a:srgbClr val="FFFF00"/>
              </a:solidFill>
              <a:latin typeface="Times New Roman" pitchFamily="18" charset="0"/>
            </a:endParaRPr>
          </a:p>
        </p:txBody>
      </p:sp>
      <p:pic>
        <p:nvPicPr>
          <p:cNvPr id="28677" name="I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834583"/>
            <a:ext cx="2658983" cy="199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683568" y="1087041"/>
            <a:ext cx="6669732" cy="2744983"/>
          </a:xfrm>
          <a:prstGeom prst="rect">
            <a:avLst/>
          </a:prstGeom>
          <a:noFill/>
          <a:ln w="12700" algn="ctr">
            <a:noFill/>
            <a:miter lim="800000"/>
            <a:headEnd/>
            <a:tailEnd/>
          </a:ln>
          <a:effectLst/>
        </p:spPr>
        <p:txBody>
          <a:bodyPr wrap="square" lIns="67866" tIns="33338" rIns="67866" bIns="33338">
            <a:spAutoFit/>
          </a:bodyPr>
          <a:lstStyle/>
          <a:p>
            <a:pPr>
              <a:lnSpc>
                <a:spcPct val="145000"/>
              </a:lnSpc>
              <a:defRPr/>
            </a:pPr>
            <a:endParaRPr lang="ro-RO" altLang="ro-RO" sz="1500" b="1" u="sng" dirty="0">
              <a:effectLst>
                <a:outerShdw blurRad="38100" dist="38100" dir="2700000" algn="tl">
                  <a:srgbClr val="000000"/>
                </a:outerShdw>
              </a:effectLst>
            </a:endParaRPr>
          </a:p>
          <a:p>
            <a:pPr>
              <a:lnSpc>
                <a:spcPct val="145000"/>
              </a:lnSpc>
              <a:defRPr/>
            </a:pPr>
            <a:r>
              <a:rPr lang="ro-RO" altLang="ro-RO" sz="1500" b="1" dirty="0">
                <a:effectLst>
                  <a:outerShdw blurRad="38100" dist="38100" dir="2700000" algn="tl">
                    <a:srgbClr val="000000"/>
                  </a:outerShdw>
                </a:effectLst>
              </a:rPr>
              <a:t>   </a:t>
            </a:r>
            <a:r>
              <a:rPr lang="ro-RO" altLang="ro-RO" sz="1500" b="1" u="sng" dirty="0">
                <a:effectLst>
                  <a:outerShdw blurRad="38100" dist="38100" dir="2700000" algn="tl">
                    <a:srgbClr val="000000"/>
                  </a:outerShdw>
                </a:effectLst>
              </a:rPr>
              <a:t>Curriculum</a:t>
            </a:r>
            <a:r>
              <a:rPr lang="en-US" altLang="ro-RO" sz="1500" b="1" dirty="0">
                <a:effectLst>
                  <a:outerShdw blurRad="38100" dist="38100" dir="2700000" algn="tl">
                    <a:srgbClr val="000000"/>
                  </a:outerShdw>
                </a:effectLst>
              </a:rPr>
              <a:t>:</a:t>
            </a:r>
            <a:endParaRPr lang="ro-RO" altLang="ro-RO" sz="1500" b="1" dirty="0">
              <a:effectLst>
                <a:outerShdw blurRad="38100" dist="38100" dir="2700000" algn="tl">
                  <a:srgbClr val="000000"/>
                </a:outerShdw>
              </a:effectLst>
            </a:endParaRPr>
          </a:p>
          <a:p>
            <a:pPr marL="266700" lvl="1" indent="-132160">
              <a:lnSpc>
                <a:spcPct val="145000"/>
              </a:lnSpc>
              <a:buFontTx/>
              <a:buAutoNum type="arabicPeriod"/>
              <a:defRPr/>
            </a:pP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Managementul proiectelor </a:t>
            </a:r>
            <a:r>
              <a:rPr lang="ro-RO"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programelor</a:t>
            </a:r>
          </a:p>
          <a:p>
            <a:pPr marL="266700" lvl="1" indent="-132160">
              <a:lnSpc>
                <a:spcPct val="145000"/>
              </a:lnSpc>
              <a:buFontTx/>
              <a:buAutoNum type="arabicPeriod"/>
              <a:defRPr/>
            </a:pP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Software utilizat în managementul proiectelor</a:t>
            </a:r>
          </a:p>
          <a:p>
            <a:pPr marL="266700" lvl="1" indent="-132160">
              <a:lnSpc>
                <a:spcPct val="145000"/>
              </a:lnSpc>
              <a:buFontTx/>
              <a:buAutoNum type="arabicPeriod"/>
              <a:defRPr/>
            </a:pP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Managementul proiectelor cu </a:t>
            </a:r>
            <a:r>
              <a:rPr lang="ro-RO" altLang="ro-RO" sz="1500" b="1" i="1" dirty="0" err="1">
                <a:solidFill>
                  <a:srgbClr val="FFFF00"/>
                </a:solidFill>
                <a:effectLst>
                  <a:outerShdw blurRad="38100" dist="38100" dir="2700000" algn="tl">
                    <a:srgbClr val="000000"/>
                  </a:outerShdw>
                </a:effectLst>
              </a:rPr>
              <a:t>finanţare</a:t>
            </a:r>
            <a:r>
              <a:rPr lang="ro-RO"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naţională</a:t>
            </a:r>
            <a:r>
              <a:rPr lang="ro-RO"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internaţională</a:t>
            </a:r>
            <a:endParaRPr lang="ro-RO" altLang="ro-RO" sz="1500" b="1" i="1" dirty="0">
              <a:solidFill>
                <a:srgbClr val="FFFF00"/>
              </a:solidFill>
              <a:effectLst>
                <a:outerShdw blurRad="38100" dist="38100" dir="2700000" algn="tl">
                  <a:srgbClr val="000000"/>
                </a:outerShdw>
              </a:effectLst>
            </a:endParaRPr>
          </a:p>
          <a:p>
            <a:pPr marL="266700" lvl="1" indent="-132160">
              <a:lnSpc>
                <a:spcPct val="145000"/>
              </a:lnSpc>
              <a:buFontTx/>
              <a:buAutoNum type="arabicPeriod"/>
              <a:defRPr/>
            </a:pP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Terminologie </a:t>
            </a:r>
            <a:r>
              <a:rPr lang="ro-RO"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comunicare managerială</a:t>
            </a:r>
          </a:p>
          <a:p>
            <a:pPr marL="266700" lvl="1" indent="-132160">
              <a:lnSpc>
                <a:spcPct val="145000"/>
              </a:lnSpc>
              <a:defRPr/>
            </a:pPr>
            <a:endParaRPr lang="ro-RO" altLang="ro-RO" sz="1500" b="1" u="sng" dirty="0">
              <a:effectLst>
                <a:outerShdw blurRad="38100" dist="38100" dir="2700000" algn="tl">
                  <a:srgbClr val="000000"/>
                </a:outerShdw>
              </a:effectLst>
            </a:endParaRPr>
          </a:p>
          <a:p>
            <a:pPr marL="266700" lvl="1" indent="-132160">
              <a:lnSpc>
                <a:spcPct val="145000"/>
              </a:lnSpc>
              <a:defRPr/>
            </a:pPr>
            <a:r>
              <a:rPr lang="ro-RO" altLang="ro-RO" sz="1500" b="1" u="sng" dirty="0">
                <a:effectLst>
                  <a:outerShdw blurRad="38100" dist="38100" dir="2700000" algn="tl">
                    <a:srgbClr val="000000"/>
                  </a:outerShdw>
                </a:effectLst>
              </a:rPr>
              <a:t>Durata</a:t>
            </a:r>
            <a:r>
              <a:rPr lang="en-US" altLang="ro-RO" sz="1500" b="1" u="sng" dirty="0">
                <a:effectLst>
                  <a:outerShdw blurRad="38100" dist="38100" dir="2700000" algn="tl">
                    <a:srgbClr val="000000"/>
                  </a:outerShdw>
                </a:effectLst>
              </a:rPr>
              <a:t>;</a:t>
            </a:r>
            <a:r>
              <a:rPr lang="ro-RO" altLang="ro-RO" sz="1500" b="1" dirty="0">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4 săptămâni</a:t>
            </a:r>
            <a:r>
              <a:rPr lang="en-US" altLang="ro-RO" sz="1500" b="1" dirty="0">
                <a:effectLst>
                  <a:outerShdw blurRad="38100" dist="38100" dir="2700000" algn="tl">
                    <a:srgbClr val="000000"/>
                  </a:outerShdw>
                </a:effectLst>
              </a:rPr>
              <a:t>  </a:t>
            </a:r>
            <a:endParaRPr lang="ro-RO" altLang="ro-RO" sz="1500" dirty="0">
              <a:effectLst>
                <a:outerShdw blurRad="38100" dist="38100" dir="2700000" algn="tl">
                  <a:srgbClr val="000000"/>
                </a:outerShdw>
              </a:effectLst>
            </a:endParaRPr>
          </a:p>
        </p:txBody>
      </p:sp>
      <p:sp>
        <p:nvSpPr>
          <p:cNvPr id="12" name="Rectangle 4"/>
          <p:cNvSpPr>
            <a:spLocks noChangeArrowheads="1"/>
          </p:cNvSpPr>
          <p:nvPr/>
        </p:nvSpPr>
        <p:spPr bwMode="auto">
          <a:xfrm>
            <a:off x="845587" y="3838576"/>
            <a:ext cx="5076563" cy="528992"/>
          </a:xfrm>
          <a:prstGeom prst="rect">
            <a:avLst/>
          </a:prstGeom>
          <a:noFill/>
          <a:ln w="12700" algn="ctr">
            <a:noFill/>
            <a:miter lim="800000"/>
            <a:headEnd/>
            <a:tailEnd/>
          </a:ln>
          <a:effectLst/>
        </p:spPr>
        <p:txBody>
          <a:bodyPr wrap="square" lIns="67866" tIns="33338" rIns="67866" bIns="33338">
            <a:spAutoFit/>
          </a:bodyPr>
          <a:lstStyle/>
          <a:p>
            <a:pPr>
              <a:defRPr/>
            </a:pPr>
            <a:r>
              <a:rPr lang="ro-RO" altLang="ro-RO" sz="1500" b="1" u="sng" dirty="0">
                <a:effectLst>
                  <a:outerShdw blurRad="38100" dist="38100" dir="2700000" algn="tl">
                    <a:srgbClr val="000000"/>
                  </a:outerShdw>
                </a:effectLst>
              </a:rPr>
              <a:t>Locuri</a:t>
            </a:r>
            <a:r>
              <a:rPr lang="en-US" altLang="ro-RO" sz="1500" b="1" dirty="0">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1</a:t>
            </a:r>
            <a:r>
              <a:rPr lang="en-US" altLang="ro-RO" sz="1500" b="1" i="1" dirty="0">
                <a:solidFill>
                  <a:srgbClr val="FFFF00"/>
                </a:solidFill>
                <a:effectLst>
                  <a:outerShdw blurRad="38100" dist="38100" dir="2700000" algn="tl">
                    <a:srgbClr val="000000"/>
                  </a:outerShdw>
                </a:effectLst>
              </a:rPr>
              <a:t>7 (</a:t>
            </a:r>
            <a:r>
              <a:rPr lang="ro-RO" altLang="ro-RO" sz="1500" b="1" i="1" dirty="0">
                <a:solidFill>
                  <a:srgbClr val="FFFF00"/>
                </a:solidFill>
                <a:effectLst>
                  <a:outerShdw blurRad="38100" dist="38100" dir="2700000" algn="tl">
                    <a:srgbClr val="000000"/>
                  </a:outerShdw>
                </a:effectLst>
              </a:rPr>
              <a:t>din care </a:t>
            </a:r>
            <a:r>
              <a:rPr lang="en-US" altLang="ro-RO" sz="1500" b="1" i="1" dirty="0">
                <a:solidFill>
                  <a:srgbClr val="FFFF00"/>
                </a:solidFill>
                <a:effectLst>
                  <a:outerShdw blurRad="38100" dist="38100" dir="2700000" algn="tl">
                    <a:srgbClr val="000000"/>
                  </a:outerShdw>
                </a:effectLst>
              </a:rPr>
              <a:t>4 </a:t>
            </a:r>
            <a:r>
              <a:rPr lang="ro-RO" altLang="ro-RO" sz="1500" b="1" i="1" dirty="0">
                <a:solidFill>
                  <a:srgbClr val="FFFF00"/>
                </a:solidFill>
                <a:effectLst>
                  <a:outerShdw blurRad="38100" dist="38100" dir="2700000" algn="tl">
                    <a:srgbClr val="000000"/>
                  </a:outerShdw>
                </a:effectLst>
              </a:rPr>
              <a:t>pentru cursanți străini</a:t>
            </a: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și </a:t>
            </a:r>
            <a:r>
              <a:rPr lang="en-US" altLang="ro-RO" sz="1500" b="1" i="1" dirty="0">
                <a:solidFill>
                  <a:srgbClr val="FFFF00"/>
                </a:solidFill>
                <a:effectLst>
                  <a:outerShdw blurRad="38100" dist="38100" dir="2700000" algn="tl">
                    <a:srgbClr val="000000"/>
                  </a:outerShdw>
                </a:effectLst>
              </a:rPr>
              <a:t>3</a:t>
            </a:r>
            <a:r>
              <a:rPr lang="ro-RO" altLang="ro-RO" sz="1500" b="1" i="1" dirty="0">
                <a:solidFill>
                  <a:srgbClr val="FFFF00"/>
                </a:solidFill>
                <a:effectLst>
                  <a:outerShdw blurRad="38100" dist="38100" dir="2700000" algn="tl">
                    <a:srgbClr val="000000"/>
                  </a:outerShdw>
                </a:effectLst>
              </a:rPr>
              <a:t> cu taxă)</a:t>
            </a:r>
          </a:p>
          <a:p>
            <a:pPr>
              <a:defRPr/>
            </a:pPr>
            <a:endParaRPr lang="ro-RO" altLang="ro-RO" sz="1500" b="1" i="1" dirty="0">
              <a:solidFill>
                <a:srgbClr val="FFFF00"/>
              </a:solidFill>
              <a:effectLst>
                <a:outerShdw blurRad="38100" dist="38100" dir="2700000" algn="tl">
                  <a:srgbClr val="000000"/>
                </a:outerShdw>
              </a:effectLst>
            </a:endParaRPr>
          </a:p>
        </p:txBody>
      </p:sp>
      <p:pic>
        <p:nvPicPr>
          <p:cNvPr id="10" name="Picture 9"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3" name="Group 1"/>
          <p:cNvGrpSpPr>
            <a:grpSpLocks/>
          </p:cNvGrpSpPr>
          <p:nvPr/>
        </p:nvGrpSpPr>
        <p:grpSpPr bwMode="auto">
          <a:xfrm>
            <a:off x="7860602" y="71437"/>
            <a:ext cx="1094184" cy="1015604"/>
            <a:chOff x="7010400" y="187501"/>
            <a:chExt cx="2113044" cy="1908491"/>
          </a:xfrm>
        </p:grpSpPr>
        <p:pic>
          <p:nvPicPr>
            <p:cNvPr id="14" name="Picture 13"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6" name="Picture 15"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21512114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6C84B790-E97A-4DBC-829A-42AAD9E8FAD3}" type="slidenum">
              <a:rPr lang="en-US" altLang="ro-RO"/>
              <a:pPr/>
              <a:t>26</a:t>
            </a:fld>
            <a:endParaRPr lang="en-US" altLang="ro-RO"/>
          </a:p>
        </p:txBody>
      </p:sp>
      <p:sp>
        <p:nvSpPr>
          <p:cNvPr id="160770" name="Text Box 2"/>
          <p:cNvSpPr txBox="1">
            <a:spLocks noChangeArrowheads="1"/>
          </p:cNvSpPr>
          <p:nvPr/>
        </p:nvSpPr>
        <p:spPr bwMode="auto">
          <a:xfrm>
            <a:off x="1501380" y="1600201"/>
            <a:ext cx="6122194" cy="2883483"/>
          </a:xfrm>
          <a:prstGeom prst="rect">
            <a:avLst/>
          </a:prstGeom>
          <a:noFill/>
          <a:ln w="12700" algn="ctr">
            <a:noFill/>
            <a:miter lim="800000"/>
            <a:headEnd/>
            <a:tailEnd/>
          </a:ln>
          <a:effectLst/>
        </p:spPr>
        <p:txBody>
          <a:bodyPr lIns="67866" tIns="33338" rIns="67866" bIns="33338">
            <a:spAutoFit/>
          </a:bodyPr>
          <a:lstStyle/>
          <a:p>
            <a:pPr eaLnBrk="1" hangingPunct="1">
              <a:lnSpc>
                <a:spcPct val="90000"/>
              </a:lnSpc>
              <a:spcBef>
                <a:spcPct val="20000"/>
              </a:spcBef>
              <a:buClr>
                <a:schemeClr val="hlink"/>
              </a:buClr>
              <a:buSzPct val="60000"/>
              <a:buFont typeface="Wingdings" pitchFamily="2" charset="2"/>
              <a:buNone/>
              <a:defRPr/>
            </a:pPr>
            <a:r>
              <a:rPr lang="ro-RO" altLang="ro-RO" sz="1500" b="1" u="sng" dirty="0">
                <a:effectLst>
                  <a:outerShdw blurRad="38100" dist="38100" dir="2700000" algn="tl">
                    <a:srgbClr val="000000"/>
                  </a:outerShdw>
                </a:effectLst>
              </a:rPr>
              <a:t>Criterii generale de participare</a:t>
            </a:r>
            <a:r>
              <a:rPr lang="en-US" altLang="ro-RO" sz="1500" b="1" dirty="0">
                <a:effectLst>
                  <a:outerShdw blurRad="38100" dist="38100" dir="2700000" algn="tl">
                    <a:srgbClr val="000000"/>
                  </a:outerShdw>
                </a:effectLst>
              </a:rPr>
              <a:t>:</a:t>
            </a:r>
          </a:p>
          <a:p>
            <a:pPr eaLnBrk="1" hangingPunct="1">
              <a:lnSpc>
                <a:spcPct val="90000"/>
              </a:lnSpc>
              <a:spcBef>
                <a:spcPct val="20000"/>
              </a:spcBef>
              <a:buClr>
                <a:schemeClr val="hlink"/>
              </a:buClr>
              <a:buSzPct val="60000"/>
              <a:buFont typeface="Wingdings" pitchFamily="2" charset="2"/>
              <a:buNone/>
              <a:defRPr/>
            </a:pPr>
            <a:endParaRPr lang="en-US" altLang="ro-RO" sz="1500" b="1" dirty="0">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r>
              <a:rPr lang="ro-RO" altLang="ro-RO" sz="1500" b="1" i="1" dirty="0">
                <a:solidFill>
                  <a:srgbClr val="FFFF00"/>
                </a:solidFill>
                <a:effectLst>
                  <a:outerShdw blurRad="38100" dist="38100" dir="2700000" algn="tl">
                    <a:srgbClr val="000000"/>
                  </a:outerShdw>
                </a:effectLst>
              </a:rPr>
              <a:t>S</a:t>
            </a:r>
            <a:r>
              <a:rPr lang="vi-VN" altLang="ro-RO" sz="1500" b="1" i="1" dirty="0">
                <a:solidFill>
                  <a:srgbClr val="FFFF00"/>
                </a:solidFill>
                <a:effectLst>
                  <a:outerShdw blurRad="38100" dist="38100" dir="2700000" algn="tl">
                    <a:srgbClr val="000000"/>
                  </a:outerShdw>
                </a:effectLst>
              </a:rPr>
              <a:t>tudenţii să fie ofiţeri şi</a:t>
            </a:r>
            <a:r>
              <a:rPr lang="ro-RO" altLang="ro-RO" sz="1500" b="1" i="1" dirty="0">
                <a:solidFill>
                  <a:srgbClr val="FFFF00"/>
                </a:solidFill>
                <a:effectLst>
                  <a:outerShdw blurRad="38100" dist="38100" dir="2700000" algn="tl">
                    <a:srgbClr val="000000"/>
                  </a:outerShdw>
                </a:effectLst>
              </a:rPr>
              <a:t> </a:t>
            </a:r>
            <a:r>
              <a:rPr lang="vi-VN" altLang="ro-RO" sz="1500" b="1" i="1" dirty="0">
                <a:solidFill>
                  <a:srgbClr val="FFFF00"/>
                </a:solidFill>
                <a:effectLst>
                  <a:outerShdw blurRad="38100" dist="38100" dir="2700000" algn="tl">
                    <a:srgbClr val="000000"/>
                  </a:outerShdw>
                </a:effectLst>
              </a:rPr>
              <a:t>/sau personal civil </a:t>
            </a:r>
            <a:r>
              <a:rPr lang="ro-RO" altLang="ro-RO" sz="1500" b="1" i="1" dirty="0">
                <a:solidFill>
                  <a:srgbClr val="FFFF00"/>
                </a:solidFill>
                <a:effectLst>
                  <a:outerShdw blurRad="38100" dist="38100" dir="2700000" algn="tl">
                    <a:srgbClr val="000000"/>
                  </a:outerShdw>
                </a:effectLst>
              </a:rPr>
              <a:t>cu </a:t>
            </a:r>
            <a:r>
              <a:rPr lang="ro-RO" altLang="ro-RO" sz="1500" b="1" i="1" dirty="0" err="1">
                <a:solidFill>
                  <a:srgbClr val="FFFF00"/>
                </a:solidFill>
                <a:effectLst>
                  <a:outerShdw blurRad="38100" dist="38100" dir="2700000" algn="tl">
                    <a:srgbClr val="000000"/>
                  </a:outerShdw>
                </a:effectLst>
              </a:rPr>
              <a:t>atribuţii</a:t>
            </a:r>
            <a:r>
              <a:rPr lang="ro-RO" altLang="ro-RO" sz="1500" b="1" i="1" dirty="0">
                <a:solidFill>
                  <a:srgbClr val="FFFF00"/>
                </a:solidFill>
                <a:effectLst>
                  <a:outerShdw blurRad="38100" dist="38100" dir="2700000" algn="tl">
                    <a:srgbClr val="000000"/>
                  </a:outerShdw>
                </a:effectLst>
              </a:rPr>
              <a:t> de conducere sau </a:t>
            </a:r>
            <a:r>
              <a:rPr lang="ro-RO" altLang="ro-RO" sz="1500" b="1" i="1" dirty="0" err="1">
                <a:solidFill>
                  <a:srgbClr val="FFFF00"/>
                </a:solidFill>
                <a:effectLst>
                  <a:outerShdw blurRad="38100" dist="38100" dir="2700000" algn="tl">
                    <a:srgbClr val="000000"/>
                  </a:outerShdw>
                </a:effectLst>
              </a:rPr>
              <a:t>execuţie</a:t>
            </a:r>
            <a:r>
              <a:rPr lang="ro-RO"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responsabilităţi</a:t>
            </a:r>
            <a:r>
              <a:rPr lang="ro-RO" altLang="ro-RO" sz="1500" b="1" i="1" dirty="0">
                <a:solidFill>
                  <a:srgbClr val="FFFF00"/>
                </a:solidFill>
                <a:effectLst>
                  <a:outerShdw blurRad="38100" dist="38100" dir="2700000" algn="tl">
                    <a:srgbClr val="000000"/>
                  </a:outerShdw>
                </a:effectLst>
              </a:rPr>
              <a:t> în domeniul managementului </a:t>
            </a:r>
            <a:r>
              <a:rPr lang="ro-RO" altLang="ro-RO" sz="1500" b="1" i="1" dirty="0" err="1">
                <a:solidFill>
                  <a:srgbClr val="FFFF00"/>
                </a:solidFill>
                <a:effectLst>
                  <a:outerShdw blurRad="38100" dist="38100" dir="2700000" algn="tl">
                    <a:srgbClr val="000000"/>
                  </a:outerShdw>
                </a:effectLst>
              </a:rPr>
              <a:t>securităţii</a:t>
            </a:r>
            <a:r>
              <a:rPr lang="ro-RO"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informaţionale</a:t>
            </a:r>
            <a:r>
              <a:rPr lang="ro-RO" altLang="ro-RO" sz="1500" b="1" i="1" dirty="0">
                <a:solidFill>
                  <a:srgbClr val="FFFF00"/>
                </a:solidFill>
                <a:effectLst>
                  <a:outerShdw blurRad="38100" dist="38100" dir="2700000" algn="tl">
                    <a:srgbClr val="000000"/>
                  </a:outerShdw>
                </a:effectLst>
              </a:rPr>
              <a:t> sau domenii asemănătoare</a:t>
            </a:r>
            <a:r>
              <a:rPr lang="en-US" altLang="ro-RO" sz="1500" b="1" dirty="0">
                <a:effectLst>
                  <a:outerShdw blurRad="38100" dist="38100" dir="2700000" algn="tl">
                    <a:srgbClr val="000000"/>
                  </a:outerShdw>
                </a:effectLst>
              </a:rPr>
              <a:t> </a:t>
            </a:r>
          </a:p>
          <a:p>
            <a:pPr eaLnBrk="1" hangingPunct="1">
              <a:lnSpc>
                <a:spcPct val="90000"/>
              </a:lnSpc>
              <a:spcBef>
                <a:spcPct val="20000"/>
              </a:spcBef>
              <a:buClr>
                <a:schemeClr val="hlink"/>
              </a:buClr>
              <a:buSzPct val="60000"/>
              <a:buFont typeface="Wingdings" pitchFamily="2" charset="2"/>
              <a:buNone/>
              <a:defRPr/>
            </a:pPr>
            <a:endParaRPr lang="en-US" altLang="ro-RO" sz="1500" b="1" u="sng" dirty="0">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endParaRPr lang="en-US" altLang="ro-RO" sz="1500" b="1" u="sng" dirty="0">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r>
              <a:rPr lang="ro-RO" altLang="ro-RO" sz="1500" b="1" u="sng" dirty="0">
                <a:effectLst>
                  <a:outerShdw blurRad="38100" dist="38100" dir="2700000" algn="tl">
                    <a:srgbClr val="000000"/>
                  </a:outerShdw>
                </a:effectLst>
              </a:rPr>
              <a:t>Scop</a:t>
            </a:r>
            <a:r>
              <a:rPr lang="en-US" altLang="ro-RO" sz="1500" b="1" dirty="0">
                <a:effectLst>
                  <a:outerShdw blurRad="38100" dist="38100" dir="2700000" algn="tl">
                    <a:srgbClr val="000000"/>
                  </a:outerShdw>
                </a:effectLst>
              </a:rPr>
              <a:t>:</a:t>
            </a:r>
          </a:p>
          <a:p>
            <a:pPr eaLnBrk="1" hangingPunct="1">
              <a:lnSpc>
                <a:spcPct val="90000"/>
              </a:lnSpc>
              <a:spcBef>
                <a:spcPct val="20000"/>
              </a:spcBef>
              <a:buClr>
                <a:schemeClr val="hlink"/>
              </a:buClr>
              <a:buSzPct val="60000"/>
              <a:buFont typeface="Wingdings" pitchFamily="2" charset="2"/>
              <a:buNone/>
              <a:defRPr/>
            </a:pPr>
            <a:endParaRPr lang="en-US" altLang="ro-RO" sz="1500" b="1" dirty="0">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r>
              <a:rPr lang="en-US" altLang="ro-RO" sz="1500" b="1" i="1" dirty="0" err="1">
                <a:solidFill>
                  <a:srgbClr val="FFFF00"/>
                </a:solidFill>
                <a:effectLst>
                  <a:outerShdw blurRad="38100" dist="38100" dir="2700000" algn="tl">
                    <a:srgbClr val="000000"/>
                  </a:outerShdw>
                </a:effectLst>
              </a:rPr>
              <a:t>Perfecţionarea</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cunoştinţelor</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şi</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deprinderilor</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personalului</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militar</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şi</a:t>
            </a:r>
            <a:r>
              <a:rPr lang="en-US" altLang="ro-RO" sz="1500" b="1" i="1" dirty="0">
                <a:solidFill>
                  <a:srgbClr val="FFFF00"/>
                </a:solidFill>
                <a:effectLst>
                  <a:outerShdw blurRad="38100" dist="38100" dir="2700000" algn="tl">
                    <a:srgbClr val="000000"/>
                  </a:outerShdw>
                </a:effectLst>
              </a:rPr>
              <a:t> civil din </a:t>
            </a:r>
            <a:r>
              <a:rPr lang="en-US" altLang="ro-RO" sz="1500" b="1" i="1" dirty="0" err="1">
                <a:solidFill>
                  <a:srgbClr val="FFFF00"/>
                </a:solidFill>
                <a:effectLst>
                  <a:outerShdw blurRad="38100" dist="38100" dir="2700000" algn="tl">
                    <a:srgbClr val="000000"/>
                  </a:outerShdw>
                </a:effectLst>
              </a:rPr>
              <a:t>România</a:t>
            </a:r>
            <a:r>
              <a:rPr lang="en-US"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sau</a:t>
            </a:r>
            <a:r>
              <a:rPr lang="en-US" altLang="ro-RO" sz="1500" b="1" i="1" dirty="0">
                <a:solidFill>
                  <a:srgbClr val="FFFF00"/>
                </a:solidFill>
                <a:effectLst>
                  <a:outerShdw blurRad="38100" dist="38100" dir="2700000" algn="tl">
                    <a:srgbClr val="000000"/>
                  </a:outerShdw>
                </a:effectLst>
              </a:rPr>
              <a:t> din </a:t>
            </a:r>
            <a:r>
              <a:rPr lang="en-US" altLang="ro-RO" sz="1500" b="1" i="1" dirty="0" err="1">
                <a:solidFill>
                  <a:srgbClr val="FFFF00"/>
                </a:solidFill>
                <a:effectLst>
                  <a:outerShdw blurRad="38100" dist="38100" dir="2700000" algn="tl">
                    <a:srgbClr val="000000"/>
                  </a:outerShdw>
                </a:effectLst>
              </a:rPr>
              <a:t>străinătate</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în</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domeniul</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managementului</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securităţii</a:t>
            </a:r>
            <a:r>
              <a:rPr lang="en-US" altLang="ro-RO" sz="1500" b="1" i="1" dirty="0">
                <a:solidFill>
                  <a:srgbClr val="FFFF00"/>
                </a:solidFill>
                <a:effectLst>
                  <a:outerShdw blurRad="38100" dist="38100" dir="2700000" algn="tl">
                    <a:srgbClr val="000000"/>
                  </a:outerShdw>
                </a:effectLst>
              </a:rPr>
              <a:t> </a:t>
            </a:r>
            <a:r>
              <a:rPr lang="en-US" altLang="ro-RO" sz="1500" b="1" i="1" dirty="0" err="1">
                <a:solidFill>
                  <a:srgbClr val="FFFF00"/>
                </a:solidFill>
                <a:effectLst>
                  <a:outerShdw blurRad="38100" dist="38100" dir="2700000" algn="tl">
                    <a:srgbClr val="000000"/>
                  </a:outerShdw>
                </a:effectLst>
              </a:rPr>
              <a:t>informaţionale</a:t>
            </a:r>
            <a:endParaRPr lang="en-US" altLang="ro-RO" b="1" dirty="0">
              <a:solidFill>
                <a:srgbClr val="FFFF00"/>
              </a:solidFill>
              <a:effectLst>
                <a:outerShdw blurRad="38100" dist="38100" dir="2700000" algn="tl">
                  <a:srgbClr val="000000"/>
                </a:outerShdw>
              </a:effectLst>
            </a:endParaRPr>
          </a:p>
        </p:txBody>
      </p:sp>
      <p:sp>
        <p:nvSpPr>
          <p:cNvPr id="160771" name="Rectangle 3"/>
          <p:cNvSpPr>
            <a:spLocks noChangeArrowheads="1"/>
          </p:cNvSpPr>
          <p:nvPr/>
        </p:nvSpPr>
        <p:spPr bwMode="auto">
          <a:xfrm>
            <a:off x="1902619" y="231603"/>
            <a:ext cx="5319713" cy="1198406"/>
          </a:xfrm>
          <a:prstGeom prst="rect">
            <a:avLst/>
          </a:prstGeom>
          <a:noFill/>
          <a:ln w="12700">
            <a:noFill/>
            <a:miter lim="800000"/>
            <a:headEnd/>
            <a:tailEnd/>
          </a:ln>
          <a:effectLst/>
        </p:spPr>
        <p:txBody>
          <a:bodyPr lIns="67866" tIns="33338" rIns="67866" bIns="33338">
            <a:spAutoFit/>
          </a:bodyPr>
          <a:lstStyle/>
          <a:p>
            <a:pPr algn="ctr">
              <a:defRPr/>
            </a:pPr>
            <a:r>
              <a:rPr lang="en-US" altLang="ro-RO" sz="2100" b="1" dirty="0">
                <a:solidFill>
                  <a:srgbClr val="FFFF00"/>
                </a:solidFill>
                <a:effectLst>
                  <a:outerShdw blurRad="38100" dist="38100" dir="2700000" algn="tl">
                    <a:srgbClr val="000000"/>
                  </a:outerShdw>
                </a:effectLst>
              </a:rPr>
              <a:t>6. </a:t>
            </a:r>
            <a:r>
              <a:rPr lang="ro-RO" altLang="ro-RO" sz="2100" b="1" dirty="0">
                <a:solidFill>
                  <a:srgbClr val="FFFF00"/>
                </a:solidFill>
                <a:effectLst>
                  <a:outerShdw blurRad="38100" dist="38100" dir="2700000" algn="tl">
                    <a:srgbClr val="000000"/>
                  </a:outerShdw>
                </a:effectLst>
              </a:rPr>
              <a:t>Managementul </a:t>
            </a:r>
            <a:r>
              <a:rPr lang="ro-RO" altLang="ro-RO" sz="2100" b="1" dirty="0" err="1">
                <a:solidFill>
                  <a:srgbClr val="FFFF00"/>
                </a:solidFill>
                <a:effectLst>
                  <a:outerShdw blurRad="38100" dist="38100" dir="2700000" algn="tl">
                    <a:srgbClr val="000000"/>
                  </a:outerShdw>
                </a:effectLst>
              </a:rPr>
              <a:t>securităţii</a:t>
            </a:r>
            <a:r>
              <a:rPr lang="ro-RO" altLang="ro-RO" sz="2100" b="1" dirty="0">
                <a:solidFill>
                  <a:srgbClr val="FFFF00"/>
                </a:solidFill>
                <a:effectLst>
                  <a:outerShdw blurRad="38100" dist="38100" dir="2700000" algn="tl">
                    <a:srgbClr val="000000"/>
                  </a:outerShdw>
                </a:effectLst>
              </a:rPr>
              <a:t> </a:t>
            </a:r>
            <a:r>
              <a:rPr lang="ro-RO" altLang="ro-RO" sz="2100" b="1" dirty="0" err="1">
                <a:solidFill>
                  <a:srgbClr val="FFFF00"/>
                </a:solidFill>
                <a:effectLst>
                  <a:outerShdw blurRad="38100" dist="38100" dir="2700000" algn="tl">
                    <a:srgbClr val="000000"/>
                  </a:outerShdw>
                </a:effectLst>
              </a:rPr>
              <a:t>informaţionale</a:t>
            </a:r>
            <a:r>
              <a:rPr lang="en-US" altLang="ro-RO" sz="1725" b="1" dirty="0">
                <a:solidFill>
                  <a:srgbClr val="FFFF00"/>
                </a:solidFill>
                <a:effectLst>
                  <a:outerShdw blurRad="38100" dist="38100" dir="2700000" algn="tl">
                    <a:srgbClr val="000000"/>
                  </a:outerShdw>
                </a:effectLst>
              </a:rPr>
              <a:t> </a:t>
            </a:r>
            <a:endParaRPr lang="ro-RO" altLang="ro-RO" sz="1725" b="1" dirty="0">
              <a:solidFill>
                <a:srgbClr val="FFFF00"/>
              </a:solidFill>
              <a:effectLst>
                <a:outerShdw blurRad="38100" dist="38100" dir="2700000" algn="tl">
                  <a:srgbClr val="000000"/>
                </a:outerShdw>
              </a:effectLst>
            </a:endParaRPr>
          </a:p>
          <a:p>
            <a:pPr algn="ctr">
              <a:buFontTx/>
              <a:buChar char="-"/>
              <a:defRPr/>
            </a:pPr>
            <a:r>
              <a:rPr lang="ro-RO" altLang="ro-RO" sz="1650" b="1" dirty="0">
                <a:solidFill>
                  <a:srgbClr val="EA641A"/>
                </a:solidFill>
                <a:effectLst>
                  <a:outerShdw blurRad="38100" dist="38100" dir="2700000" algn="tl">
                    <a:srgbClr val="000000"/>
                  </a:outerShdw>
                </a:effectLst>
              </a:rPr>
              <a:t> acreditat “NATO </a:t>
            </a:r>
            <a:r>
              <a:rPr lang="en-US" altLang="en-US" sz="1650" b="1" dirty="0">
                <a:solidFill>
                  <a:srgbClr val="EA641A"/>
                </a:solidFill>
                <a:effectLst>
                  <a:outerShdw blurRad="38100" dist="38100" dir="2700000" algn="tl">
                    <a:srgbClr val="000000"/>
                  </a:outerShdw>
                </a:effectLst>
              </a:rPr>
              <a:t>APPROVED</a:t>
            </a:r>
            <a:r>
              <a:rPr lang="ro-RO" altLang="ro-RO" sz="1650" b="1" dirty="0">
                <a:solidFill>
                  <a:srgbClr val="EA641A"/>
                </a:solidFill>
                <a:effectLst>
                  <a:outerShdw blurRad="38100" dist="38100" dir="2700000" algn="tl">
                    <a:srgbClr val="000000"/>
                  </a:outerShdw>
                </a:effectLst>
              </a:rPr>
              <a:t>” -</a:t>
            </a:r>
          </a:p>
          <a:p>
            <a:pPr algn="ctr">
              <a:defRPr/>
            </a:pPr>
            <a:r>
              <a:rPr lang="ro-RO" altLang="ro-RO" sz="2100" dirty="0"/>
              <a:t> </a:t>
            </a:r>
            <a:r>
              <a:rPr lang="en-US" altLang="ro-RO" sz="1500" b="1" dirty="0">
                <a:effectLst>
                  <a:outerShdw blurRad="38100" dist="38100" dir="2700000" algn="tl">
                    <a:srgbClr val="000000"/>
                  </a:outerShdw>
                </a:effectLst>
              </a:rPr>
              <a:t>(list</a:t>
            </a:r>
            <a:r>
              <a:rPr lang="ro-RO" altLang="ro-RO" sz="1500" b="1" dirty="0">
                <a:effectLst>
                  <a:outerShdw blurRad="38100" dist="38100" dir="2700000" algn="tl">
                    <a:srgbClr val="000000"/>
                  </a:outerShdw>
                </a:effectLst>
              </a:rPr>
              <a:t>at în</a:t>
            </a:r>
            <a:r>
              <a:rPr lang="en-US" altLang="ro-RO" sz="1500" b="1" dirty="0">
                <a:effectLst>
                  <a:outerShdw blurRad="38100" dist="38100" dir="2700000" algn="tl">
                    <a:srgbClr val="000000"/>
                  </a:outerShdw>
                </a:effectLst>
              </a:rPr>
              <a:t> </a:t>
            </a:r>
            <a:r>
              <a:rPr lang="en-US" altLang="ro-RO" sz="1500" b="1" dirty="0" err="1">
                <a:effectLst>
                  <a:outerShdw blurRad="38100" dist="38100" dir="2700000" algn="tl">
                    <a:srgbClr val="000000"/>
                  </a:outerShdw>
                </a:effectLst>
              </a:rPr>
              <a:t>ePRIME</a:t>
            </a:r>
            <a:r>
              <a:rPr lang="ro-RO" altLang="ro-RO" sz="1500" b="1" dirty="0">
                <a:effectLst>
                  <a:outerShdw blurRad="38100" dist="38100" dir="2700000" algn="tl">
                    <a:srgbClr val="000000"/>
                  </a:outerShdw>
                </a:effectLst>
              </a:rPr>
              <a:t> </a:t>
            </a:r>
            <a:r>
              <a:rPr lang="ro-RO" altLang="ro-RO" sz="1500" b="1" dirty="0" err="1">
                <a:effectLst>
                  <a:outerShdw blurRad="38100" dist="38100" dir="2700000" algn="tl">
                    <a:srgbClr val="000000"/>
                  </a:outerShdw>
                </a:effectLst>
              </a:rPr>
              <a:t>şi</a:t>
            </a:r>
            <a:r>
              <a:rPr lang="ro-RO" altLang="ro-RO" sz="1500" b="1" dirty="0">
                <a:effectLst>
                  <a:outerShdw blurRad="38100" dist="38100" dir="2700000" algn="tl">
                    <a:srgbClr val="000000"/>
                  </a:outerShdw>
                </a:effectLst>
              </a:rPr>
              <a:t> ETOC</a:t>
            </a:r>
            <a:r>
              <a:rPr lang="en-US" altLang="ro-RO" sz="1500" b="1" dirty="0">
                <a:effectLst>
                  <a:outerShdw blurRad="38100" dist="38100" dir="2700000" algn="tl">
                    <a:srgbClr val="000000"/>
                  </a:outerShdw>
                </a:effectLst>
              </a:rPr>
              <a:t>)</a:t>
            </a:r>
            <a:r>
              <a:rPr lang="en-US" altLang="en-US" sz="1500" b="1" dirty="0">
                <a:effectLst>
                  <a:outerShdw blurRad="38100" dist="38100" dir="2700000" algn="tl">
                    <a:srgbClr val="000000"/>
                  </a:outerShdw>
                </a:effectLst>
              </a:rPr>
              <a:t> - ACT 67</a:t>
            </a:r>
            <a:r>
              <a:rPr lang="ro-RO" altLang="en-US" sz="1500" b="1" dirty="0">
                <a:effectLst>
                  <a:outerShdw blurRad="38100" dist="38100" dir="2700000" algn="tl">
                    <a:srgbClr val="000000"/>
                  </a:outerShdw>
                </a:effectLst>
              </a:rPr>
              <a:t>5</a:t>
            </a:r>
            <a:endParaRPr lang="en-US" altLang="en-US" sz="1500" b="1" dirty="0">
              <a:solidFill>
                <a:srgbClr val="EA641A"/>
              </a:solidFill>
            </a:endParaRPr>
          </a:p>
          <a:p>
            <a:pPr algn="ctr">
              <a:defRPr/>
            </a:pPr>
            <a:endParaRPr lang="en-US" altLang="ro-RO" sz="1500" b="1" dirty="0">
              <a:solidFill>
                <a:srgbClr val="EA641A"/>
              </a:solidFill>
            </a:endParaRPr>
          </a:p>
        </p:txBody>
      </p:sp>
      <p:pic>
        <p:nvPicPr>
          <p:cNvPr id="7" name="Picture 6" descr="stema cu coroana.png"/>
          <p:cNvPicPr>
            <a:picLocks noChangeAspect="1"/>
          </p:cNvPicPr>
          <p:nvPr/>
        </p:nvPicPr>
        <p:blipFill>
          <a:blip r:embed="rId2"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8" name="Group 1"/>
          <p:cNvGrpSpPr>
            <a:grpSpLocks/>
          </p:cNvGrpSpPr>
          <p:nvPr/>
        </p:nvGrpSpPr>
        <p:grpSpPr bwMode="auto">
          <a:xfrm>
            <a:off x="7860602" y="71437"/>
            <a:ext cx="1094184" cy="1015604"/>
            <a:chOff x="7010400" y="187501"/>
            <a:chExt cx="2113044" cy="1908491"/>
          </a:xfrm>
        </p:grpSpPr>
        <p:pic>
          <p:nvPicPr>
            <p:cNvPr id="9" name="Picture 8"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1" name="Picture 10"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32225264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980F8405-8248-4F9E-B34A-BC18D480C31D}" type="slidenum">
              <a:rPr lang="en-US" altLang="ro-RO"/>
              <a:pPr/>
              <a:t>27</a:t>
            </a:fld>
            <a:endParaRPr lang="en-US" altLang="ro-RO"/>
          </a:p>
        </p:txBody>
      </p:sp>
      <p:sp>
        <p:nvSpPr>
          <p:cNvPr id="161794" name="Rectangle 2"/>
          <p:cNvSpPr>
            <a:spLocks noGrp="1" noChangeArrowheads="1"/>
          </p:cNvSpPr>
          <p:nvPr>
            <p:ph type="title" idx="4294967295"/>
          </p:nvPr>
        </p:nvSpPr>
        <p:spPr>
          <a:xfrm>
            <a:off x="2152911" y="123546"/>
            <a:ext cx="4531519" cy="816769"/>
          </a:xfrm>
        </p:spPr>
        <p:txBody>
          <a:bodyPr/>
          <a:lstStyle/>
          <a:p>
            <a:pPr eaLnBrk="1" hangingPunct="1">
              <a:defRPr/>
            </a:pPr>
            <a:br>
              <a:rPr lang="en-US" sz="2100" b="1" dirty="0">
                <a:solidFill>
                  <a:srgbClr val="FFFF00"/>
                </a:solidFill>
                <a:latin typeface="Times New Roman" pitchFamily="18" charset="0"/>
              </a:rPr>
            </a:br>
            <a:r>
              <a:rPr lang="vi-VN" sz="2100" b="1" i="1" dirty="0">
                <a:solidFill>
                  <a:srgbClr val="FFFF00"/>
                </a:solidFill>
                <a:latin typeface="Times New Roman" pitchFamily="18" charset="0"/>
              </a:rPr>
              <a:t> Managementul securităţii informaţionale </a:t>
            </a:r>
            <a:br>
              <a:rPr lang="en-US" sz="2100" dirty="0">
                <a:solidFill>
                  <a:srgbClr val="FFFF00"/>
                </a:solidFill>
                <a:latin typeface="Times New Roman" pitchFamily="18" charset="0"/>
              </a:rPr>
            </a:br>
            <a:endParaRPr lang="ro-RO" sz="2100" dirty="0">
              <a:solidFill>
                <a:srgbClr val="FFFF00"/>
              </a:solidFill>
              <a:latin typeface="Times New Roman" pitchFamily="18" charset="0"/>
            </a:endParaRPr>
          </a:p>
        </p:txBody>
      </p:sp>
      <p:pic>
        <p:nvPicPr>
          <p:cNvPr id="3072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261" y="3125671"/>
            <a:ext cx="2295525" cy="171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1" name="Rectangle 4"/>
          <p:cNvSpPr>
            <a:spLocks noChangeArrowheads="1"/>
          </p:cNvSpPr>
          <p:nvPr/>
        </p:nvSpPr>
        <p:spPr bwMode="auto">
          <a:xfrm>
            <a:off x="1157289" y="1425560"/>
            <a:ext cx="6709172" cy="2996591"/>
          </a:xfrm>
          <a:prstGeom prst="rect">
            <a:avLst/>
          </a:prstGeom>
          <a:noFill/>
          <a:ln w="12700" algn="ctr">
            <a:noFill/>
            <a:miter lim="800000"/>
            <a:headEnd/>
            <a:tailEnd/>
          </a:ln>
          <a:effectLst/>
        </p:spPr>
        <p:txBody>
          <a:bodyPr lIns="67866" tIns="33338" rIns="67866" bIns="33338">
            <a:spAutoFit/>
          </a:bodyPr>
          <a:lstStyle/>
          <a:p>
            <a:pPr marL="257175" indent="-257175" eaLnBrk="1" hangingPunct="1">
              <a:lnSpc>
                <a:spcPct val="80000"/>
              </a:lnSpc>
              <a:spcBef>
                <a:spcPct val="20000"/>
              </a:spcBef>
              <a:buClr>
                <a:schemeClr val="hlink"/>
              </a:buClr>
              <a:buSzPct val="60000"/>
              <a:defRPr/>
            </a:pPr>
            <a:r>
              <a:rPr lang="en-US" altLang="ro-RO" sz="1500" b="1" dirty="0">
                <a:effectLst>
                  <a:outerShdw blurRad="38100" dist="38100" dir="2700000" algn="tl">
                    <a:srgbClr val="000000"/>
                  </a:outerShdw>
                </a:effectLst>
              </a:rPr>
              <a:t> </a:t>
            </a:r>
            <a:r>
              <a:rPr lang="ro-RO" altLang="ro-RO" sz="1500" b="1" dirty="0">
                <a:effectLst>
                  <a:outerShdw blurRad="38100" dist="38100" dir="2700000" algn="tl">
                    <a:srgbClr val="000000"/>
                  </a:outerShdw>
                </a:effectLst>
              </a:rPr>
              <a:t>  </a:t>
            </a:r>
            <a:r>
              <a:rPr lang="ro-RO" altLang="ro-RO" sz="1500" b="1" u="sng" dirty="0">
                <a:effectLst>
                  <a:outerShdw blurRad="38100" dist="38100" dir="2700000" algn="tl">
                    <a:srgbClr val="000000"/>
                  </a:outerShdw>
                </a:effectLst>
              </a:rPr>
              <a:t>Curriculum</a:t>
            </a:r>
            <a:r>
              <a:rPr lang="en-US" altLang="ro-RO" sz="1500" b="1" u="sng" dirty="0">
                <a:effectLst>
                  <a:outerShdw blurRad="38100" dist="38100" dir="2700000" algn="tl">
                    <a:srgbClr val="000000"/>
                  </a:outerShdw>
                </a:effectLst>
              </a:rPr>
              <a:t>:</a:t>
            </a:r>
            <a:endParaRPr lang="ro-RO" altLang="ro-RO" sz="1500" b="1" u="sng" dirty="0">
              <a:effectLst>
                <a:outerShdw blurRad="38100" dist="38100" dir="2700000" algn="tl">
                  <a:srgbClr val="000000"/>
                </a:outerShdw>
              </a:effectLst>
            </a:endParaRPr>
          </a:p>
          <a:p>
            <a:pPr marL="391716" lvl="1" indent="-257175" eaLnBrk="1" hangingPunct="1">
              <a:lnSpc>
                <a:spcPct val="145000"/>
              </a:lnSpc>
              <a:spcBef>
                <a:spcPct val="20000"/>
              </a:spcBef>
              <a:buClr>
                <a:srgbClr val="FFFF00"/>
              </a:buClr>
              <a:buFontTx/>
              <a:buAutoNum type="arabicPeriod"/>
              <a:defRPr/>
            </a:pP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Asigurarea </a:t>
            </a:r>
            <a:r>
              <a:rPr lang="ro-RO" altLang="ro-RO" sz="1500" b="1" i="1" dirty="0" err="1">
                <a:solidFill>
                  <a:srgbClr val="FFFF00"/>
                </a:solidFill>
                <a:effectLst>
                  <a:outerShdw blurRad="38100" dist="38100" dir="2700000" algn="tl">
                    <a:srgbClr val="000000"/>
                  </a:outerShdw>
                </a:effectLst>
              </a:rPr>
              <a:t>securităţii</a:t>
            </a:r>
            <a:r>
              <a:rPr lang="ro-RO"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informaţionale</a:t>
            </a:r>
            <a:r>
              <a:rPr lang="ro-RO" altLang="ro-RO" sz="1500" b="1" i="1" dirty="0">
                <a:solidFill>
                  <a:srgbClr val="FFFF00"/>
                </a:solidFill>
                <a:effectLst>
                  <a:outerShdw blurRad="38100" dist="38100" dir="2700000" algn="tl">
                    <a:srgbClr val="000000"/>
                  </a:outerShdw>
                </a:effectLst>
              </a:rPr>
              <a:t>; </a:t>
            </a:r>
          </a:p>
          <a:p>
            <a:pPr marL="391716" lvl="1" indent="-257175" eaLnBrk="1" hangingPunct="1">
              <a:lnSpc>
                <a:spcPct val="145000"/>
              </a:lnSpc>
              <a:spcBef>
                <a:spcPct val="20000"/>
              </a:spcBef>
              <a:buClr>
                <a:srgbClr val="FFFF00"/>
              </a:buClr>
              <a:buFontTx/>
              <a:buAutoNum type="arabicPeriod"/>
              <a:defRPr/>
            </a:pPr>
            <a:r>
              <a:rPr lang="en-US"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Protecţia</a:t>
            </a:r>
            <a:r>
              <a:rPr lang="ro-RO" altLang="ro-RO" sz="1500" b="1" i="1" dirty="0">
                <a:solidFill>
                  <a:srgbClr val="FFFF00"/>
                </a:solidFill>
                <a:effectLst>
                  <a:outerShdw blurRad="38100" dist="38100" dir="2700000" algn="tl">
                    <a:srgbClr val="000000"/>
                  </a:outerShdw>
                </a:effectLst>
              </a:rPr>
              <a:t> infrastructurilor critice;</a:t>
            </a:r>
          </a:p>
          <a:p>
            <a:pPr marL="391716" lvl="1" indent="-257175" eaLnBrk="1" hangingPunct="1">
              <a:lnSpc>
                <a:spcPct val="145000"/>
              </a:lnSpc>
              <a:spcBef>
                <a:spcPct val="20000"/>
              </a:spcBef>
              <a:buClr>
                <a:srgbClr val="FFFF00"/>
              </a:buClr>
              <a:buFontTx/>
              <a:buAutoNum type="arabicPeriod"/>
              <a:defRPr/>
            </a:pP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Securitatea </a:t>
            </a:r>
            <a:r>
              <a:rPr lang="ro-RO" altLang="ro-RO" sz="1500" b="1" i="1" dirty="0" err="1">
                <a:solidFill>
                  <a:srgbClr val="FFFF00"/>
                </a:solidFill>
                <a:effectLst>
                  <a:outerShdw blurRad="38100" dist="38100" dir="2700000" algn="tl">
                    <a:srgbClr val="000000"/>
                  </a:outerShdw>
                </a:effectLst>
              </a:rPr>
              <a:t>reţelelor</a:t>
            </a:r>
            <a:r>
              <a:rPr lang="ro-RO" altLang="ro-RO" sz="1500" b="1" i="1" dirty="0">
                <a:solidFill>
                  <a:srgbClr val="FFFF00"/>
                </a:solidFill>
                <a:effectLst>
                  <a:outerShdw blurRad="38100" dist="38100" dir="2700000" algn="tl">
                    <a:srgbClr val="000000"/>
                  </a:outerShdw>
                </a:effectLst>
              </a:rPr>
              <a:t> de date </a:t>
            </a:r>
            <a:r>
              <a:rPr lang="ro-RO"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a </a:t>
            </a:r>
            <a:r>
              <a:rPr lang="ro-RO" altLang="ro-RO" sz="1500" b="1" i="1" dirty="0" err="1">
                <a:solidFill>
                  <a:srgbClr val="FFFF00"/>
                </a:solidFill>
                <a:effectLst>
                  <a:outerShdw blurRad="38100" dist="38100" dir="2700000" algn="tl">
                    <a:srgbClr val="000000"/>
                  </a:outerShdw>
                </a:effectLst>
              </a:rPr>
              <a:t>telecomunicaţiilor</a:t>
            </a:r>
            <a:r>
              <a:rPr lang="ro-RO" altLang="ro-RO" sz="1500" b="1" i="1" dirty="0">
                <a:solidFill>
                  <a:srgbClr val="FFFF00"/>
                </a:solidFill>
                <a:effectLst>
                  <a:outerShdw blurRad="38100" dist="38100" dir="2700000" algn="tl">
                    <a:srgbClr val="000000"/>
                  </a:outerShdw>
                </a:effectLst>
              </a:rPr>
              <a:t>;</a:t>
            </a:r>
          </a:p>
          <a:p>
            <a:pPr marL="391716" lvl="1" indent="-257175" eaLnBrk="1" hangingPunct="1">
              <a:lnSpc>
                <a:spcPct val="145000"/>
              </a:lnSpc>
              <a:spcBef>
                <a:spcPct val="20000"/>
              </a:spcBef>
              <a:buClr>
                <a:srgbClr val="FFFF00"/>
              </a:buClr>
              <a:buFontTx/>
              <a:buAutoNum type="arabicPeriod"/>
              <a:defRPr/>
            </a:pP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Strategii de securitate </a:t>
            </a:r>
            <a:r>
              <a:rPr lang="ro-RO" altLang="ro-RO" sz="1500" b="1" i="1" dirty="0" err="1">
                <a:solidFill>
                  <a:srgbClr val="FFFF00"/>
                </a:solidFill>
                <a:effectLst>
                  <a:outerShdw blurRad="38100" dist="38100" dir="2700000" algn="tl">
                    <a:srgbClr val="000000"/>
                  </a:outerShdw>
                </a:effectLst>
              </a:rPr>
              <a:t>organizaţională</a:t>
            </a:r>
            <a:r>
              <a:rPr lang="ro-RO" altLang="ro-RO" sz="1500" b="1" i="1" dirty="0">
                <a:solidFill>
                  <a:srgbClr val="FFFF00"/>
                </a:solidFill>
                <a:effectLst>
                  <a:outerShdw blurRad="38100" dist="38100" dir="2700000" algn="tl">
                    <a:srgbClr val="000000"/>
                  </a:outerShdw>
                </a:effectLst>
              </a:rPr>
              <a:t> </a:t>
            </a:r>
            <a:r>
              <a:rPr lang="ro-RO"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managementul riscului;</a:t>
            </a:r>
          </a:p>
          <a:p>
            <a:pPr marL="391716" lvl="1" indent="-257175" eaLnBrk="1" hangingPunct="1">
              <a:lnSpc>
                <a:spcPct val="145000"/>
              </a:lnSpc>
              <a:spcBef>
                <a:spcPct val="20000"/>
              </a:spcBef>
              <a:buClr>
                <a:srgbClr val="FFFF00"/>
              </a:buClr>
              <a:buFontTx/>
              <a:buAutoNum type="arabicPeriod"/>
              <a:defRPr/>
            </a:pP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Terminologie </a:t>
            </a:r>
            <a:r>
              <a:rPr lang="ro-RO" altLang="ro-RO" sz="1500" b="1" i="1" dirty="0" err="1">
                <a:solidFill>
                  <a:srgbClr val="FFFF00"/>
                </a:solidFill>
                <a:effectLst>
                  <a:outerShdw blurRad="38100" dist="38100" dir="2700000" algn="tl">
                    <a:srgbClr val="000000"/>
                  </a:outerShdw>
                </a:effectLst>
              </a:rPr>
              <a:t>şi</a:t>
            </a:r>
            <a:r>
              <a:rPr lang="ro-RO" altLang="ro-RO" sz="1500" b="1" i="1" dirty="0">
                <a:solidFill>
                  <a:srgbClr val="FFFF00"/>
                </a:solidFill>
                <a:effectLst>
                  <a:outerShdw blurRad="38100" dist="38100" dir="2700000" algn="tl">
                    <a:srgbClr val="000000"/>
                  </a:outerShdw>
                </a:effectLst>
              </a:rPr>
              <a:t> comunicare managerială.</a:t>
            </a:r>
          </a:p>
          <a:p>
            <a:pPr marL="391716" lvl="1" indent="-257175" eaLnBrk="1" hangingPunct="1">
              <a:lnSpc>
                <a:spcPct val="145000"/>
              </a:lnSpc>
              <a:spcBef>
                <a:spcPct val="20000"/>
              </a:spcBef>
              <a:buClr>
                <a:schemeClr val="tx1"/>
              </a:buClr>
              <a:defRPr/>
            </a:pPr>
            <a:endParaRPr lang="ro-RO" altLang="ro-RO" sz="900" b="1" dirty="0">
              <a:solidFill>
                <a:srgbClr val="FFFF00"/>
              </a:solidFill>
              <a:effectLst>
                <a:outerShdw blurRad="38100" dist="38100" dir="2700000" algn="tl">
                  <a:srgbClr val="000000"/>
                </a:outerShdw>
              </a:effectLst>
            </a:endParaRPr>
          </a:p>
          <a:p>
            <a:pPr marL="391716" lvl="1" indent="-257175" eaLnBrk="1" hangingPunct="1">
              <a:lnSpc>
                <a:spcPct val="145000"/>
              </a:lnSpc>
              <a:spcBef>
                <a:spcPct val="20000"/>
              </a:spcBef>
              <a:buClr>
                <a:schemeClr val="tx1"/>
              </a:buClr>
              <a:defRPr/>
            </a:pPr>
            <a:r>
              <a:rPr lang="en-US" altLang="ro-RO" sz="1500" b="1" dirty="0">
                <a:effectLst>
                  <a:outerShdw blurRad="38100" dist="38100" dir="2700000" algn="tl">
                    <a:srgbClr val="000000"/>
                  </a:outerShdw>
                </a:effectLst>
              </a:rPr>
              <a:t>  </a:t>
            </a:r>
            <a:r>
              <a:rPr lang="ro-RO" altLang="ro-RO" sz="1500" b="1" u="sng" dirty="0">
                <a:effectLst>
                  <a:outerShdw blurRad="38100" dist="38100" dir="2700000" algn="tl">
                    <a:srgbClr val="000000"/>
                  </a:outerShdw>
                </a:effectLst>
              </a:rPr>
              <a:t>Durata:</a:t>
            </a:r>
            <a:r>
              <a:rPr lang="ro-RO" altLang="ro-RO" sz="1500" b="1" dirty="0">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4 săptămâni</a:t>
            </a:r>
            <a:r>
              <a:rPr lang="en-US" altLang="ro-RO" sz="1500" b="1" dirty="0">
                <a:solidFill>
                  <a:srgbClr val="FFFF00"/>
                </a:solidFill>
              </a:rPr>
              <a:t> </a:t>
            </a:r>
          </a:p>
          <a:p>
            <a:pPr marL="391716" lvl="1" indent="-257175">
              <a:defRPr/>
            </a:pPr>
            <a:endParaRPr lang="en-US" altLang="ro-RO" sz="1500" b="1" dirty="0">
              <a:solidFill>
                <a:srgbClr val="FFFF00"/>
              </a:solidFill>
            </a:endParaRPr>
          </a:p>
        </p:txBody>
      </p:sp>
      <p:sp>
        <p:nvSpPr>
          <p:cNvPr id="12" name="Rectangle 4"/>
          <p:cNvSpPr>
            <a:spLocks noChangeArrowheads="1"/>
          </p:cNvSpPr>
          <p:nvPr/>
        </p:nvSpPr>
        <p:spPr bwMode="auto">
          <a:xfrm>
            <a:off x="1369219" y="4218385"/>
            <a:ext cx="4984979" cy="298160"/>
          </a:xfrm>
          <a:prstGeom prst="rect">
            <a:avLst/>
          </a:prstGeom>
          <a:noFill/>
          <a:ln w="12700" algn="ctr">
            <a:noFill/>
            <a:miter lim="800000"/>
            <a:headEnd/>
            <a:tailEnd/>
          </a:ln>
          <a:effectLst/>
        </p:spPr>
        <p:txBody>
          <a:bodyPr wrap="square" lIns="67866" tIns="33338" rIns="67866" bIns="33338">
            <a:spAutoFit/>
          </a:bodyPr>
          <a:lstStyle/>
          <a:p>
            <a:pPr>
              <a:defRPr/>
            </a:pPr>
            <a:r>
              <a:rPr lang="ro-RO" altLang="ro-RO" sz="1500" b="1" u="sng" dirty="0">
                <a:effectLst>
                  <a:outerShdw blurRad="38100" dist="38100" dir="2700000" algn="tl">
                    <a:srgbClr val="000000"/>
                  </a:outerShdw>
                </a:effectLst>
              </a:rPr>
              <a:t>Locuri</a:t>
            </a:r>
            <a:r>
              <a:rPr lang="en-US" altLang="ro-RO" sz="1500" b="1" dirty="0">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1</a:t>
            </a:r>
            <a:r>
              <a:rPr lang="en-US" altLang="ro-RO" sz="1500" b="1" i="1" dirty="0">
                <a:solidFill>
                  <a:srgbClr val="FFFF00"/>
                </a:solidFill>
                <a:effectLst>
                  <a:outerShdw blurRad="38100" dist="38100" dir="2700000" algn="tl">
                    <a:srgbClr val="000000"/>
                  </a:outerShdw>
                </a:effectLst>
              </a:rPr>
              <a:t>7 (</a:t>
            </a:r>
            <a:r>
              <a:rPr lang="ro-RO" altLang="ro-RO" sz="1500" b="1" i="1" dirty="0">
                <a:solidFill>
                  <a:srgbClr val="FFFF00"/>
                </a:solidFill>
                <a:effectLst>
                  <a:outerShdw blurRad="38100" dist="38100" dir="2700000" algn="tl">
                    <a:srgbClr val="000000"/>
                  </a:outerShdw>
                </a:effectLst>
              </a:rPr>
              <a:t>din care </a:t>
            </a:r>
            <a:r>
              <a:rPr lang="en-US" altLang="ro-RO" sz="1500" b="1" i="1" dirty="0">
                <a:solidFill>
                  <a:srgbClr val="FFFF00"/>
                </a:solidFill>
                <a:effectLst>
                  <a:outerShdw blurRad="38100" dist="38100" dir="2700000" algn="tl">
                    <a:srgbClr val="000000"/>
                  </a:outerShdw>
                </a:effectLst>
              </a:rPr>
              <a:t>4 </a:t>
            </a:r>
            <a:r>
              <a:rPr lang="ro-RO" altLang="ro-RO" sz="1500" b="1" i="1" dirty="0">
                <a:solidFill>
                  <a:srgbClr val="FFFF00"/>
                </a:solidFill>
                <a:effectLst>
                  <a:outerShdw blurRad="38100" dist="38100" dir="2700000" algn="tl">
                    <a:srgbClr val="000000"/>
                  </a:outerShdw>
                </a:effectLst>
              </a:rPr>
              <a:t>pentru cursanți străini</a:t>
            </a:r>
            <a:r>
              <a:rPr lang="en-US" altLang="ro-RO" sz="1500" b="1" i="1" dirty="0">
                <a:solidFill>
                  <a:srgbClr val="FFFF00"/>
                </a:solidFill>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și </a:t>
            </a:r>
            <a:r>
              <a:rPr lang="en-US" altLang="ro-RO" sz="1500" b="1" i="1" dirty="0">
                <a:solidFill>
                  <a:srgbClr val="FFFF00"/>
                </a:solidFill>
                <a:effectLst>
                  <a:outerShdw blurRad="38100" dist="38100" dir="2700000" algn="tl">
                    <a:srgbClr val="000000"/>
                  </a:outerShdw>
                </a:effectLst>
              </a:rPr>
              <a:t>3</a:t>
            </a:r>
            <a:r>
              <a:rPr lang="ro-RO" altLang="ro-RO" sz="1500" b="1" i="1" dirty="0">
                <a:solidFill>
                  <a:srgbClr val="FFFF00"/>
                </a:solidFill>
                <a:effectLst>
                  <a:outerShdw blurRad="38100" dist="38100" dir="2700000" algn="tl">
                    <a:srgbClr val="000000"/>
                  </a:outerShdw>
                </a:effectLst>
              </a:rPr>
              <a:t> cu taxă)</a:t>
            </a:r>
          </a:p>
        </p:txBody>
      </p:sp>
      <p:pic>
        <p:nvPicPr>
          <p:cNvPr id="10" name="Picture 9"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3" name="Group 1"/>
          <p:cNvGrpSpPr>
            <a:grpSpLocks/>
          </p:cNvGrpSpPr>
          <p:nvPr/>
        </p:nvGrpSpPr>
        <p:grpSpPr bwMode="auto">
          <a:xfrm>
            <a:off x="7860602" y="71437"/>
            <a:ext cx="1094184" cy="1015604"/>
            <a:chOff x="7010400" y="187501"/>
            <a:chExt cx="2113044" cy="1908491"/>
          </a:xfrm>
        </p:grpSpPr>
        <p:pic>
          <p:nvPicPr>
            <p:cNvPr id="14" name="Picture 13"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6" name="Picture 15"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27400167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E412339D-6CC9-4C5C-8CF6-AEB8B8DEBB88}" type="slidenum">
              <a:rPr lang="en-US" altLang="ro-RO"/>
              <a:pPr/>
              <a:t>28</a:t>
            </a:fld>
            <a:endParaRPr lang="en-US" altLang="ro-RO"/>
          </a:p>
        </p:txBody>
      </p:sp>
      <p:sp>
        <p:nvSpPr>
          <p:cNvPr id="160770" name="Text Box 2"/>
          <p:cNvSpPr txBox="1">
            <a:spLocks noChangeArrowheads="1"/>
          </p:cNvSpPr>
          <p:nvPr/>
        </p:nvSpPr>
        <p:spPr bwMode="auto">
          <a:xfrm>
            <a:off x="1359694" y="1570436"/>
            <a:ext cx="6696075" cy="2629567"/>
          </a:xfrm>
          <a:prstGeom prst="rect">
            <a:avLst/>
          </a:prstGeom>
          <a:noFill/>
          <a:ln w="12700" algn="ctr">
            <a:noFill/>
            <a:miter lim="800000"/>
            <a:headEnd/>
            <a:tailEnd/>
          </a:ln>
          <a:effectLst/>
        </p:spPr>
        <p:txBody>
          <a:bodyPr lIns="67866" tIns="33338" rIns="67866" bIns="33338">
            <a:spAutoFit/>
          </a:bodyPr>
          <a:lstStyle/>
          <a:p>
            <a:pPr eaLnBrk="1" hangingPunct="1">
              <a:lnSpc>
                <a:spcPct val="90000"/>
              </a:lnSpc>
              <a:spcBef>
                <a:spcPct val="20000"/>
              </a:spcBef>
              <a:buClr>
                <a:schemeClr val="hlink"/>
              </a:buClr>
              <a:buSzPct val="60000"/>
              <a:buFont typeface="Wingdings" pitchFamily="2" charset="2"/>
              <a:buNone/>
              <a:defRPr/>
            </a:pPr>
            <a:r>
              <a:rPr lang="ro-RO" altLang="ro-RO" sz="1500" b="1" u="sng">
                <a:effectLst>
                  <a:outerShdw blurRad="38100" dist="38100" dir="2700000" algn="tl">
                    <a:srgbClr val="000000"/>
                  </a:outerShdw>
                </a:effectLst>
              </a:rPr>
              <a:t>Criterii generale de participare</a:t>
            </a:r>
            <a:r>
              <a:rPr lang="en-US" altLang="ro-RO" sz="1500" b="1">
                <a:effectLst>
                  <a:outerShdw blurRad="38100" dist="38100" dir="2700000" algn="tl">
                    <a:srgbClr val="000000"/>
                  </a:outerShdw>
                </a:effectLst>
              </a:rPr>
              <a:t>:</a:t>
            </a:r>
          </a:p>
          <a:p>
            <a:pPr eaLnBrk="1" hangingPunct="1">
              <a:lnSpc>
                <a:spcPct val="90000"/>
              </a:lnSpc>
              <a:spcBef>
                <a:spcPct val="20000"/>
              </a:spcBef>
              <a:buClr>
                <a:schemeClr val="hlink"/>
              </a:buClr>
              <a:buSzPct val="60000"/>
              <a:buFont typeface="Wingdings" pitchFamily="2" charset="2"/>
              <a:buNone/>
              <a:defRPr/>
            </a:pPr>
            <a:endParaRPr lang="en-US" altLang="ro-RO" sz="1500" b="1">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r>
              <a:rPr lang="ro-RO" altLang="ro-RO" sz="1500" b="1" i="1">
                <a:solidFill>
                  <a:srgbClr val="FFFF00"/>
                </a:solidFill>
                <a:effectLst>
                  <a:outerShdw blurRad="38100" dist="38100" dir="2700000" algn="tl">
                    <a:srgbClr val="000000"/>
                  </a:outerShdw>
                </a:effectLst>
              </a:rPr>
              <a:t>S</a:t>
            </a:r>
            <a:r>
              <a:rPr lang="vi-VN" altLang="ro-RO" sz="1500" b="1" i="1">
                <a:solidFill>
                  <a:srgbClr val="FFFF00"/>
                </a:solidFill>
                <a:effectLst>
                  <a:outerShdw blurRad="38100" dist="38100" dir="2700000" algn="tl">
                    <a:srgbClr val="000000"/>
                  </a:outerShdw>
                </a:effectLst>
              </a:rPr>
              <a:t>tudenţii să fie </a:t>
            </a:r>
            <a:r>
              <a:rPr lang="en-US" altLang="ro-RO" sz="1500" b="1" i="1">
                <a:solidFill>
                  <a:srgbClr val="FFFF00"/>
                </a:solidFill>
                <a:effectLst>
                  <a:outerShdw blurRad="38100" dist="38100" dir="2700000" algn="tl">
                    <a:srgbClr val="000000"/>
                  </a:outerShdw>
                </a:effectLst>
              </a:rPr>
              <a:t>cadre militare</a:t>
            </a:r>
            <a:r>
              <a:rPr lang="vi-VN" altLang="ro-RO" sz="1500" b="1" i="1">
                <a:solidFill>
                  <a:srgbClr val="FFFF00"/>
                </a:solidFill>
                <a:effectLst>
                  <a:outerShdw blurRad="38100" dist="38100" dir="2700000" algn="tl">
                    <a:srgbClr val="000000"/>
                  </a:outerShdw>
                </a:effectLst>
              </a:rPr>
              <a:t> şi</a:t>
            </a:r>
            <a:r>
              <a:rPr lang="ro-RO" altLang="ro-RO" sz="1500" b="1" i="1">
                <a:solidFill>
                  <a:srgbClr val="FFFF00"/>
                </a:solidFill>
                <a:effectLst>
                  <a:outerShdw blurRad="38100" dist="38100" dir="2700000" algn="tl">
                    <a:srgbClr val="000000"/>
                  </a:outerShdw>
                </a:effectLst>
              </a:rPr>
              <a:t> </a:t>
            </a:r>
            <a:r>
              <a:rPr lang="vi-VN" altLang="ro-RO" sz="1500" b="1" i="1">
                <a:solidFill>
                  <a:srgbClr val="FFFF00"/>
                </a:solidFill>
                <a:effectLst>
                  <a:outerShdw blurRad="38100" dist="38100" dir="2700000" algn="tl">
                    <a:srgbClr val="000000"/>
                  </a:outerShdw>
                </a:effectLst>
              </a:rPr>
              <a:t>/sau personal civil cu responsabilităţi </a:t>
            </a:r>
            <a:r>
              <a:rPr lang="ro-RO" altLang="ro-RO" sz="1500" b="1" i="1">
                <a:solidFill>
                  <a:srgbClr val="FFFF00"/>
                </a:solidFill>
                <a:effectLst>
                  <a:outerShdw blurRad="38100" dist="38100" dir="2700000" algn="tl">
                    <a:srgbClr val="000000"/>
                  </a:outerShdw>
                </a:effectLst>
              </a:rPr>
              <a:t>în</a:t>
            </a:r>
            <a:r>
              <a:rPr lang="vi-VN" altLang="ro-RO" sz="1500" b="1" i="1">
                <a:solidFill>
                  <a:srgbClr val="FFFF00"/>
                </a:solidFill>
                <a:effectLst>
                  <a:outerShdw blurRad="38100" dist="38100" dir="2700000" algn="tl">
                    <a:srgbClr val="000000"/>
                  </a:outerShdw>
                </a:effectLst>
              </a:rPr>
              <a:t> orice domeniu de activitate legat de alocarea </a:t>
            </a:r>
            <a:r>
              <a:rPr lang="ro-RO" altLang="ro-RO" sz="1500" b="1" i="1">
                <a:solidFill>
                  <a:srgbClr val="FFFF00"/>
                </a:solidFill>
                <a:effectLst>
                  <a:outerShdw blurRad="38100" dist="38100" dir="2700000" algn="tl">
                    <a:srgbClr val="000000"/>
                  </a:outerShdw>
                </a:effectLst>
              </a:rPr>
              <a:t>ş</a:t>
            </a:r>
            <a:r>
              <a:rPr lang="vi-VN" altLang="ro-RO" sz="1500" b="1" i="1">
                <a:solidFill>
                  <a:srgbClr val="FFFF00"/>
                </a:solidFill>
                <a:effectLst>
                  <a:outerShdw blurRad="38100" dist="38100" dir="2700000" algn="tl">
                    <a:srgbClr val="000000"/>
                  </a:outerShdw>
                </a:effectLst>
              </a:rPr>
              <a:t>i utilizarea resurselor</a:t>
            </a:r>
            <a:r>
              <a:rPr lang="ro-RO" altLang="ro-RO" sz="1500" b="1" i="1">
                <a:solidFill>
                  <a:srgbClr val="FFFF00"/>
                </a:solidFill>
                <a:effectLst>
                  <a:outerShdw blurRad="38100" dist="38100" dir="2700000" algn="tl">
                    <a:srgbClr val="000000"/>
                  </a:outerShdw>
                </a:effectLst>
              </a:rPr>
              <a:t> în NATO</a:t>
            </a:r>
            <a:r>
              <a:rPr lang="vi-VN" altLang="ro-RO" sz="1500" b="1" i="1">
                <a:solidFill>
                  <a:srgbClr val="FFFF00"/>
                </a:solidFill>
                <a:effectLst>
                  <a:outerShdw blurRad="38100" dist="38100" dir="2700000" algn="tl">
                    <a:srgbClr val="000000"/>
                  </a:outerShdw>
                </a:effectLst>
              </a:rPr>
              <a:t> </a:t>
            </a:r>
            <a:r>
              <a:rPr lang="ro-RO" altLang="ro-RO" sz="1500" b="1" i="1">
                <a:solidFill>
                  <a:srgbClr val="FFFF00"/>
                </a:solidFill>
                <a:effectLst>
                  <a:outerShdw blurRad="38100" dist="38100" dir="2700000" algn="tl">
                    <a:srgbClr val="000000"/>
                  </a:outerShdw>
                </a:effectLst>
              </a:rPr>
              <a:t>- </a:t>
            </a:r>
            <a:r>
              <a:rPr lang="vi-VN" altLang="ro-RO" sz="1500" b="1" i="1">
                <a:solidFill>
                  <a:srgbClr val="FFFF00"/>
                </a:solidFill>
                <a:effectLst>
                  <a:outerShdw blurRad="38100" dist="38100" dir="2700000" algn="tl">
                    <a:srgbClr val="000000"/>
                  </a:outerShdw>
                </a:effectLst>
              </a:rPr>
              <a:t>logistic</a:t>
            </a:r>
            <a:r>
              <a:rPr lang="ro-RO" altLang="ro-RO" sz="1500" b="1" i="1">
                <a:solidFill>
                  <a:srgbClr val="FFFF00"/>
                </a:solidFill>
                <a:effectLst>
                  <a:outerShdw blurRad="38100" dist="38100" dir="2700000" algn="tl">
                    <a:srgbClr val="000000"/>
                  </a:outerShdw>
                </a:effectLst>
              </a:rPr>
              <a:t>ă</a:t>
            </a:r>
            <a:r>
              <a:rPr lang="vi-VN" altLang="ro-RO" sz="1500" b="1" i="1">
                <a:solidFill>
                  <a:srgbClr val="FFFF00"/>
                </a:solidFill>
                <a:effectLst>
                  <a:outerShdw blurRad="38100" dist="38100" dir="2700000" algn="tl">
                    <a:srgbClr val="000000"/>
                  </a:outerShdw>
                </a:effectLst>
              </a:rPr>
              <a:t>, resurse umane, achizi</a:t>
            </a:r>
            <a:r>
              <a:rPr lang="ro-RO" altLang="ro-RO" sz="1500" b="1" i="1">
                <a:solidFill>
                  <a:srgbClr val="FFFF00"/>
                </a:solidFill>
                <a:effectLst>
                  <a:outerShdw blurRad="38100" dist="38100" dir="2700000" algn="tl">
                    <a:srgbClr val="000000"/>
                  </a:outerShdw>
                </a:effectLst>
              </a:rPr>
              <a:t>ţ</a:t>
            </a:r>
            <a:r>
              <a:rPr lang="vi-VN" altLang="ro-RO" sz="1500" b="1" i="1">
                <a:solidFill>
                  <a:srgbClr val="FFFF00"/>
                </a:solidFill>
                <a:effectLst>
                  <a:outerShdw blurRad="38100" dist="38100" dir="2700000" algn="tl">
                    <a:srgbClr val="000000"/>
                  </a:outerShdw>
                </a:effectLst>
              </a:rPr>
              <a:t>ii, management financiar </a:t>
            </a:r>
            <a:r>
              <a:rPr lang="ro-RO" altLang="ro-RO" sz="1500" b="1" i="1">
                <a:solidFill>
                  <a:srgbClr val="FFFF00"/>
                </a:solidFill>
                <a:effectLst>
                  <a:outerShdw blurRad="38100" dist="38100" dir="2700000" algn="tl">
                    <a:srgbClr val="000000"/>
                  </a:outerShdw>
                </a:effectLst>
              </a:rPr>
              <a:t>ş</a:t>
            </a:r>
            <a:r>
              <a:rPr lang="vi-VN" altLang="ro-RO" sz="1500" b="1" i="1">
                <a:solidFill>
                  <a:srgbClr val="FFFF00"/>
                </a:solidFill>
                <a:effectLst>
                  <a:outerShdw blurRad="38100" dist="38100" dir="2700000" algn="tl">
                    <a:srgbClr val="000000"/>
                  </a:outerShdw>
                </a:effectLst>
              </a:rPr>
              <a:t>i domenii colaterale</a:t>
            </a:r>
            <a:endParaRPr lang="en-US" altLang="ro-RO" sz="1500" b="1" i="1">
              <a:solidFill>
                <a:srgbClr val="FFFF00"/>
              </a:solidFill>
              <a:effectLst>
                <a:outerShdw blurRad="38100" dist="38100" dir="2700000" algn="tl">
                  <a:srgbClr val="000000"/>
                </a:outerShdw>
              </a:effectLst>
            </a:endParaRPr>
          </a:p>
          <a:p>
            <a:pPr lvl="1" eaLnBrk="1" hangingPunct="1">
              <a:lnSpc>
                <a:spcPct val="90000"/>
              </a:lnSpc>
              <a:spcBef>
                <a:spcPct val="20000"/>
              </a:spcBef>
              <a:buClr>
                <a:schemeClr val="hlink"/>
              </a:buClr>
              <a:buSzPct val="60000"/>
              <a:buFont typeface="Wingdings" pitchFamily="2" charset="2"/>
              <a:buNone/>
              <a:defRPr/>
            </a:pPr>
            <a:r>
              <a:rPr lang="en-US" altLang="ro-RO" sz="1500" b="1">
                <a:effectLst>
                  <a:outerShdw blurRad="38100" dist="38100" dir="2700000" algn="tl">
                    <a:srgbClr val="000000"/>
                  </a:outerShdw>
                </a:effectLst>
              </a:rPr>
              <a:t> </a:t>
            </a:r>
            <a:endParaRPr lang="en-US" altLang="ro-RO" sz="1500" b="1" u="sng">
              <a:solidFill>
                <a:srgbClr val="FFFF00"/>
              </a:solidFill>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r>
              <a:rPr lang="ro-RO" altLang="ro-RO" sz="1500" b="1" u="sng">
                <a:effectLst>
                  <a:outerShdw blurRad="38100" dist="38100" dir="2700000" algn="tl">
                    <a:srgbClr val="000000"/>
                  </a:outerShdw>
                </a:effectLst>
              </a:rPr>
              <a:t>Scop</a:t>
            </a:r>
            <a:r>
              <a:rPr lang="en-US" altLang="ro-RO" sz="1500" b="1">
                <a:effectLst>
                  <a:outerShdw blurRad="38100" dist="38100" dir="2700000" algn="tl">
                    <a:srgbClr val="000000"/>
                  </a:outerShdw>
                </a:effectLst>
              </a:rPr>
              <a:t>:</a:t>
            </a:r>
          </a:p>
          <a:p>
            <a:pPr eaLnBrk="1" hangingPunct="1">
              <a:lnSpc>
                <a:spcPct val="90000"/>
              </a:lnSpc>
              <a:spcBef>
                <a:spcPct val="20000"/>
              </a:spcBef>
              <a:buClr>
                <a:schemeClr val="hlink"/>
              </a:buClr>
              <a:buSzPct val="60000"/>
              <a:buFont typeface="Wingdings" pitchFamily="2" charset="2"/>
              <a:buNone/>
              <a:defRPr/>
            </a:pPr>
            <a:endParaRPr lang="en-US" altLang="ro-RO" sz="1500" b="1">
              <a:effectLst>
                <a:outerShdw blurRad="38100" dist="38100" dir="2700000" algn="tl">
                  <a:srgbClr val="000000"/>
                </a:outerShdw>
              </a:effectLst>
            </a:endParaRPr>
          </a:p>
          <a:p>
            <a:pPr eaLnBrk="1" hangingPunct="1">
              <a:lnSpc>
                <a:spcPct val="90000"/>
              </a:lnSpc>
              <a:spcBef>
                <a:spcPct val="20000"/>
              </a:spcBef>
              <a:buClr>
                <a:schemeClr val="hlink"/>
              </a:buClr>
              <a:buSzPct val="60000"/>
              <a:buFont typeface="Wingdings" pitchFamily="2" charset="2"/>
              <a:buNone/>
              <a:defRPr/>
            </a:pPr>
            <a:r>
              <a:rPr lang="ro-RO" altLang="ro-RO" sz="1500" b="1" i="1">
                <a:solidFill>
                  <a:srgbClr val="FFFF00"/>
                </a:solidFill>
                <a:effectLst>
                  <a:outerShdw blurRad="38100" dist="38100" dir="2700000" algn="tl">
                    <a:srgbClr val="000000"/>
                  </a:outerShdw>
                </a:effectLst>
              </a:rPr>
              <a:t>Aprofundarea cunoştinţelor specifice procesului de management al resurselor de apărare în NATO şi dezvoltarea unor deprinderi necesare pentru a acţiona în cadrul organizatoric şi de execuţie a misiunilor Alianţei Nord Atlantice</a:t>
            </a:r>
            <a:endParaRPr lang="en-US" altLang="ro-RO" sz="1500" b="1" i="1">
              <a:solidFill>
                <a:srgbClr val="FFFF00"/>
              </a:solidFill>
              <a:effectLst>
                <a:outerShdw blurRad="38100" dist="38100" dir="2700000" algn="tl">
                  <a:srgbClr val="000000"/>
                </a:outerShdw>
              </a:effectLst>
            </a:endParaRPr>
          </a:p>
        </p:txBody>
      </p:sp>
      <p:sp>
        <p:nvSpPr>
          <p:cNvPr id="160771" name="Rectangle 3"/>
          <p:cNvSpPr>
            <a:spLocks noChangeArrowheads="1"/>
          </p:cNvSpPr>
          <p:nvPr/>
        </p:nvSpPr>
        <p:spPr bwMode="auto">
          <a:xfrm>
            <a:off x="2107406" y="238125"/>
            <a:ext cx="5724525" cy="1203023"/>
          </a:xfrm>
          <a:prstGeom prst="rect">
            <a:avLst/>
          </a:prstGeom>
          <a:noFill/>
          <a:ln w="12700">
            <a:noFill/>
            <a:miter lim="800000"/>
            <a:headEnd/>
            <a:tailEnd/>
          </a:ln>
          <a:effectLst/>
        </p:spPr>
        <p:txBody>
          <a:bodyPr lIns="67866" tIns="33338" rIns="67866" bIns="33338">
            <a:spAutoFit/>
          </a:bodyPr>
          <a:lstStyle/>
          <a:p>
            <a:pPr algn="ctr">
              <a:defRPr/>
            </a:pPr>
            <a:r>
              <a:rPr lang="en-US" sz="2100" b="1" dirty="0">
                <a:solidFill>
                  <a:srgbClr val="FFFF00"/>
                </a:solidFill>
                <a:effectLst>
                  <a:outerShdw blurRad="38100" dist="38100" dir="2700000" algn="tl">
                    <a:srgbClr val="000000"/>
                  </a:outerShdw>
                </a:effectLst>
              </a:rPr>
              <a:t>7. </a:t>
            </a:r>
            <a:r>
              <a:rPr lang="vi-VN" sz="2100" b="1" dirty="0">
                <a:solidFill>
                  <a:srgbClr val="FFFF00"/>
                </a:solidFill>
                <a:effectLst>
                  <a:outerShdw blurRad="38100" dist="38100" dir="2700000" algn="tl">
                    <a:srgbClr val="000000"/>
                  </a:outerShdw>
                </a:effectLst>
              </a:rPr>
              <a:t>Managementul resurselor în NATO</a:t>
            </a:r>
            <a:endParaRPr lang="ro-RO" sz="2100" b="1" dirty="0">
              <a:solidFill>
                <a:srgbClr val="FFFF00"/>
              </a:solidFill>
              <a:effectLst>
                <a:outerShdw blurRad="38100" dist="38100" dir="2700000" algn="tl">
                  <a:srgbClr val="000000"/>
                </a:outerShdw>
              </a:effectLst>
            </a:endParaRPr>
          </a:p>
          <a:p>
            <a:pPr algn="ctr">
              <a:defRPr/>
            </a:pPr>
            <a:r>
              <a:rPr lang="en-US" sz="1650" b="1" dirty="0">
                <a:solidFill>
                  <a:srgbClr val="FFFF00"/>
                </a:solidFill>
                <a:effectLst>
                  <a:outerShdw blurRad="38100" dist="38100" dir="2700000" algn="tl">
                    <a:srgbClr val="000000"/>
                  </a:outerShdw>
                </a:effectLst>
              </a:rPr>
              <a:t>(on-line)</a:t>
            </a:r>
            <a:endParaRPr lang="en-US" sz="1650" b="1" dirty="0">
              <a:solidFill>
                <a:srgbClr val="FFFF99"/>
              </a:solidFill>
              <a:effectLst>
                <a:outerShdw blurRad="38100" dist="38100" dir="2700000" algn="tl">
                  <a:srgbClr val="000000"/>
                </a:outerShdw>
              </a:effectLst>
            </a:endParaRPr>
          </a:p>
          <a:p>
            <a:pPr algn="ctr" eaLnBrk="1" hangingPunct="1">
              <a:lnSpc>
                <a:spcPct val="90000"/>
              </a:lnSpc>
              <a:spcBef>
                <a:spcPct val="20000"/>
              </a:spcBef>
              <a:buClr>
                <a:schemeClr val="hlink"/>
              </a:buClr>
              <a:buSzPct val="60000"/>
              <a:defRPr/>
            </a:pPr>
            <a:r>
              <a:rPr lang="en-US" b="1" dirty="0">
                <a:solidFill>
                  <a:srgbClr val="FFFF00"/>
                </a:solidFill>
                <a:effectLst>
                  <a:outerShdw blurRad="38100" dist="38100" dir="2700000" algn="tl">
                    <a:srgbClr val="000000"/>
                  </a:outerShdw>
                </a:effectLst>
              </a:rPr>
              <a:t> </a:t>
            </a:r>
            <a:r>
              <a:rPr lang="en-US" sz="1650" b="1" dirty="0">
                <a:solidFill>
                  <a:srgbClr val="EA641A"/>
                </a:solidFill>
                <a:effectLst>
                  <a:outerShdw blurRad="38100" dist="38100" dir="2700000" algn="tl">
                    <a:srgbClr val="000000"/>
                  </a:outerShdw>
                </a:effectLst>
              </a:rPr>
              <a:t>- </a:t>
            </a:r>
            <a:r>
              <a:rPr lang="ro-RO" sz="1650" b="1" dirty="0">
                <a:solidFill>
                  <a:srgbClr val="EA641A"/>
                </a:solidFill>
                <a:effectLst>
                  <a:outerShdw blurRad="38100" dist="38100" dir="2700000" algn="tl">
                    <a:srgbClr val="000000"/>
                  </a:outerShdw>
                </a:effectLst>
              </a:rPr>
              <a:t>în baza </a:t>
            </a:r>
            <a:r>
              <a:rPr lang="en-US" sz="1650" b="1" dirty="0">
                <a:solidFill>
                  <a:srgbClr val="EA641A"/>
                </a:solidFill>
                <a:effectLst>
                  <a:outerShdw blurRad="38100" dist="38100" dir="2700000" algn="tl">
                    <a:srgbClr val="000000"/>
                  </a:outerShdw>
                </a:effectLst>
              </a:rPr>
              <a:t>A</a:t>
            </a:r>
            <a:r>
              <a:rPr lang="ro-RO" sz="1650" b="1" dirty="0">
                <a:solidFill>
                  <a:srgbClr val="EA641A"/>
                </a:solidFill>
                <a:effectLst>
                  <a:outerShdw blurRad="38100" dist="38100" dir="2700000" algn="tl">
                    <a:srgbClr val="000000"/>
                  </a:outerShdw>
                </a:effectLst>
              </a:rPr>
              <a:t>cordului </a:t>
            </a:r>
            <a:r>
              <a:rPr lang="en-US" sz="1650" b="1" dirty="0" err="1">
                <a:solidFill>
                  <a:srgbClr val="EA641A"/>
                </a:solidFill>
                <a:effectLst>
                  <a:outerShdw blurRad="38100" dist="38100" dir="2700000" algn="tl">
                    <a:srgbClr val="000000"/>
                  </a:outerShdw>
                </a:effectLst>
              </a:rPr>
              <a:t>Tehnic</a:t>
            </a:r>
            <a:r>
              <a:rPr lang="en-US" sz="1650" b="1" dirty="0">
                <a:solidFill>
                  <a:srgbClr val="EA641A"/>
                </a:solidFill>
                <a:effectLst>
                  <a:outerShdw blurRad="38100" dist="38100" dir="2700000" algn="tl">
                    <a:srgbClr val="000000"/>
                  </a:outerShdw>
                </a:effectLst>
              </a:rPr>
              <a:t> </a:t>
            </a:r>
            <a:r>
              <a:rPr lang="ro-RO" sz="1650" b="1" dirty="0">
                <a:solidFill>
                  <a:srgbClr val="EA641A"/>
                </a:solidFill>
                <a:effectLst>
                  <a:outerShdw blurRad="38100" dist="38100" dir="2700000" algn="tl">
                    <a:srgbClr val="000000"/>
                  </a:outerShdw>
                </a:effectLst>
              </a:rPr>
              <a:t>încheiat cu</a:t>
            </a:r>
            <a:r>
              <a:rPr lang="en-US" sz="1650" b="1" dirty="0">
                <a:solidFill>
                  <a:srgbClr val="EA641A"/>
                </a:solidFill>
                <a:effectLst>
                  <a:outerShdw blurRad="38100" dist="38100" dir="2700000" algn="tl">
                    <a:srgbClr val="000000"/>
                  </a:outerShdw>
                </a:effectLst>
              </a:rPr>
              <a:t> </a:t>
            </a:r>
            <a:r>
              <a:rPr lang="ro-RO" sz="1650" b="1" dirty="0">
                <a:solidFill>
                  <a:srgbClr val="EA641A"/>
                </a:solidFill>
                <a:effectLst>
                  <a:outerShdw blurRad="38100" dist="38100" dir="2700000" algn="tl">
                    <a:srgbClr val="000000"/>
                  </a:outerShdw>
                </a:effectLst>
              </a:rPr>
              <a:t>Ş</a:t>
            </a:r>
            <a:r>
              <a:rPr lang="en-US" sz="1650" b="1" dirty="0">
                <a:solidFill>
                  <a:srgbClr val="EA641A"/>
                </a:solidFill>
                <a:effectLst>
                  <a:outerShdw blurRad="38100" dist="38100" dir="2700000" algn="tl">
                    <a:srgbClr val="000000"/>
                  </a:outerShdw>
                </a:effectLst>
              </a:rPr>
              <a:t>co</a:t>
            </a:r>
            <a:r>
              <a:rPr lang="ro-RO" sz="1650" b="1" dirty="0">
                <a:solidFill>
                  <a:srgbClr val="EA641A"/>
                </a:solidFill>
                <a:effectLst>
                  <a:outerShdw blurRad="38100" dist="38100" dir="2700000" algn="tl">
                    <a:srgbClr val="000000"/>
                  </a:outerShdw>
                </a:effectLst>
              </a:rPr>
              <a:t>a</a:t>
            </a:r>
            <a:r>
              <a:rPr lang="en-US" sz="1650" b="1" dirty="0">
                <a:solidFill>
                  <a:srgbClr val="EA641A"/>
                </a:solidFill>
                <a:effectLst>
                  <a:outerShdw blurRad="38100" dist="38100" dir="2700000" algn="tl">
                    <a:srgbClr val="000000"/>
                  </a:outerShdw>
                </a:effectLst>
              </a:rPr>
              <a:t>l</a:t>
            </a:r>
            <a:r>
              <a:rPr lang="ro-RO" sz="1650" b="1" dirty="0">
                <a:solidFill>
                  <a:srgbClr val="EA641A"/>
                </a:solidFill>
                <a:effectLst>
                  <a:outerShdw blurRad="38100" dist="38100" dir="2700000" algn="tl">
                    <a:srgbClr val="000000"/>
                  </a:outerShdw>
                </a:effectLst>
              </a:rPr>
              <a:t>a </a:t>
            </a:r>
            <a:r>
              <a:rPr lang="en-US" sz="1650" b="1" dirty="0">
                <a:solidFill>
                  <a:srgbClr val="EA641A"/>
                </a:solidFill>
                <a:effectLst>
                  <a:outerShdw blurRad="38100" dist="38100" dir="2700000" algn="tl">
                    <a:srgbClr val="000000"/>
                  </a:outerShdw>
                </a:effectLst>
              </a:rPr>
              <a:t>NATO -</a:t>
            </a:r>
          </a:p>
          <a:p>
            <a:pPr algn="ctr" eaLnBrk="1" hangingPunct="1">
              <a:lnSpc>
                <a:spcPct val="90000"/>
              </a:lnSpc>
              <a:spcBef>
                <a:spcPct val="20000"/>
              </a:spcBef>
              <a:buClr>
                <a:schemeClr val="hlink"/>
              </a:buClr>
              <a:buSzPct val="60000"/>
              <a:defRPr/>
            </a:pPr>
            <a:r>
              <a:rPr lang="ro-RO" sz="1500" b="1" dirty="0">
                <a:effectLst>
                  <a:outerShdw blurRad="38100" dist="38100" dir="2700000" algn="tl">
                    <a:srgbClr val="000000"/>
                  </a:outerShdw>
                </a:effectLst>
              </a:rPr>
              <a:t>(listat în PRIME) </a:t>
            </a:r>
          </a:p>
        </p:txBody>
      </p:sp>
      <p:pic>
        <p:nvPicPr>
          <p:cNvPr id="7" name="Picture 6" descr="stema cu coroana.png"/>
          <p:cNvPicPr>
            <a:picLocks noChangeAspect="1"/>
          </p:cNvPicPr>
          <p:nvPr/>
        </p:nvPicPr>
        <p:blipFill>
          <a:blip r:embed="rId2"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8" name="Group 1"/>
          <p:cNvGrpSpPr>
            <a:grpSpLocks/>
          </p:cNvGrpSpPr>
          <p:nvPr/>
        </p:nvGrpSpPr>
        <p:grpSpPr bwMode="auto">
          <a:xfrm>
            <a:off x="7860602" y="71437"/>
            <a:ext cx="1094184" cy="1015604"/>
            <a:chOff x="7010400" y="187501"/>
            <a:chExt cx="2113044" cy="1908491"/>
          </a:xfrm>
        </p:grpSpPr>
        <p:pic>
          <p:nvPicPr>
            <p:cNvPr id="9" name="Picture 8"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1" name="Picture 10"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6211894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fld id="{729F21CA-A711-47FC-A399-2F33FAF6800B}" type="slidenum">
              <a:rPr lang="en-US" altLang="ro-RO"/>
              <a:pPr/>
              <a:t>29</a:t>
            </a:fld>
            <a:endParaRPr lang="en-US" altLang="ro-RO"/>
          </a:p>
        </p:txBody>
      </p:sp>
      <p:sp>
        <p:nvSpPr>
          <p:cNvPr id="71687" name="Text Box 7"/>
          <p:cNvSpPr txBox="1">
            <a:spLocks noChangeArrowheads="1"/>
          </p:cNvSpPr>
          <p:nvPr/>
        </p:nvSpPr>
        <p:spPr bwMode="auto">
          <a:xfrm>
            <a:off x="2466639" y="326232"/>
            <a:ext cx="4682213" cy="999890"/>
          </a:xfrm>
          <a:prstGeom prst="rect">
            <a:avLst/>
          </a:prstGeom>
          <a:noFill/>
          <a:ln w="12700" algn="ctr">
            <a:noFill/>
            <a:miter lim="800000"/>
            <a:headEnd/>
            <a:tailEnd/>
          </a:ln>
          <a:effectLst/>
        </p:spPr>
        <p:txBody>
          <a:bodyPr wrap="none" lIns="67866" tIns="33338" rIns="67866" bIns="33338">
            <a:spAutoFit/>
          </a:bodyPr>
          <a:lstStyle/>
          <a:p>
            <a:pPr algn="ctr">
              <a:defRPr/>
            </a:pPr>
            <a:r>
              <a:rPr lang="en-US" sz="2100" b="1">
                <a:solidFill>
                  <a:srgbClr val="FFFF00"/>
                </a:solidFill>
                <a:effectLst>
                  <a:outerShdw blurRad="38100" dist="38100" dir="2700000" algn="tl">
                    <a:srgbClr val="000000"/>
                  </a:outerShdw>
                </a:effectLst>
              </a:rPr>
              <a:t>       </a:t>
            </a:r>
            <a:r>
              <a:rPr lang="vi-VN" sz="2100" b="1">
                <a:solidFill>
                  <a:srgbClr val="FFFF00"/>
                </a:solidFill>
                <a:effectLst>
                  <a:outerShdw blurRad="38100" dist="38100" dir="2700000" algn="tl">
                    <a:srgbClr val="000000"/>
                  </a:outerShdw>
                </a:effectLst>
              </a:rPr>
              <a:t>Managementul resurselor în NATO</a:t>
            </a:r>
            <a:endParaRPr lang="ro-RO" sz="2100" b="1">
              <a:solidFill>
                <a:srgbClr val="FFFF00"/>
              </a:solidFill>
              <a:effectLst>
                <a:outerShdw blurRad="38100" dist="38100" dir="2700000" algn="tl">
                  <a:srgbClr val="000000"/>
                </a:outerShdw>
              </a:effectLst>
            </a:endParaRPr>
          </a:p>
          <a:p>
            <a:pPr algn="ctr">
              <a:defRPr/>
            </a:pPr>
            <a:r>
              <a:rPr lang="en-US" sz="1650" b="1">
                <a:solidFill>
                  <a:srgbClr val="FFFF00"/>
                </a:solidFill>
                <a:effectLst>
                  <a:outerShdw blurRad="38100" dist="38100" dir="2700000" algn="tl">
                    <a:srgbClr val="000000"/>
                  </a:outerShdw>
                </a:effectLst>
              </a:rPr>
              <a:t>(on-line)</a:t>
            </a:r>
            <a:endParaRPr lang="en-US" sz="1650" b="1">
              <a:solidFill>
                <a:srgbClr val="FFFF99"/>
              </a:solidFill>
              <a:effectLst>
                <a:outerShdw blurRad="38100" dist="38100" dir="2700000" algn="tl">
                  <a:srgbClr val="000000"/>
                </a:outerShdw>
              </a:effectLst>
            </a:endParaRPr>
          </a:p>
          <a:p>
            <a:pPr algn="ctr" eaLnBrk="1" hangingPunct="1">
              <a:lnSpc>
                <a:spcPct val="90000"/>
              </a:lnSpc>
              <a:spcBef>
                <a:spcPct val="20000"/>
              </a:spcBef>
              <a:buClr>
                <a:schemeClr val="hlink"/>
              </a:buClr>
              <a:buSzPct val="60000"/>
              <a:buFont typeface="Wingdings" pitchFamily="2" charset="2"/>
              <a:buNone/>
              <a:defRPr/>
            </a:pPr>
            <a:r>
              <a:rPr lang="ro-RO" sz="2100" b="1">
                <a:solidFill>
                  <a:srgbClr val="FFFF00"/>
                </a:solidFill>
                <a:effectLst>
                  <a:outerShdw blurRad="38100" dist="38100" dir="2700000" algn="tl">
                    <a:srgbClr val="000000"/>
                  </a:outerShdw>
                </a:effectLst>
              </a:rPr>
              <a:t> </a:t>
            </a:r>
          </a:p>
        </p:txBody>
      </p:sp>
      <p:sp>
        <p:nvSpPr>
          <p:cNvPr id="11" name="Footer Placeholder 2"/>
          <p:cNvSpPr txBox="1">
            <a:spLocks/>
          </p:cNvSpPr>
          <p:nvPr/>
        </p:nvSpPr>
        <p:spPr bwMode="auto">
          <a:xfrm>
            <a:off x="1466850" y="4899424"/>
            <a:ext cx="6858000" cy="325040"/>
          </a:xfrm>
          <a:prstGeom prst="rect">
            <a:avLst/>
          </a:prstGeom>
          <a:noFill/>
          <a:ln w="9525">
            <a:noFill/>
            <a:miter lim="800000"/>
            <a:headEnd/>
            <a:tailEnd/>
          </a:ln>
          <a:effectLst/>
        </p:spPr>
        <p:txBody>
          <a:bodyPr/>
          <a:lstStyle/>
          <a:p>
            <a:pPr algn="ctr" eaLnBrk="1" hangingPunct="1">
              <a:defRPr/>
            </a:pPr>
            <a:endParaRPr lang="en-US" sz="900" b="1">
              <a:effectLst>
                <a:outerShdw blurRad="38100" dist="38100" dir="2700000" algn="tl">
                  <a:srgbClr val="000000"/>
                </a:outerShdw>
              </a:effectLst>
              <a:latin typeface="Verdana" pitchFamily="34" charset="0"/>
            </a:endParaRPr>
          </a:p>
        </p:txBody>
      </p:sp>
      <p:pic>
        <p:nvPicPr>
          <p:cNvPr id="32774" name="Picture 2" descr="UGA_4479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553" y="2878393"/>
            <a:ext cx="2862263" cy="19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1304926" y="4273154"/>
            <a:ext cx="3178969" cy="298160"/>
          </a:xfrm>
          <a:prstGeom prst="rect">
            <a:avLst/>
          </a:prstGeom>
          <a:noFill/>
          <a:ln w="12700" algn="ctr">
            <a:noFill/>
            <a:miter lim="800000"/>
            <a:headEnd/>
            <a:tailEnd/>
          </a:ln>
          <a:effectLst/>
        </p:spPr>
        <p:txBody>
          <a:bodyPr lIns="67866" tIns="33338" rIns="67866" bIns="33338">
            <a:spAutoFit/>
          </a:bodyPr>
          <a:lstStyle/>
          <a:p>
            <a:pPr>
              <a:defRPr/>
            </a:pPr>
            <a:r>
              <a:rPr lang="ro-RO" altLang="ro-RO" sz="1500" b="1" u="sng" dirty="0">
                <a:effectLst>
                  <a:outerShdw blurRad="38100" dist="38100" dir="2700000" algn="tl">
                    <a:srgbClr val="000000"/>
                  </a:outerShdw>
                </a:effectLst>
              </a:rPr>
              <a:t>Locuri</a:t>
            </a:r>
            <a:r>
              <a:rPr lang="en-US" altLang="ro-RO" sz="1500" b="1" dirty="0">
                <a:effectLst>
                  <a:outerShdw blurRad="38100" dist="38100" dir="2700000" algn="tl">
                    <a:srgbClr val="000000"/>
                  </a:outerShdw>
                </a:effectLst>
              </a:rPr>
              <a:t>: </a:t>
            </a:r>
            <a:r>
              <a:rPr lang="en-US" altLang="ro-RO" sz="1500" b="1" i="1" dirty="0">
                <a:solidFill>
                  <a:srgbClr val="FFFF00"/>
                </a:solidFill>
                <a:effectLst>
                  <a:outerShdw blurRad="38100" dist="38100" dir="2700000" algn="tl">
                    <a:srgbClr val="000000"/>
                  </a:outerShdw>
                </a:effectLst>
              </a:rPr>
              <a:t>40 (20 cu </a:t>
            </a:r>
            <a:r>
              <a:rPr lang="ro-RO" altLang="ro-RO" sz="1500" b="1" i="1" dirty="0">
                <a:solidFill>
                  <a:srgbClr val="FFFF00"/>
                </a:solidFill>
                <a:effectLst>
                  <a:outerShdw blurRad="38100" dist="38100" dir="2700000" algn="tl">
                    <a:srgbClr val="000000"/>
                  </a:outerShdw>
                </a:effectLst>
              </a:rPr>
              <a:t>taxă</a:t>
            </a:r>
            <a:r>
              <a:rPr lang="en-US" altLang="ro-RO" sz="1500" b="1" i="1" dirty="0">
                <a:solidFill>
                  <a:srgbClr val="FFFF00"/>
                </a:solidFill>
                <a:effectLst>
                  <a:outerShdw blurRad="38100" dist="38100" dir="2700000" algn="tl">
                    <a:srgbClr val="000000"/>
                  </a:outerShdw>
                </a:effectLst>
              </a:rPr>
              <a:t>) </a:t>
            </a:r>
            <a:endParaRPr lang="ro-RO" altLang="ro-RO" sz="1500" b="1" i="1" dirty="0">
              <a:solidFill>
                <a:srgbClr val="FFFF00"/>
              </a:solidFill>
              <a:effectLst>
                <a:outerShdw blurRad="38100" dist="38100" dir="2700000" algn="tl">
                  <a:srgbClr val="000000"/>
                </a:outerShdw>
              </a:effectLst>
            </a:endParaRPr>
          </a:p>
        </p:txBody>
      </p:sp>
      <p:sp>
        <p:nvSpPr>
          <p:cNvPr id="14" name="Rectangle 4"/>
          <p:cNvSpPr>
            <a:spLocks noChangeArrowheads="1"/>
          </p:cNvSpPr>
          <p:nvPr/>
        </p:nvSpPr>
        <p:spPr bwMode="auto">
          <a:xfrm>
            <a:off x="1295400" y="1220391"/>
            <a:ext cx="4654154" cy="2811925"/>
          </a:xfrm>
          <a:prstGeom prst="rect">
            <a:avLst/>
          </a:prstGeom>
          <a:noFill/>
          <a:ln w="12700" algn="ctr">
            <a:noFill/>
            <a:miter lim="800000"/>
            <a:headEnd/>
            <a:tailEnd/>
          </a:ln>
          <a:effectLst/>
        </p:spPr>
        <p:txBody>
          <a:bodyPr lIns="67866" tIns="33338" rIns="67866" bIns="33338">
            <a:spAutoFit/>
          </a:bodyPr>
          <a:lstStyle/>
          <a:p>
            <a:pPr>
              <a:lnSpc>
                <a:spcPct val="145000"/>
              </a:lnSpc>
              <a:defRPr/>
            </a:pPr>
            <a:r>
              <a:rPr lang="ro-RO" altLang="ro-RO" sz="1500" b="1" u="sng" dirty="0">
                <a:effectLst>
                  <a:outerShdw blurRad="38100" dist="38100" dir="2700000" algn="tl">
                    <a:srgbClr val="000000"/>
                  </a:outerShdw>
                </a:effectLst>
              </a:rPr>
              <a:t>Curriculum</a:t>
            </a:r>
            <a:r>
              <a:rPr lang="en-US" altLang="ro-RO" sz="1500" b="1" dirty="0">
                <a:effectLst>
                  <a:outerShdw blurRad="38100" dist="38100" dir="2700000" algn="tl">
                    <a:srgbClr val="000000"/>
                  </a:outerShdw>
                </a:effectLst>
              </a:rPr>
              <a:t>:</a:t>
            </a:r>
            <a:endParaRPr lang="ro-RO" altLang="ro-RO" sz="1500" b="1" dirty="0">
              <a:effectLst>
                <a:outerShdw blurRad="38100" dist="38100" dir="2700000" algn="tl">
                  <a:srgbClr val="000000"/>
                </a:outerShdw>
              </a:effectLst>
            </a:endParaRPr>
          </a:p>
          <a:p>
            <a:pPr>
              <a:lnSpc>
                <a:spcPct val="145000"/>
              </a:lnSpc>
              <a:defRPr/>
            </a:pPr>
            <a:endParaRPr lang="ro-RO" altLang="ro-RO" sz="1500" b="1" u="sng" dirty="0">
              <a:effectLst>
                <a:outerShdw blurRad="38100" dist="38100" dir="2700000" algn="tl">
                  <a:srgbClr val="000000"/>
                </a:outerShdw>
              </a:effectLst>
            </a:endParaRPr>
          </a:p>
          <a:p>
            <a:pPr>
              <a:lnSpc>
                <a:spcPct val="145000"/>
              </a:lnSpc>
              <a:defRPr/>
            </a:pPr>
            <a:r>
              <a:rPr lang="ro-RO" altLang="ro-RO" sz="1500" b="1" i="1" dirty="0" err="1">
                <a:solidFill>
                  <a:srgbClr val="FFFF00"/>
                </a:solidFill>
                <a:effectLst>
                  <a:outerShdw blurRad="38100" dist="38100" dir="2700000" algn="tl">
                    <a:srgbClr val="000000"/>
                  </a:outerShdw>
                </a:effectLst>
              </a:rPr>
              <a:t>Manage</a:t>
            </a:r>
            <a:r>
              <a:rPr lang="en-US" altLang="ro-RO" sz="1500" b="1" i="1" dirty="0">
                <a:solidFill>
                  <a:srgbClr val="FFFF00"/>
                </a:solidFill>
                <a:effectLst>
                  <a:outerShdw blurRad="38100" dist="38100" dir="2700000" algn="tl">
                    <a:srgbClr val="000000"/>
                  </a:outerShdw>
                </a:effectLst>
              </a:rPr>
              <a:t>m</a:t>
            </a:r>
            <a:r>
              <a:rPr lang="ro-RO" altLang="ro-RO" sz="1500" b="1" i="1" dirty="0">
                <a:solidFill>
                  <a:srgbClr val="FFFF00"/>
                </a:solidFill>
                <a:effectLst>
                  <a:outerShdw blurRad="38100" dist="38100" dir="2700000" algn="tl">
                    <a:srgbClr val="000000"/>
                  </a:outerShdw>
                </a:effectLst>
              </a:rPr>
              <a:t>e</a:t>
            </a:r>
            <a:r>
              <a:rPr lang="en-US" altLang="ro-RO" sz="1500" b="1" i="1" dirty="0">
                <a:solidFill>
                  <a:srgbClr val="FFFF00"/>
                </a:solidFill>
                <a:effectLst>
                  <a:outerShdw blurRad="38100" dist="38100" dir="2700000" algn="tl">
                    <a:srgbClr val="000000"/>
                  </a:outerShdw>
                </a:effectLst>
              </a:rPr>
              <a:t>n</a:t>
            </a:r>
            <a:r>
              <a:rPr lang="ro-RO" altLang="ro-RO" sz="1500" b="1" i="1" dirty="0">
                <a:solidFill>
                  <a:srgbClr val="FFFF00"/>
                </a:solidFill>
                <a:effectLst>
                  <a:outerShdw blurRad="38100" dist="38100" dir="2700000" algn="tl">
                    <a:srgbClr val="000000"/>
                  </a:outerShdw>
                </a:effectLst>
              </a:rPr>
              <a:t>tul resurselor de apărare în NATO</a:t>
            </a:r>
          </a:p>
          <a:p>
            <a:pPr>
              <a:lnSpc>
                <a:spcPct val="145000"/>
              </a:lnSpc>
              <a:defRPr/>
            </a:pPr>
            <a:r>
              <a:rPr lang="ro-RO" altLang="ro-RO" sz="1500" b="1" i="1" dirty="0">
                <a:solidFill>
                  <a:srgbClr val="FFFF00"/>
                </a:solidFill>
                <a:effectLst>
                  <a:outerShdw blurRad="38100" dist="38100" dir="2700000" algn="tl">
                    <a:srgbClr val="000000"/>
                  </a:outerShdw>
                </a:effectLst>
              </a:rPr>
              <a:t>      1. Concept</a:t>
            </a:r>
            <a:r>
              <a:rPr lang="en-US" altLang="ro-RO" sz="1500" b="1" i="1" dirty="0" err="1">
                <a:solidFill>
                  <a:srgbClr val="FFFF00"/>
                </a:solidFill>
                <a:effectLst>
                  <a:outerShdw blurRad="38100" dist="38100" dir="2700000" algn="tl">
                    <a:srgbClr val="000000"/>
                  </a:outerShdw>
                </a:effectLst>
              </a:rPr>
              <a:t>ul</a:t>
            </a:r>
            <a:r>
              <a:rPr lang="ro-RO" altLang="ro-RO" sz="1500" b="1" i="1" dirty="0">
                <a:solidFill>
                  <a:srgbClr val="FFFF00"/>
                </a:solidFill>
                <a:effectLst>
                  <a:outerShdw blurRad="38100" dist="38100" dir="2700000" algn="tl">
                    <a:srgbClr val="000000"/>
                  </a:outerShdw>
                </a:effectLst>
              </a:rPr>
              <a:t> de buget militar (MB)</a:t>
            </a:r>
          </a:p>
          <a:p>
            <a:pPr>
              <a:lnSpc>
                <a:spcPct val="145000"/>
              </a:lnSpc>
              <a:defRPr/>
            </a:pPr>
            <a:r>
              <a:rPr lang="ro-RO" altLang="ro-RO" sz="1500" b="1" i="1" dirty="0">
                <a:solidFill>
                  <a:srgbClr val="FFFF00"/>
                </a:solidFill>
                <a:effectLst>
                  <a:outerShdw blurRad="38100" dist="38100" dir="2700000" algn="tl">
                    <a:srgbClr val="000000"/>
                  </a:outerShdw>
                </a:effectLst>
              </a:rPr>
              <a:t>      2. Programul NATO de </a:t>
            </a:r>
            <a:r>
              <a:rPr lang="ro-RO" altLang="ro-RO" sz="1500" b="1" i="1" dirty="0" err="1">
                <a:solidFill>
                  <a:srgbClr val="FFFF00"/>
                </a:solidFill>
                <a:effectLst>
                  <a:outerShdw blurRad="38100" dist="38100" dir="2700000" algn="tl">
                    <a:srgbClr val="000000"/>
                  </a:outerShdw>
                </a:effectLst>
              </a:rPr>
              <a:t>investiţii</a:t>
            </a:r>
            <a:r>
              <a:rPr lang="ro-RO" altLang="ro-RO" sz="1500" b="1" i="1" dirty="0">
                <a:solidFill>
                  <a:srgbClr val="FFFF00"/>
                </a:solidFill>
                <a:effectLst>
                  <a:outerShdw blurRad="38100" dist="38100" dir="2700000" algn="tl">
                    <a:srgbClr val="000000"/>
                  </a:outerShdw>
                </a:effectLst>
              </a:rPr>
              <a:t> în securitate (NSIP)</a:t>
            </a:r>
          </a:p>
          <a:p>
            <a:pPr>
              <a:lnSpc>
                <a:spcPct val="145000"/>
              </a:lnSpc>
              <a:defRPr/>
            </a:pPr>
            <a:r>
              <a:rPr lang="ro-RO" altLang="ro-RO" sz="1500" b="1" i="1" dirty="0">
                <a:solidFill>
                  <a:srgbClr val="FFFF00"/>
                </a:solidFill>
                <a:effectLst>
                  <a:outerShdw blurRad="38100" dist="38100" dir="2700000" algn="tl">
                    <a:srgbClr val="000000"/>
                  </a:outerShdw>
                </a:effectLst>
              </a:rPr>
              <a:t>      3. Gestionarea resurselor umane</a:t>
            </a:r>
          </a:p>
          <a:p>
            <a:pPr>
              <a:lnSpc>
                <a:spcPct val="145000"/>
              </a:lnSpc>
              <a:defRPr/>
            </a:pPr>
            <a:endParaRPr lang="ro-RO" altLang="ro-RO" sz="1500" b="1" u="sng" dirty="0">
              <a:effectLst>
                <a:outerShdw blurRad="38100" dist="38100" dir="2700000" algn="tl">
                  <a:srgbClr val="000000"/>
                </a:outerShdw>
              </a:effectLst>
            </a:endParaRPr>
          </a:p>
          <a:p>
            <a:pPr>
              <a:lnSpc>
                <a:spcPct val="145000"/>
              </a:lnSpc>
              <a:defRPr/>
            </a:pPr>
            <a:r>
              <a:rPr lang="ro-RO" altLang="ro-RO" sz="1500" b="1" u="sng" dirty="0">
                <a:effectLst>
                  <a:outerShdw blurRad="38100" dist="38100" dir="2700000" algn="tl">
                    <a:srgbClr val="000000"/>
                  </a:outerShdw>
                </a:effectLst>
              </a:rPr>
              <a:t>Durata</a:t>
            </a:r>
            <a:r>
              <a:rPr lang="en-US" altLang="ro-RO" sz="1500" b="1" u="sng" dirty="0">
                <a:effectLst>
                  <a:outerShdw blurRad="38100" dist="38100" dir="2700000" algn="tl">
                    <a:srgbClr val="000000"/>
                  </a:outerShdw>
                </a:effectLst>
              </a:rPr>
              <a:t>:</a:t>
            </a:r>
            <a:r>
              <a:rPr lang="en-US" altLang="ro-RO" sz="1500" b="1" dirty="0">
                <a:effectLst>
                  <a:outerShdw blurRad="38100" dist="38100" dir="2700000" algn="tl">
                    <a:srgbClr val="000000"/>
                  </a:outerShdw>
                </a:effectLst>
              </a:rPr>
              <a:t> </a:t>
            </a:r>
            <a:r>
              <a:rPr lang="ro-RO" altLang="ro-RO" sz="1500" b="1" dirty="0">
                <a:effectLst>
                  <a:outerShdw blurRad="38100" dist="38100" dir="2700000" algn="tl">
                    <a:srgbClr val="000000"/>
                  </a:outerShdw>
                </a:effectLst>
              </a:rPr>
              <a:t> </a:t>
            </a:r>
            <a:r>
              <a:rPr lang="ro-RO" altLang="ro-RO" sz="1500" b="1" i="1" dirty="0">
                <a:solidFill>
                  <a:srgbClr val="FFFF00"/>
                </a:solidFill>
                <a:effectLst>
                  <a:outerShdw blurRad="38100" dist="38100" dir="2700000" algn="tl">
                    <a:srgbClr val="000000"/>
                  </a:outerShdw>
                </a:effectLst>
              </a:rPr>
              <a:t>8 săptămâni</a:t>
            </a:r>
            <a:r>
              <a:rPr lang="en-US" altLang="ro-RO" b="1" dirty="0">
                <a:effectLst>
                  <a:outerShdw blurRad="38100" dist="38100" dir="2700000" algn="tl">
                    <a:srgbClr val="000000"/>
                  </a:outerShdw>
                </a:effectLst>
              </a:rPr>
              <a:t> </a:t>
            </a:r>
            <a:endParaRPr lang="ro-RO" altLang="ro-RO" sz="1500" b="1" u="sng" dirty="0">
              <a:effectLst>
                <a:outerShdw blurRad="38100" dist="38100" dir="2700000" algn="tl">
                  <a:srgbClr val="000000"/>
                </a:outerShdw>
              </a:effectLst>
            </a:endParaRPr>
          </a:p>
        </p:txBody>
      </p:sp>
      <p:pic>
        <p:nvPicPr>
          <p:cNvPr id="10" name="Picture 9"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3" name="Group 1"/>
          <p:cNvGrpSpPr>
            <a:grpSpLocks/>
          </p:cNvGrpSpPr>
          <p:nvPr/>
        </p:nvGrpSpPr>
        <p:grpSpPr bwMode="auto">
          <a:xfrm>
            <a:off x="7860602" y="71437"/>
            <a:ext cx="1094184" cy="1015604"/>
            <a:chOff x="7010400" y="187501"/>
            <a:chExt cx="2113044" cy="1908491"/>
          </a:xfrm>
        </p:grpSpPr>
        <p:pic>
          <p:nvPicPr>
            <p:cNvPr id="15" name="Picture 14"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7" name="Picture 16"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81721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42"/>
          <p:cNvSpPr>
            <a:spLocks noGrp="1" noChangeArrowheads="1"/>
          </p:cNvSpPr>
          <p:nvPr>
            <p:ph type="sldNum" sz="quarter" idx="11"/>
          </p:nvPr>
        </p:nvSpPr>
        <p:spPr>
          <a:xfrm>
            <a:off x="3527884" y="4899423"/>
            <a:ext cx="5478004"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2B1A24E8-23EE-42A9-87A8-F789406CC32F}" type="slidenum">
              <a:rPr lang="en-US" altLang="ro-RO" b="0" smtClean="0"/>
              <a:pPr>
                <a:defRPr/>
              </a:pPr>
              <a:t>3</a:t>
            </a:fld>
            <a:endParaRPr lang="en-US" altLang="ro-RO" b="0" dirty="0"/>
          </a:p>
        </p:txBody>
      </p:sp>
      <p:sp>
        <p:nvSpPr>
          <p:cNvPr id="7170" name="Rectangle 7"/>
          <p:cNvSpPr>
            <a:spLocks noChangeArrowheads="1"/>
          </p:cNvSpPr>
          <p:nvPr/>
        </p:nvSpPr>
        <p:spPr bwMode="auto">
          <a:xfrm>
            <a:off x="257175" y="3353505"/>
            <a:ext cx="8707438" cy="1360885"/>
          </a:xfrm>
          <a:prstGeom prst="rect">
            <a:avLst/>
          </a:prstGeom>
          <a:solidFill>
            <a:srgbClr val="0000FF"/>
          </a:solidFill>
          <a:ln w="12700">
            <a:solidFill>
              <a:srgbClr val="F51137"/>
            </a:solidFill>
            <a:miter lim="800000"/>
            <a:headEnd/>
            <a:tailEnd/>
          </a:ln>
          <a:effectLst>
            <a:prstShdw prst="shdw17" dist="17961" dir="2700000">
              <a:srgbClr val="930A21"/>
            </a:prstShdw>
          </a:effectLst>
        </p:spPr>
        <p:txBody>
          <a:bodyPr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en-US" altLang="en-US" b="1" dirty="0">
                <a:effectLst>
                  <a:outerShdw blurRad="38100" dist="38100" dir="2700000" algn="tl">
                    <a:srgbClr val="000000"/>
                  </a:outerShdw>
                </a:effectLst>
              </a:rPr>
              <a:t> </a:t>
            </a:r>
            <a:r>
              <a:rPr lang="vi-VN" altLang="en-US" b="1" dirty="0">
                <a:effectLst>
                  <a:outerShdw blurRad="38100" dist="38100" dir="2700000" algn="tl">
                    <a:srgbClr val="000000"/>
                  </a:outerShdw>
                </a:effectLst>
              </a:rPr>
              <a:t>DEPARTAMENTUL REGIONAL DE STUDII PENTRU </a:t>
            </a:r>
          </a:p>
          <a:p>
            <a:pPr algn="ctr">
              <a:defRPr/>
            </a:pPr>
            <a:r>
              <a:rPr lang="vi-VN" altLang="en-US" b="1" dirty="0">
                <a:effectLst>
                  <a:outerShdw blurRad="38100" dist="38100" dir="2700000" algn="tl">
                    <a:srgbClr val="000000"/>
                  </a:outerShdw>
                </a:effectLst>
              </a:rPr>
              <a:t>MANAGEMENTUL RESURSELOR DE APĂRARE</a:t>
            </a:r>
            <a:r>
              <a:rPr lang="en-US" altLang="en-US" b="1" i="1" dirty="0">
                <a:effectLst>
                  <a:outerShdw blurRad="38100" dist="38100" dir="2700000" algn="tl">
                    <a:srgbClr val="000000"/>
                  </a:outerShdw>
                </a:effectLst>
              </a:rPr>
              <a:t> </a:t>
            </a:r>
            <a:endParaRPr lang="ro-RO" altLang="en-US" b="1" i="1" dirty="0">
              <a:effectLst>
                <a:outerShdw blurRad="38100" dist="38100" dir="2700000" algn="tl">
                  <a:srgbClr val="000000"/>
                </a:outerShdw>
              </a:effectLst>
            </a:endParaRPr>
          </a:p>
          <a:p>
            <a:pPr algn="ctr">
              <a:defRPr/>
            </a:pPr>
            <a:endParaRPr lang="en-US" altLang="en-US" sz="900" b="1" i="1" dirty="0">
              <a:effectLst>
                <a:outerShdw blurRad="38100" dist="38100" dir="2700000" algn="tl">
                  <a:srgbClr val="000000"/>
                </a:outerShdw>
              </a:effectLst>
            </a:endParaRPr>
          </a:p>
          <a:p>
            <a:pPr algn="ctr">
              <a:buFont typeface="Arial" panose="020B0604020202020204" pitchFamily="34" charset="0"/>
              <a:buChar char="•"/>
              <a:defRPr/>
            </a:pPr>
            <a:r>
              <a:rPr lang="ro-RO" altLang="en-US" sz="1400" b="1" i="1" dirty="0">
                <a:effectLst>
                  <a:outerShdw blurRad="38100" dist="38100" dir="2700000" algn="tl">
                    <a:srgbClr val="000000"/>
                  </a:outerShdw>
                </a:effectLst>
              </a:rPr>
              <a:t> </a:t>
            </a:r>
            <a:r>
              <a:rPr lang="en-US" altLang="en-US" sz="1400" b="1" i="1" dirty="0" err="1">
                <a:effectLst>
                  <a:outerShdw blurRad="38100" dist="38100" dir="2700000" algn="tl">
                    <a:srgbClr val="000000"/>
                  </a:outerShdw>
                </a:effectLst>
              </a:rPr>
              <a:t>Centru</a:t>
            </a:r>
            <a:r>
              <a:rPr lang="en-US" altLang="en-US" sz="1400" b="1" i="1" dirty="0">
                <a:effectLst>
                  <a:outerShdw blurRad="38100" dist="38100" dir="2700000" algn="tl">
                    <a:srgbClr val="000000"/>
                  </a:outerShdw>
                </a:effectLst>
              </a:rPr>
              <a:t> de </a:t>
            </a:r>
            <a:r>
              <a:rPr lang="en-US" altLang="en-US" sz="1400" b="1" i="1" dirty="0" err="1">
                <a:effectLst>
                  <a:outerShdw blurRad="38100" dist="38100" dir="2700000" algn="tl">
                    <a:srgbClr val="000000"/>
                  </a:outerShdw>
                </a:effectLst>
              </a:rPr>
              <a:t>Educaţie</a:t>
            </a:r>
            <a:r>
              <a:rPr lang="en-US" altLang="en-US" sz="1400" b="1" i="1" dirty="0">
                <a:effectLst>
                  <a:outerShdw blurRad="38100" dist="38100" dir="2700000" algn="tl">
                    <a:srgbClr val="000000"/>
                  </a:outerShdw>
                </a:effectLst>
              </a:rPr>
              <a:t> </a:t>
            </a:r>
            <a:r>
              <a:rPr lang="en-US" altLang="en-US" sz="1400" b="1" i="1" dirty="0" err="1">
                <a:effectLst>
                  <a:outerShdw blurRad="38100" dist="38100" dir="2700000" algn="tl">
                    <a:srgbClr val="000000"/>
                  </a:outerShdw>
                </a:effectLst>
              </a:rPr>
              <a:t>şi</a:t>
            </a:r>
            <a:r>
              <a:rPr lang="en-US" altLang="en-US" sz="1400" b="1" i="1" dirty="0">
                <a:effectLst>
                  <a:outerShdw blurRad="38100" dist="38100" dir="2700000" algn="tl">
                    <a:srgbClr val="000000"/>
                  </a:outerShdw>
                </a:effectLst>
              </a:rPr>
              <a:t> </a:t>
            </a:r>
            <a:r>
              <a:rPr lang="en-US" altLang="en-US" sz="1400" b="1" i="1" dirty="0" err="1">
                <a:effectLst>
                  <a:outerShdw blurRad="38100" dist="38100" dir="2700000" algn="tl">
                    <a:srgbClr val="000000"/>
                  </a:outerShdw>
                </a:effectLst>
              </a:rPr>
              <a:t>Instruire</a:t>
            </a:r>
            <a:r>
              <a:rPr lang="en-US" altLang="en-US" sz="1400" b="1" i="1" dirty="0">
                <a:effectLst>
                  <a:outerShdw blurRad="38100" dist="38100" dir="2700000" algn="tl">
                    <a:srgbClr val="000000"/>
                  </a:outerShdw>
                </a:effectLst>
              </a:rPr>
              <a:t> </a:t>
            </a:r>
            <a:r>
              <a:rPr lang="ro-RO" altLang="en-US" sz="1400" b="1" i="1" dirty="0">
                <a:effectLst>
                  <a:outerShdw blurRad="38100" dist="38100" dir="2700000" algn="tl">
                    <a:srgbClr val="000000"/>
                  </a:outerShdw>
                </a:effectLst>
              </a:rPr>
              <a:t>în </a:t>
            </a:r>
            <a:r>
              <a:rPr lang="en-US" altLang="en-US" sz="1400" b="1" i="1" dirty="0" err="1">
                <a:effectLst>
                  <a:outerShdw blurRad="38100" dist="38100" dir="2700000" algn="tl">
                    <a:srgbClr val="000000"/>
                  </a:outerShdw>
                </a:effectLst>
              </a:rPr>
              <a:t>Parteneriatul</a:t>
            </a:r>
            <a:r>
              <a:rPr lang="en-US" altLang="en-US" sz="1400" b="1" i="1" dirty="0">
                <a:effectLst>
                  <a:outerShdw blurRad="38100" dist="38100" dir="2700000" algn="tl">
                    <a:srgbClr val="000000"/>
                  </a:outerShdw>
                </a:effectLst>
              </a:rPr>
              <a:t> NATO</a:t>
            </a:r>
            <a:r>
              <a:rPr lang="ro-RO" altLang="en-US" sz="1400" b="1" i="1" dirty="0">
                <a:effectLst>
                  <a:outerShdw blurRad="38100" dist="38100" dir="2700000" algn="tl">
                    <a:srgbClr val="000000"/>
                  </a:outerShdw>
                </a:effectLst>
              </a:rPr>
              <a:t> (2007)</a:t>
            </a:r>
          </a:p>
          <a:p>
            <a:pPr algn="ctr">
              <a:buFont typeface="Arial" panose="020B0604020202020204" pitchFamily="34" charset="0"/>
              <a:buChar char="•"/>
              <a:defRPr/>
            </a:pPr>
            <a:r>
              <a:rPr lang="ro-RO" altLang="en-US" sz="1400" b="1" i="1" dirty="0">
                <a:effectLst>
                  <a:outerShdw blurRad="38100" dist="38100" dir="2700000" algn="tl">
                    <a:srgbClr val="000000"/>
                  </a:outerShdw>
                </a:effectLst>
              </a:rPr>
              <a:t> </a:t>
            </a:r>
            <a:r>
              <a:rPr lang="en-US" altLang="en-US" sz="1400" b="1" i="1" dirty="0" err="1">
                <a:effectLst>
                  <a:outerShdw blurRad="38100" dist="38100" dir="2700000" algn="tl">
                    <a:srgbClr val="000000"/>
                  </a:outerShdw>
                </a:effectLst>
              </a:rPr>
              <a:t>Membru</a:t>
            </a:r>
            <a:r>
              <a:rPr lang="en-US" altLang="en-US" sz="1400" b="1" i="1" dirty="0">
                <a:effectLst>
                  <a:outerShdw blurRad="38100" dist="38100" dir="2700000" algn="tl">
                    <a:srgbClr val="000000"/>
                  </a:outerShdw>
                </a:effectLst>
              </a:rPr>
              <a:t> </a:t>
            </a:r>
            <a:r>
              <a:rPr lang="en-US" altLang="en-US" sz="1400" b="1" i="1" dirty="0" err="1">
                <a:effectLst>
                  <a:outerShdw blurRad="38100" dist="38100" dir="2700000" algn="tl">
                    <a:srgbClr val="000000"/>
                  </a:outerShdw>
                </a:effectLst>
              </a:rPr>
              <a:t>asociat</a:t>
            </a:r>
            <a:r>
              <a:rPr lang="en-US" altLang="en-US" sz="1400" b="1" i="1" dirty="0">
                <a:effectLst>
                  <a:outerShdw blurRad="38100" dist="38100" dir="2700000" algn="tl">
                    <a:srgbClr val="000000"/>
                  </a:outerShdw>
                </a:effectLst>
              </a:rPr>
              <a:t> al </a:t>
            </a:r>
            <a:r>
              <a:rPr lang="en-US" altLang="en-US" sz="1400" b="1" i="1" dirty="0" err="1">
                <a:effectLst>
                  <a:outerShdw blurRad="38100" dist="38100" dir="2700000" algn="tl">
                    <a:srgbClr val="000000"/>
                  </a:outerShdw>
                </a:effectLst>
              </a:rPr>
              <a:t>Academiei</a:t>
            </a:r>
            <a:r>
              <a:rPr lang="en-US" altLang="en-US" sz="1400" b="1" i="1" dirty="0">
                <a:effectLst>
                  <a:outerShdw blurRad="38100" dist="38100" dir="2700000" algn="tl">
                    <a:srgbClr val="000000"/>
                  </a:outerShdw>
                </a:effectLst>
              </a:rPr>
              <a:t> </a:t>
            </a:r>
            <a:r>
              <a:rPr lang="en-US" altLang="en-US" sz="1400" b="1" i="1" dirty="0" err="1">
                <a:effectLst>
                  <a:outerShdw blurRad="38100" dist="38100" dir="2700000" algn="tl">
                    <a:srgbClr val="000000"/>
                  </a:outerShdw>
                </a:effectLst>
              </a:rPr>
              <a:t>Oamenilor</a:t>
            </a:r>
            <a:r>
              <a:rPr lang="en-US" altLang="en-US" sz="1400" b="1" i="1" dirty="0">
                <a:effectLst>
                  <a:outerShdw blurRad="38100" dist="38100" dir="2700000" algn="tl">
                    <a:srgbClr val="000000"/>
                  </a:outerShdw>
                </a:effectLst>
              </a:rPr>
              <a:t> de </a:t>
            </a:r>
            <a:r>
              <a:rPr lang="ro-RO" altLang="en-US" sz="1400" b="1" i="1" dirty="0">
                <a:effectLst>
                  <a:outerShdw blurRad="38100" dist="38100" dir="2700000" algn="tl">
                    <a:srgbClr val="000000"/>
                  </a:outerShdw>
                </a:effectLst>
              </a:rPr>
              <a:t>Știință din România (2017)</a:t>
            </a:r>
          </a:p>
          <a:p>
            <a:pPr algn="ctr">
              <a:lnSpc>
                <a:spcPct val="120000"/>
              </a:lnSpc>
              <a:defRPr/>
            </a:pPr>
            <a:endParaRPr lang="ro-RO" altLang="en-US" sz="700" b="1" i="1" dirty="0">
              <a:effectLst>
                <a:outerShdw blurRad="38100" dist="38100" dir="2700000" algn="tl">
                  <a:srgbClr val="000000"/>
                </a:outerShdw>
              </a:effectLst>
            </a:endParaRPr>
          </a:p>
        </p:txBody>
      </p:sp>
      <p:sp>
        <p:nvSpPr>
          <p:cNvPr id="2" name="Rectangle 4"/>
          <p:cNvSpPr>
            <a:spLocks noChangeArrowheads="1"/>
          </p:cNvSpPr>
          <p:nvPr/>
        </p:nvSpPr>
        <p:spPr bwMode="auto">
          <a:xfrm>
            <a:off x="1453219" y="87474"/>
            <a:ext cx="6107113" cy="459100"/>
          </a:xfrm>
          <a:prstGeom prst="rect">
            <a:avLst/>
          </a:prstGeom>
          <a:noFill/>
          <a:ln w="38100">
            <a:noFill/>
            <a:miter lim="800000"/>
            <a:headEnd/>
            <a:tailEnd/>
          </a:ln>
          <a:effectLst/>
        </p:spPr>
        <p:txBody>
          <a:bodyPr wrap="square" lIns="90488" tIns="44450" rIns="90488" bIns="44450">
            <a:spAutoFit/>
          </a:bodyPr>
          <a:lstStyle/>
          <a:p>
            <a:pPr algn="ctr">
              <a:defRPr/>
            </a:pPr>
            <a:r>
              <a:rPr lang="en-US" sz="2400" b="1" dirty="0">
                <a:solidFill>
                  <a:srgbClr val="FFFF00"/>
                </a:solidFill>
                <a:effectLst>
                  <a:outerShdw blurRad="38100" dist="38100" dir="2700000" algn="tl">
                    <a:srgbClr val="000000"/>
                  </a:outerShdw>
                </a:effectLst>
                <a:cs typeface="+mn-cs"/>
              </a:rPr>
              <a:t>SUBORDONARE</a:t>
            </a:r>
          </a:p>
        </p:txBody>
      </p:sp>
      <p:cxnSp>
        <p:nvCxnSpPr>
          <p:cNvPr id="10246" name="AutoShape 114"/>
          <p:cNvCxnSpPr>
            <a:cxnSpLocks noChangeShapeType="1"/>
          </p:cNvCxnSpPr>
          <p:nvPr/>
        </p:nvCxnSpPr>
        <p:spPr bwMode="auto">
          <a:xfrm>
            <a:off x="4535052" y="2878453"/>
            <a:ext cx="0" cy="444975"/>
          </a:xfrm>
          <a:prstGeom prst="straightConnector1">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10247" name="AutoShape 114"/>
          <p:cNvCxnSpPr>
            <a:cxnSpLocks noChangeShapeType="1"/>
          </p:cNvCxnSpPr>
          <p:nvPr/>
        </p:nvCxnSpPr>
        <p:spPr bwMode="auto">
          <a:xfrm>
            <a:off x="4535052" y="1700214"/>
            <a:ext cx="0" cy="361943"/>
          </a:xfrm>
          <a:prstGeom prst="straightConnector1">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10248" name="Rectangle 5"/>
          <p:cNvSpPr>
            <a:spLocks noChangeArrowheads="1"/>
          </p:cNvSpPr>
          <p:nvPr/>
        </p:nvSpPr>
        <p:spPr bwMode="auto">
          <a:xfrm>
            <a:off x="179512" y="762002"/>
            <a:ext cx="8785225" cy="1019770"/>
          </a:xfrm>
          <a:prstGeom prst="rect">
            <a:avLst/>
          </a:prstGeom>
          <a:solidFill>
            <a:schemeClr val="tx1"/>
          </a:solidFill>
          <a:ln w="12700">
            <a:solidFill>
              <a:srgbClr val="C00000"/>
            </a:solidFill>
            <a:miter lim="800000"/>
            <a:headEnd/>
            <a:tailEnd/>
          </a:ln>
        </p:spPr>
        <p:txBody>
          <a:bodyPr lIns="90488" tIns="44450" rIns="90488" bIns="44450"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2400" b="1" dirty="0">
                <a:solidFill>
                  <a:srgbClr val="0000FF"/>
                </a:solidFill>
                <a:latin typeface="Times New Roman" panose="02020603050405020304" pitchFamily="18" charset="0"/>
              </a:rPr>
              <a:t>STATUL </a:t>
            </a:r>
            <a:r>
              <a:rPr lang="ro-RO" altLang="en-US" sz="2400" b="1" dirty="0">
                <a:solidFill>
                  <a:srgbClr val="0000FF"/>
                </a:solidFill>
                <a:latin typeface="Times New Roman" panose="02020603050405020304" pitchFamily="18" charset="0"/>
              </a:rPr>
              <a:t>M</a:t>
            </a:r>
            <a:r>
              <a:rPr lang="en-US" altLang="en-US" sz="2400" b="1" dirty="0">
                <a:solidFill>
                  <a:srgbClr val="0000FF"/>
                </a:solidFill>
                <a:latin typeface="Times New Roman" panose="02020603050405020304" pitchFamily="18" charset="0"/>
              </a:rPr>
              <a:t>AJOR A</a:t>
            </a:r>
            <a:r>
              <a:rPr lang="ro-RO" altLang="en-US" sz="2400" b="1" dirty="0">
                <a:solidFill>
                  <a:srgbClr val="0000FF"/>
                </a:solidFill>
                <a:latin typeface="Times New Roman" panose="02020603050405020304" pitchFamily="18" charset="0"/>
              </a:rPr>
              <a:t>L APĂRĂRII</a:t>
            </a:r>
            <a:endParaRPr lang="en-US" altLang="en-US" sz="2400" b="1" dirty="0">
              <a:solidFill>
                <a:srgbClr val="0000FF"/>
              </a:solidFill>
              <a:latin typeface="Times New Roman" panose="02020603050405020304" pitchFamily="18" charset="0"/>
            </a:endParaRPr>
          </a:p>
        </p:txBody>
      </p:sp>
      <p:sp>
        <p:nvSpPr>
          <p:cNvPr id="10249" name="Rectangle 6"/>
          <p:cNvSpPr>
            <a:spLocks noChangeArrowheads="1"/>
          </p:cNvSpPr>
          <p:nvPr/>
        </p:nvSpPr>
        <p:spPr bwMode="auto">
          <a:xfrm>
            <a:off x="179512" y="2062157"/>
            <a:ext cx="8743950" cy="981543"/>
          </a:xfrm>
          <a:prstGeom prst="rect">
            <a:avLst/>
          </a:prstGeom>
          <a:solidFill>
            <a:schemeClr val="tx1"/>
          </a:solidFill>
          <a:ln w="12700">
            <a:solidFill>
              <a:srgbClr val="B60825"/>
            </a:solidFill>
            <a:miter lim="800000"/>
            <a:headEnd/>
            <a:tailEnd/>
          </a:ln>
        </p:spPr>
        <p:txBody>
          <a:bodyPr lIns="90488" tIns="44450" rIns="90488" bIns="44450"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ro-RO" altLang="ro-RO" sz="2000" b="1" dirty="0" err="1">
                <a:solidFill>
                  <a:srgbClr val="0000FF"/>
                </a:solidFill>
                <a:latin typeface="Times New Roman" panose="02020603050405020304" pitchFamily="18" charset="0"/>
              </a:rPr>
              <a:t>Universit</a:t>
            </a:r>
            <a:r>
              <a:rPr lang="en-US" altLang="ro-RO" sz="2000" b="1" dirty="0" err="1">
                <a:solidFill>
                  <a:srgbClr val="0000FF"/>
                </a:solidFill>
                <a:latin typeface="Times New Roman" panose="02020603050405020304" pitchFamily="18" charset="0"/>
              </a:rPr>
              <a:t>atea</a:t>
            </a:r>
            <a:r>
              <a:rPr lang="ro-RO" altLang="ro-RO" sz="2000" b="1" dirty="0">
                <a:solidFill>
                  <a:srgbClr val="0000FF"/>
                </a:solidFill>
                <a:latin typeface="Times New Roman" panose="02020603050405020304" pitchFamily="18" charset="0"/>
              </a:rPr>
              <a:t> Națională de Apărare “CAROL I”</a:t>
            </a:r>
            <a:endParaRPr lang="en-US" altLang="ro-RO" sz="2000" b="1" dirty="0">
              <a:solidFill>
                <a:srgbClr val="0000FF"/>
              </a:solidFill>
              <a:latin typeface="Times New Roman" panose="02020603050405020304" pitchFamily="18" charset="0"/>
            </a:endParaRPr>
          </a:p>
        </p:txBody>
      </p:sp>
      <p:grpSp>
        <p:nvGrpSpPr>
          <p:cNvPr id="10250" name="Group 1"/>
          <p:cNvGrpSpPr>
            <a:grpSpLocks/>
          </p:cNvGrpSpPr>
          <p:nvPr/>
        </p:nvGrpSpPr>
        <p:grpSpPr bwMode="auto">
          <a:xfrm>
            <a:off x="7884368" y="3740281"/>
            <a:ext cx="1017785" cy="864172"/>
            <a:chOff x="7010400" y="187501"/>
            <a:chExt cx="2113044" cy="1908491"/>
          </a:xfrm>
        </p:grpSpPr>
        <p:pic>
          <p:nvPicPr>
            <p:cNvPr id="21" name="Picture 12"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22" name="Picture 19"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pic>
        <p:nvPicPr>
          <p:cNvPr id="18" name="Picture 13" descr="UNAp cu coroana.png"/>
          <p:cNvPicPr preferRelativeResize="0">
            <a:picLocks noChangeAspect="1"/>
          </p:cNvPicPr>
          <p:nvPr/>
        </p:nvPicPr>
        <p:blipFill>
          <a:blip r:embed="rId5" cstate="print"/>
          <a:stretch>
            <a:fillRect/>
          </a:stretch>
        </p:blipFill>
        <p:spPr bwMode="auto">
          <a:xfrm>
            <a:off x="257176" y="2062157"/>
            <a:ext cx="894444" cy="981543"/>
          </a:xfrm>
          <a:prstGeom prst="rect">
            <a:avLst/>
          </a:prstGeom>
          <a:noFill/>
          <a:ln>
            <a:noFill/>
          </a:ln>
          <a:effectLst>
            <a:glow rad="25400">
              <a:schemeClr val="tx1">
                <a:alpha val="97000"/>
              </a:schemeClr>
            </a:glow>
          </a:effectLst>
        </p:spPr>
      </p:pic>
      <p:pic>
        <p:nvPicPr>
          <p:cNvPr id="20" name="Picture 19" descr="stema cu coroana.png"/>
          <p:cNvPicPr preferRelativeResize="0">
            <a:picLocks noChangeAspect="1"/>
          </p:cNvPicPr>
          <p:nvPr/>
        </p:nvPicPr>
        <p:blipFill>
          <a:blip r:embed="rId6" cstate="print"/>
          <a:stretch>
            <a:fillRect/>
          </a:stretch>
        </p:blipFill>
        <p:spPr bwMode="auto">
          <a:xfrm>
            <a:off x="336573" y="3507854"/>
            <a:ext cx="815047" cy="945343"/>
          </a:xfrm>
          <a:prstGeom prst="rect">
            <a:avLst/>
          </a:prstGeom>
          <a:noFill/>
          <a:ln>
            <a:noFill/>
          </a:ln>
          <a:effectLst>
            <a:glow rad="38100">
              <a:schemeClr val="tx1">
                <a:alpha val="97000"/>
              </a:schemeClr>
            </a:glo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647" y="771550"/>
            <a:ext cx="967376" cy="967376"/>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txBox="1">
            <a:spLocks noGrp="1" noChangeArrowheads="1"/>
          </p:cNvSpPr>
          <p:nvPr/>
        </p:nvSpPr>
        <p:spPr bwMode="auto">
          <a:xfrm>
            <a:off x="6400800" y="4899424"/>
            <a:ext cx="1600200" cy="210740"/>
          </a:xfrm>
          <a:prstGeom prst="rect">
            <a:avLst/>
          </a:prstGeom>
          <a:noFill/>
          <a:ln>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DA72F04A-EBA0-48BC-B58A-7BB37E4F70F6}" type="slidenum">
              <a:rPr lang="en-US" altLang="ro-RO" sz="900" b="1">
                <a:effectLst>
                  <a:outerShdw blurRad="38100" dist="38100" dir="2700000" algn="tl">
                    <a:srgbClr val="000000"/>
                  </a:outerShdw>
                </a:effectLst>
              </a:rPr>
              <a:pPr algn="r" eaLnBrk="1" hangingPunct="1"/>
              <a:t>30</a:t>
            </a:fld>
            <a:endParaRPr lang="en-US" altLang="ro-RO" sz="900" b="1">
              <a:effectLst>
                <a:outerShdw blurRad="38100" dist="38100" dir="2700000" algn="tl">
                  <a:srgbClr val="000000"/>
                </a:outerShdw>
              </a:effectLst>
            </a:endParaRPr>
          </a:p>
        </p:txBody>
      </p:sp>
      <p:sp>
        <p:nvSpPr>
          <p:cNvPr id="8" name="Text Box 2"/>
          <p:cNvSpPr txBox="1">
            <a:spLocks noChangeArrowheads="1"/>
          </p:cNvSpPr>
          <p:nvPr/>
        </p:nvSpPr>
        <p:spPr bwMode="auto">
          <a:xfrm>
            <a:off x="1601392" y="1464469"/>
            <a:ext cx="6292453" cy="3068149"/>
          </a:xfrm>
          <a:prstGeom prst="rect">
            <a:avLst/>
          </a:prstGeom>
          <a:noFill/>
          <a:ln w="12700" algn="ctr">
            <a:noFill/>
            <a:miter lim="800000"/>
            <a:headEnd/>
            <a:tailEnd/>
          </a:ln>
          <a:effectLst/>
        </p:spPr>
        <p:txBody>
          <a:bodyPr lIns="67866" tIns="33338" rIns="67866" bIns="33338">
            <a:spAutoFit/>
          </a:bodyPr>
          <a:lstStyle/>
          <a:p>
            <a:pPr>
              <a:defRPr/>
            </a:pPr>
            <a:r>
              <a:rPr lang="ro-RO" altLang="ro-RO" sz="1500" b="1" u="sng">
                <a:effectLst>
                  <a:outerShdw blurRad="38100" dist="38100" dir="2700000" algn="tl">
                    <a:srgbClr val="000000"/>
                  </a:outerShdw>
                </a:effectLst>
              </a:rPr>
              <a:t>Criterii generale de participare</a:t>
            </a:r>
            <a:r>
              <a:rPr lang="en-US" altLang="ro-RO" sz="1500" b="1">
                <a:effectLst>
                  <a:outerShdw blurRad="38100" dist="38100" dir="2700000" algn="tl">
                    <a:srgbClr val="000000"/>
                  </a:outerShdw>
                </a:effectLst>
              </a:rPr>
              <a:t>:</a:t>
            </a:r>
          </a:p>
          <a:p>
            <a:pPr>
              <a:defRPr/>
            </a:pPr>
            <a:endParaRPr lang="en-US" altLang="ro-RO" sz="1500" b="1">
              <a:effectLst>
                <a:outerShdw blurRad="38100" dist="38100" dir="2700000" algn="tl">
                  <a:srgbClr val="000000"/>
                </a:outerShdw>
              </a:effectLst>
            </a:endParaRPr>
          </a:p>
          <a:p>
            <a:pPr>
              <a:defRPr/>
            </a:pPr>
            <a:r>
              <a:rPr lang="ro-RO" altLang="ro-RO" sz="1500" b="1" i="1">
                <a:solidFill>
                  <a:srgbClr val="FFFF66"/>
                </a:solidFill>
                <a:effectLst>
                  <a:outerShdw blurRad="38100" dist="38100" dir="2700000" algn="tl">
                    <a:srgbClr val="000000"/>
                  </a:outerShdw>
                </a:effectLst>
              </a:rPr>
              <a:t>Orice persoană care îndeplineşte condiţiile precizate de legislaţia naţională în domeniu</a:t>
            </a:r>
            <a:r>
              <a:rPr lang="en-US" altLang="ro-RO" sz="1500" b="1" i="1">
                <a:solidFill>
                  <a:srgbClr val="FFFF66"/>
                </a:solidFill>
                <a:effectLst>
                  <a:outerShdw blurRad="38100" dist="38100" dir="2700000" algn="tl">
                    <a:srgbClr val="000000"/>
                  </a:outerShdw>
                </a:effectLst>
              </a:rPr>
              <a:t>.</a:t>
            </a:r>
            <a:r>
              <a:rPr lang="ro-RO" altLang="ro-RO" sz="1500" i="1"/>
              <a:t> </a:t>
            </a:r>
            <a:endParaRPr lang="en-US" altLang="ro-RO" sz="1500" i="1"/>
          </a:p>
          <a:p>
            <a:pPr>
              <a:defRPr/>
            </a:pPr>
            <a:endParaRPr lang="en-US" altLang="ro-RO" sz="1500" i="1"/>
          </a:p>
          <a:p>
            <a:pPr>
              <a:defRPr/>
            </a:pPr>
            <a:r>
              <a:rPr lang="ro-RO" altLang="ro-RO" sz="1500" b="1" u="sng">
                <a:effectLst>
                  <a:outerShdw blurRad="38100" dist="38100" dir="2700000" algn="tl">
                    <a:srgbClr val="000000"/>
                  </a:outerShdw>
                </a:effectLst>
              </a:rPr>
              <a:t>Scop</a:t>
            </a:r>
            <a:r>
              <a:rPr lang="ro-RO" altLang="ro-RO" sz="1500" b="1">
                <a:effectLst>
                  <a:outerShdw blurRad="38100" dist="38100" dir="2700000" algn="tl">
                    <a:srgbClr val="000000"/>
                  </a:outerShdw>
                </a:effectLst>
              </a:rPr>
              <a:t>:</a:t>
            </a:r>
          </a:p>
          <a:p>
            <a:pPr>
              <a:defRPr/>
            </a:pPr>
            <a:endParaRPr lang="en-US" altLang="ro-RO" sz="1500" b="1" u="sng"/>
          </a:p>
          <a:p>
            <a:pPr>
              <a:defRPr/>
            </a:pPr>
            <a:r>
              <a:rPr lang="ro-RO" altLang="ro-RO" sz="1500" b="1" i="1">
                <a:solidFill>
                  <a:srgbClr val="FFFF00"/>
                </a:solidFill>
              </a:rPr>
              <a:t>Programul de studii universitare de master parcurs la DRESMARA are rolul de a asigura aprofundarea cunoştinţelor în domeniul managementul resurselor organizaţiei şi vizează dezvoltarea de cunoştinţe şi competenţe profesionale şi transversale, precum şi abilităţi cognitive specifice, superioare nivelului studiilor universitare de licenţă</a:t>
            </a:r>
          </a:p>
          <a:p>
            <a:pPr>
              <a:defRPr/>
            </a:pPr>
            <a:endParaRPr lang="ro-RO" altLang="ro-RO" sz="1500" b="1" i="1">
              <a:solidFill>
                <a:srgbClr val="FFFF00"/>
              </a:solidFill>
            </a:endParaRPr>
          </a:p>
        </p:txBody>
      </p:sp>
      <p:sp>
        <p:nvSpPr>
          <p:cNvPr id="10" name="Rectangle 9"/>
          <p:cNvSpPr/>
          <p:nvPr/>
        </p:nvSpPr>
        <p:spPr>
          <a:xfrm>
            <a:off x="1952626" y="188119"/>
            <a:ext cx="5698331" cy="738664"/>
          </a:xfrm>
          <a:prstGeom prst="rect">
            <a:avLst/>
          </a:prstGeom>
        </p:spPr>
        <p:txBody>
          <a:bodyPr>
            <a:spAutoFit/>
          </a:bodyPr>
          <a:lstStyle/>
          <a:p>
            <a:pPr algn="ctr">
              <a:defRPr/>
            </a:pPr>
            <a:r>
              <a:rPr lang="en-US" sz="2100" b="1">
                <a:solidFill>
                  <a:srgbClr val="FFFF00"/>
                </a:solidFill>
                <a:effectLst>
                  <a:outerShdw blurRad="38100" dist="38100" dir="2700000" algn="tl">
                    <a:srgbClr val="000000"/>
                  </a:outerShdw>
                </a:effectLst>
              </a:rPr>
              <a:t>Program de studii universitare de master </a:t>
            </a:r>
            <a:r>
              <a:rPr lang="ro-RO" sz="2100" b="1">
                <a:solidFill>
                  <a:srgbClr val="FFFF00"/>
                </a:solidFill>
                <a:effectLst>
                  <a:outerShdw blurRad="38100" dist="38100" dir="2700000" algn="tl">
                    <a:srgbClr val="000000"/>
                  </a:outerShdw>
                </a:effectLst>
              </a:rPr>
              <a:t>“</a:t>
            </a:r>
            <a:r>
              <a:rPr lang="en-US" sz="2100" b="1">
                <a:solidFill>
                  <a:srgbClr val="FFFF00"/>
                </a:solidFill>
                <a:effectLst>
                  <a:outerShdw blurRad="38100" dist="38100" dir="2700000" algn="tl">
                    <a:srgbClr val="000000"/>
                  </a:outerShdw>
                </a:effectLst>
              </a:rPr>
              <a:t>Managementul resurselor organizaţiei</a:t>
            </a:r>
            <a:r>
              <a:rPr lang="ro-RO" sz="2100" b="1">
                <a:solidFill>
                  <a:srgbClr val="FFFF00"/>
                </a:solidFill>
                <a:effectLst>
                  <a:outerShdw blurRad="38100" dist="38100" dir="2700000" algn="tl">
                    <a:srgbClr val="000000"/>
                  </a:outerShdw>
                </a:effectLst>
              </a:rPr>
              <a:t>”</a:t>
            </a:r>
            <a:endParaRPr lang="en-US" sz="2100" b="1">
              <a:solidFill>
                <a:srgbClr val="FFFF00"/>
              </a:solidFill>
              <a:effectLst>
                <a:outerShdw blurRad="38100" dist="38100" dir="2700000" algn="tl">
                  <a:srgbClr val="000000"/>
                </a:outerShdw>
              </a:effectLst>
            </a:endParaRPr>
          </a:p>
        </p:txBody>
      </p:sp>
      <p:sp>
        <p:nvSpPr>
          <p:cNvPr id="9" name="Rectangle 4"/>
          <p:cNvSpPr>
            <a:spLocks noChangeArrowheads="1"/>
          </p:cNvSpPr>
          <p:nvPr/>
        </p:nvSpPr>
        <p:spPr bwMode="auto">
          <a:xfrm>
            <a:off x="1601392" y="4380311"/>
            <a:ext cx="3178969" cy="298160"/>
          </a:xfrm>
          <a:prstGeom prst="rect">
            <a:avLst/>
          </a:prstGeom>
          <a:noFill/>
          <a:ln w="12700" algn="ctr">
            <a:noFill/>
            <a:miter lim="800000"/>
            <a:headEnd/>
            <a:tailEnd/>
          </a:ln>
          <a:effectLst/>
        </p:spPr>
        <p:txBody>
          <a:bodyPr lIns="67866" tIns="33338" rIns="67866" bIns="33338">
            <a:spAutoFit/>
          </a:bodyPr>
          <a:lstStyle/>
          <a:p>
            <a:pPr>
              <a:defRPr/>
            </a:pPr>
            <a:r>
              <a:rPr lang="ro-RO" sz="1500" b="1" u="sng">
                <a:effectLst>
                  <a:outerShdw blurRad="38100" dist="38100" dir="2700000" algn="tl">
                    <a:srgbClr val="000000"/>
                  </a:outerShdw>
                </a:effectLst>
              </a:rPr>
              <a:t>Locuri</a:t>
            </a:r>
            <a:r>
              <a:rPr lang="en-US" sz="1500" b="1">
                <a:effectLst>
                  <a:outerShdw blurRad="38100" dist="38100" dir="2700000" algn="tl">
                    <a:srgbClr val="000000"/>
                  </a:outerShdw>
                </a:effectLst>
              </a:rPr>
              <a:t>: </a:t>
            </a:r>
            <a:r>
              <a:rPr lang="en-US" sz="1500" b="1" i="1">
                <a:solidFill>
                  <a:srgbClr val="FFFF00"/>
                </a:solidFill>
                <a:effectLst>
                  <a:outerShdw blurRad="38100" dist="38100" dir="2700000" algn="tl">
                    <a:srgbClr val="000000"/>
                  </a:outerShdw>
                </a:effectLst>
              </a:rPr>
              <a:t>50 </a:t>
            </a:r>
            <a:endParaRPr lang="ro-RO" sz="1500" b="1" i="1">
              <a:solidFill>
                <a:srgbClr val="FFFF00"/>
              </a:solidFill>
              <a:effectLst>
                <a:outerShdw blurRad="38100" dist="38100" dir="2700000" algn="tl">
                  <a:srgbClr val="000000"/>
                </a:outerShdw>
              </a:effectLst>
            </a:endParaRPr>
          </a:p>
        </p:txBody>
      </p:sp>
      <p:pic>
        <p:nvPicPr>
          <p:cNvPr id="11" name="Picture 10" descr="stema cu coroana.png"/>
          <p:cNvPicPr>
            <a:picLocks noChangeAspect="1"/>
          </p:cNvPicPr>
          <p:nvPr/>
        </p:nvPicPr>
        <p:blipFill>
          <a:blip r:embed="rId2"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2" name="Group 1"/>
          <p:cNvGrpSpPr>
            <a:grpSpLocks/>
          </p:cNvGrpSpPr>
          <p:nvPr/>
        </p:nvGrpSpPr>
        <p:grpSpPr bwMode="auto">
          <a:xfrm>
            <a:off x="7860602" y="71437"/>
            <a:ext cx="1094184" cy="1015604"/>
            <a:chOff x="7010400" y="187501"/>
            <a:chExt cx="2113044" cy="1908491"/>
          </a:xfrm>
        </p:grpSpPr>
        <p:pic>
          <p:nvPicPr>
            <p:cNvPr id="13" name="Picture 12"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5" name="Picture 14"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2726635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1F30199C-DCF4-4CEE-A7E4-0F69734D938B}" type="slidenum">
              <a:rPr lang="en-US" altLang="ro-RO" smtClean="0"/>
              <a:pPr>
                <a:defRPr/>
              </a:pPr>
              <a:t>31</a:t>
            </a:fld>
            <a:endParaRPr lang="en-US" altLang="ro-RO"/>
          </a:p>
        </p:txBody>
      </p:sp>
      <p:sp>
        <p:nvSpPr>
          <p:cNvPr id="160771" name="Rectangle 3"/>
          <p:cNvSpPr>
            <a:spLocks noChangeArrowheads="1"/>
          </p:cNvSpPr>
          <p:nvPr/>
        </p:nvSpPr>
        <p:spPr bwMode="auto">
          <a:xfrm>
            <a:off x="2222897" y="370286"/>
            <a:ext cx="4505325" cy="473592"/>
          </a:xfrm>
          <a:prstGeom prst="rect">
            <a:avLst/>
          </a:prstGeom>
          <a:noFill/>
          <a:ln w="12700">
            <a:noFill/>
            <a:miter lim="800000"/>
            <a:headEnd/>
            <a:tailEnd/>
          </a:ln>
          <a:effectLst/>
        </p:spPr>
        <p:txBody>
          <a:bodyPr lIns="67866" tIns="33338" rIns="67866" bIns="33338">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lnSpc>
                <a:spcPct val="110000"/>
              </a:lnSpc>
              <a:defRPr/>
            </a:pPr>
            <a:r>
              <a:rPr lang="ro-RO" altLang="ro-RO" sz="2400" b="1">
                <a:solidFill>
                  <a:srgbClr val="FFFF00"/>
                </a:solidFill>
                <a:effectLst>
                  <a:outerShdw blurRad="38100" dist="38100" dir="2700000" algn="tl">
                    <a:srgbClr val="000000"/>
                  </a:outerShdw>
                </a:effectLst>
              </a:rPr>
              <a:t>MODALITĂŢI DE ÎNSCRIERE</a:t>
            </a:r>
            <a:endParaRPr lang="en-US" altLang="ro-RO" sz="2400" b="1">
              <a:solidFill>
                <a:srgbClr val="FFFF00"/>
              </a:solidFill>
              <a:effectLst>
                <a:outerShdw blurRad="38100" dist="38100" dir="2700000" algn="tl">
                  <a:srgbClr val="000000"/>
                </a:outerShdw>
              </a:effectLst>
            </a:endParaRPr>
          </a:p>
        </p:txBody>
      </p:sp>
      <p:sp>
        <p:nvSpPr>
          <p:cNvPr id="9" name="Text Box 1077"/>
          <p:cNvSpPr txBox="1">
            <a:spLocks noChangeArrowheads="1"/>
          </p:cNvSpPr>
          <p:nvPr/>
        </p:nvSpPr>
        <p:spPr bwMode="auto">
          <a:xfrm>
            <a:off x="1310499" y="843878"/>
            <a:ext cx="6561535" cy="2021708"/>
          </a:xfrm>
          <a:prstGeom prst="rect">
            <a:avLst/>
          </a:prstGeom>
          <a:noFill/>
          <a:ln w="12700" algn="ctr">
            <a:noFill/>
            <a:miter lim="800000"/>
            <a:headEnd/>
            <a:tailEnd/>
          </a:ln>
          <a:effectLst/>
        </p:spPr>
        <p:txBody>
          <a:bodyPr lIns="67866" tIns="33338" rIns="67866" bIns="33338">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ro-RO" altLang="ro-RO" sz="1500" b="1" u="sng" dirty="0">
                <a:effectLst>
                  <a:outerShdw blurRad="38100" dist="38100" dir="2700000" algn="tl">
                    <a:srgbClr val="000000"/>
                  </a:outerShdw>
                </a:effectLst>
              </a:rPr>
              <a:t>Personalul ministerelor apărării din alte </a:t>
            </a:r>
            <a:r>
              <a:rPr lang="ro-RO" altLang="ro-RO" sz="1500" b="1" u="sng" dirty="0" err="1">
                <a:effectLst>
                  <a:outerShdw blurRad="38100" dist="38100" dir="2700000" algn="tl">
                    <a:srgbClr val="000000"/>
                  </a:outerShdw>
                </a:effectLst>
              </a:rPr>
              <a:t>ţări</a:t>
            </a:r>
            <a:r>
              <a:rPr lang="ro-RO" altLang="ro-RO" sz="1500" b="1" u="sng" dirty="0">
                <a:effectLst>
                  <a:outerShdw blurRad="38100" dist="38100" dir="2700000" algn="tl">
                    <a:srgbClr val="000000"/>
                  </a:outerShdw>
                </a:effectLst>
              </a:rPr>
              <a:t>:</a:t>
            </a:r>
          </a:p>
          <a:p>
            <a:pPr algn="just">
              <a:defRPr/>
            </a:pPr>
            <a:r>
              <a:rPr lang="ro-RO" altLang="ro-RO" sz="1600" b="1" dirty="0">
                <a:solidFill>
                  <a:srgbClr val="FFFF66"/>
                </a:solidFill>
                <a:effectLst>
                  <a:outerShdw blurRad="38100" dist="38100" dir="2700000" algn="tl">
                    <a:srgbClr val="000000"/>
                  </a:outerShdw>
                </a:effectLst>
              </a:rPr>
              <a:t>Structurile specializate din ministerele apărării ale statelor respective:</a:t>
            </a:r>
          </a:p>
          <a:p>
            <a:pPr algn="just">
              <a:buFontTx/>
              <a:buChar char="-"/>
              <a:defRPr/>
            </a:pPr>
            <a:r>
              <a:rPr lang="ro-RO" altLang="ro-RO" sz="1600" b="1" dirty="0">
                <a:solidFill>
                  <a:srgbClr val="FFFF66"/>
                </a:solidFill>
                <a:effectLst>
                  <a:outerShdw blurRad="38100" dist="38100" dir="2700000" algn="tl">
                    <a:srgbClr val="000000"/>
                  </a:outerShdw>
                </a:effectLst>
              </a:rPr>
              <a:t> aplică pentru repartizarea unor locuri finanţate de </a:t>
            </a:r>
            <a:r>
              <a:rPr lang="en-US" altLang="ro-RO" sz="1600" b="1">
                <a:solidFill>
                  <a:srgbClr val="FFFF66"/>
                </a:solidFill>
                <a:effectLst>
                  <a:outerShdw blurRad="38100" dist="38100" dir="2700000" algn="tl">
                    <a:srgbClr val="000000"/>
                  </a:outerShdw>
                </a:effectLst>
              </a:rPr>
              <a:t>NATO</a:t>
            </a:r>
            <a:r>
              <a:rPr lang="ro-RO" altLang="ro-RO" sz="1600" b="1">
                <a:solidFill>
                  <a:srgbClr val="FFFF66"/>
                </a:solidFill>
                <a:effectLst>
                  <a:outerShdw blurRad="38100" dist="38100" dir="2700000" algn="tl">
                    <a:srgbClr val="000000"/>
                  </a:outerShdw>
                </a:effectLst>
              </a:rPr>
              <a:t>; </a:t>
            </a:r>
            <a:endParaRPr lang="ro-RO" altLang="ro-RO" sz="1600" b="1" dirty="0">
              <a:solidFill>
                <a:srgbClr val="FFFF66"/>
              </a:solidFill>
              <a:effectLst>
                <a:outerShdw blurRad="38100" dist="38100" dir="2700000" algn="tl">
                  <a:srgbClr val="000000"/>
                </a:outerShdw>
              </a:effectLst>
            </a:endParaRPr>
          </a:p>
          <a:p>
            <a:pPr algn="just">
              <a:defRPr/>
            </a:pPr>
            <a:r>
              <a:rPr lang="ro-RO" altLang="ro-RO" sz="1600" b="1" dirty="0">
                <a:solidFill>
                  <a:srgbClr val="FFFF66"/>
                </a:solidFill>
                <a:effectLst>
                  <a:outerShdw blurRad="38100" dist="38100" dir="2700000" algn="tl">
                    <a:srgbClr val="000000"/>
                  </a:outerShdw>
                </a:effectLst>
              </a:rPr>
              <a:t>SAU</a:t>
            </a:r>
          </a:p>
          <a:p>
            <a:pPr algn="just">
              <a:buFontTx/>
              <a:buChar char="-"/>
              <a:defRPr/>
            </a:pPr>
            <a:r>
              <a:rPr lang="ro-RO" altLang="ro-RO" sz="1600" b="1" dirty="0">
                <a:solidFill>
                  <a:srgbClr val="FFFF66"/>
                </a:solidFill>
                <a:effectLst>
                  <a:outerShdw blurRad="38100" dist="38100" dir="2700000" algn="tl">
                    <a:srgbClr val="000000"/>
                  </a:outerShdw>
                </a:effectLst>
              </a:rPr>
              <a:t> înaintează propuneri </a:t>
            </a:r>
            <a:r>
              <a:rPr lang="ro-RO" altLang="ro-RO" sz="1600" b="1" dirty="0" err="1">
                <a:solidFill>
                  <a:srgbClr val="FFFF66"/>
                </a:solidFill>
                <a:effectLst>
                  <a:outerShdw blurRad="38100" dist="38100" dir="2700000" algn="tl">
                    <a:srgbClr val="000000"/>
                  </a:outerShdw>
                </a:effectLst>
              </a:rPr>
              <a:t>Direcţiei</a:t>
            </a:r>
            <a:r>
              <a:rPr lang="ro-RO" altLang="ro-RO" sz="1600" b="1" dirty="0">
                <a:solidFill>
                  <a:srgbClr val="FFFF66"/>
                </a:solidFill>
                <a:effectLst>
                  <a:outerShdw blurRad="38100" dist="38100" dir="2700000" algn="tl">
                    <a:srgbClr val="000000"/>
                  </a:outerShdw>
                </a:effectLst>
              </a:rPr>
              <a:t> Generale Management Resurse Umane a MApN, în baza acordurilor /protocoalelor </a:t>
            </a:r>
            <a:r>
              <a:rPr lang="ro-RO" altLang="ro-RO" sz="1600" b="1" dirty="0" err="1">
                <a:solidFill>
                  <a:srgbClr val="FFFF66"/>
                </a:solidFill>
                <a:effectLst>
                  <a:outerShdw blurRad="38100" dist="38100" dir="2700000" algn="tl">
                    <a:srgbClr val="000000"/>
                  </a:outerShdw>
                </a:effectLst>
              </a:rPr>
              <a:t>bi</a:t>
            </a:r>
            <a:r>
              <a:rPr lang="ro-RO" altLang="ro-RO" sz="1600" b="1" dirty="0">
                <a:solidFill>
                  <a:srgbClr val="FFFF66"/>
                </a:solidFill>
                <a:effectLst>
                  <a:outerShdw blurRad="38100" dist="38100" dir="2700000" algn="tl">
                    <a:srgbClr val="000000"/>
                  </a:outerShdw>
                </a:effectLst>
              </a:rPr>
              <a:t>/multilaterale, privind cooperarea în domeniul militar;</a:t>
            </a:r>
          </a:p>
          <a:p>
            <a:pPr>
              <a:buFontTx/>
              <a:buChar char="-"/>
              <a:defRPr/>
            </a:pPr>
            <a:endParaRPr lang="ro-RO" altLang="ro-RO" sz="1600" b="1" dirty="0">
              <a:solidFill>
                <a:srgbClr val="FFFF66"/>
              </a:solidFill>
              <a:effectLst>
                <a:outerShdw blurRad="38100" dist="38100" dir="2700000" algn="tl">
                  <a:srgbClr val="000000"/>
                </a:outerShdw>
              </a:effectLst>
            </a:endParaRPr>
          </a:p>
        </p:txBody>
      </p:sp>
      <p:sp>
        <p:nvSpPr>
          <p:cNvPr id="10" name="Text Box 1077"/>
          <p:cNvSpPr txBox="1">
            <a:spLocks noChangeArrowheads="1"/>
          </p:cNvSpPr>
          <p:nvPr/>
        </p:nvSpPr>
        <p:spPr bwMode="auto">
          <a:xfrm>
            <a:off x="1304926" y="2861073"/>
            <a:ext cx="6561535" cy="1267656"/>
          </a:xfrm>
          <a:prstGeom prst="rect">
            <a:avLst/>
          </a:prstGeom>
          <a:noFill/>
          <a:ln w="12700" algn="ctr">
            <a:noFill/>
            <a:miter lim="800000"/>
            <a:headEnd/>
            <a:tailEnd/>
          </a:ln>
          <a:effectLst/>
        </p:spPr>
        <p:txBody>
          <a:bodyPr lIns="67866" tIns="33338" rIns="67866" bIns="33338">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defRPr/>
            </a:pPr>
            <a:r>
              <a:rPr lang="ro-RO" altLang="ro-RO" sz="1500" b="1" u="sng" dirty="0">
                <a:effectLst>
                  <a:outerShdw blurRad="38100" dist="38100" dir="2700000" algn="tl">
                    <a:srgbClr val="000000"/>
                  </a:outerShdw>
                </a:effectLst>
              </a:rPr>
              <a:t>Personalul din sistemul de apărare, ordine publică şi siguranţă naţională din România:</a:t>
            </a:r>
          </a:p>
          <a:p>
            <a:pPr algn="just">
              <a:defRPr/>
            </a:pPr>
            <a:r>
              <a:rPr lang="ro-RO" altLang="ro-RO" sz="1600" b="1" dirty="0">
                <a:solidFill>
                  <a:srgbClr val="FFFF66"/>
                </a:solidFill>
                <a:effectLst>
                  <a:outerShdw blurRad="38100" dist="38100" dir="2700000" algn="tl">
                    <a:srgbClr val="000000"/>
                  </a:outerShdw>
                </a:effectLst>
              </a:rPr>
              <a:t>Structurile cu atribuţii în domeniu înaintează propuneri Direcţiei Generale Management Resurse Umane a MApN pentru participarea la cursuri în baza legislaţiei în vigoare</a:t>
            </a:r>
            <a:endParaRPr lang="en-US" altLang="ro-RO" sz="1600" b="1" dirty="0">
              <a:solidFill>
                <a:srgbClr val="FFFF66"/>
              </a:solidFill>
              <a:effectLst>
                <a:outerShdw blurRad="38100" dist="38100" dir="2700000" algn="tl">
                  <a:srgbClr val="000000"/>
                </a:outerShdw>
              </a:effectLst>
            </a:endParaRPr>
          </a:p>
        </p:txBody>
      </p:sp>
      <p:sp>
        <p:nvSpPr>
          <p:cNvPr id="11" name="Text Box 1077"/>
          <p:cNvSpPr txBox="1">
            <a:spLocks noChangeArrowheads="1"/>
          </p:cNvSpPr>
          <p:nvPr/>
        </p:nvSpPr>
        <p:spPr bwMode="auto">
          <a:xfrm>
            <a:off x="1304926" y="4160044"/>
            <a:ext cx="6561535" cy="790602"/>
          </a:xfrm>
          <a:prstGeom prst="rect">
            <a:avLst/>
          </a:prstGeom>
          <a:noFill/>
          <a:ln w="12700" algn="ctr">
            <a:noFill/>
            <a:miter lim="800000"/>
            <a:headEnd/>
            <a:tailEnd/>
          </a:ln>
          <a:effectLst/>
        </p:spPr>
        <p:txBody>
          <a:bodyPr lIns="67866" tIns="33338" rIns="67866" bIns="33338">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ro-RO" altLang="ro-RO" sz="1500" b="1" u="sng" dirty="0">
                <a:effectLst>
                  <a:outerShdw blurRad="38100" dist="38100" dir="2700000" algn="tl">
                    <a:srgbClr val="000000"/>
                  </a:outerShdw>
                </a:effectLst>
              </a:rPr>
              <a:t>Persoanele care se înscriu la </a:t>
            </a:r>
            <a:r>
              <a:rPr lang="en-US" altLang="ro-RO" sz="1500" b="1" u="sng" dirty="0" err="1">
                <a:effectLst>
                  <a:outerShdw blurRad="38100" dist="38100" dir="2700000" algn="tl">
                    <a:srgbClr val="000000"/>
                  </a:outerShdw>
                </a:effectLst>
              </a:rPr>
              <a:t>locu</a:t>
            </a:r>
            <a:r>
              <a:rPr lang="ro-RO" altLang="ro-RO" sz="1500" b="1" u="sng" dirty="0">
                <a:effectLst>
                  <a:outerShdw blurRad="38100" dist="38100" dir="2700000" algn="tl">
                    <a:srgbClr val="000000"/>
                  </a:outerShdw>
                </a:effectLst>
              </a:rPr>
              <a:t>rile cu taxă:</a:t>
            </a:r>
          </a:p>
          <a:p>
            <a:pPr algn="just">
              <a:defRPr/>
            </a:pPr>
            <a:r>
              <a:rPr lang="ro-RO" altLang="ro-RO" sz="1600" b="1" dirty="0">
                <a:solidFill>
                  <a:srgbClr val="FFFF66"/>
                </a:solidFill>
                <a:effectLst>
                  <a:outerShdw blurRad="38100" dist="38100" dir="2700000" algn="tl">
                    <a:srgbClr val="000000"/>
                  </a:outerShdw>
                </a:effectLst>
              </a:rPr>
              <a:t>Prin îndeplinirea procedurilor specifice de înscriere în învățământul universitar</a:t>
            </a:r>
            <a:endParaRPr lang="en-US" altLang="ro-RO" sz="1600" b="1" dirty="0">
              <a:solidFill>
                <a:srgbClr val="FFFF66"/>
              </a:solidFill>
              <a:effectLst>
                <a:outerShdw blurRad="38100" dist="38100" dir="2700000" algn="tl">
                  <a:srgbClr val="000000"/>
                </a:outerShdw>
              </a:effectLst>
            </a:endParaRPr>
          </a:p>
        </p:txBody>
      </p:sp>
      <p:pic>
        <p:nvPicPr>
          <p:cNvPr id="15" name="Picture 14" descr="stema cu coroana.png"/>
          <p:cNvPicPr>
            <a:picLocks noChangeAspect="1"/>
          </p:cNvPicPr>
          <p:nvPr/>
        </p:nvPicPr>
        <p:blipFill>
          <a:blip r:embed="rId2"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2" name="Group 1"/>
          <p:cNvGrpSpPr>
            <a:grpSpLocks/>
          </p:cNvGrpSpPr>
          <p:nvPr/>
        </p:nvGrpSpPr>
        <p:grpSpPr bwMode="auto">
          <a:xfrm>
            <a:off x="7860602" y="71437"/>
            <a:ext cx="1094184" cy="1015604"/>
            <a:chOff x="7010400" y="187501"/>
            <a:chExt cx="2113044" cy="1908491"/>
          </a:xfrm>
        </p:grpSpPr>
        <p:pic>
          <p:nvPicPr>
            <p:cNvPr id="16" name="Picture 15"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7" name="Picture 16"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37323591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defRPr>
            </a:lvl1pPr>
            <a:lvl2pPr marL="557213" indent="-214313">
              <a:defRPr>
                <a:solidFill>
                  <a:schemeClr val="tx1"/>
                </a:solidFill>
                <a:latin typeface="Times New Roman" panose="02020603050405020304" pitchFamily="18" charset="0"/>
              </a:defRPr>
            </a:lvl2pPr>
            <a:lvl3pPr marL="857250" indent="-171450">
              <a:defRPr>
                <a:solidFill>
                  <a:schemeClr val="tx1"/>
                </a:solidFill>
                <a:latin typeface="Times New Roman" panose="02020603050405020304" pitchFamily="18" charset="0"/>
              </a:defRPr>
            </a:lvl3pPr>
            <a:lvl4pPr marL="1200150" indent="-171450">
              <a:defRPr>
                <a:solidFill>
                  <a:schemeClr val="tx1"/>
                </a:solidFill>
                <a:latin typeface="Times New Roman" panose="02020603050405020304" pitchFamily="18" charset="0"/>
              </a:defRPr>
            </a:lvl4pPr>
            <a:lvl5pPr marL="1543050" indent="-171450">
              <a:defRPr>
                <a:solidFill>
                  <a:schemeClr val="tx1"/>
                </a:solidFill>
                <a:latin typeface="Times New Roman" panose="02020603050405020304" pitchFamily="18"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defRPr>
            </a:lvl9pPr>
          </a:lstStyle>
          <a:p>
            <a:pPr>
              <a:defRPr/>
            </a:pPr>
            <a:fld id="{A1E0C3E2-30C7-4BAC-9BCA-FACE92B9E886}" type="slidenum">
              <a:rPr lang="en-US" altLang="ro-RO">
                <a:solidFill>
                  <a:srgbClr val="FFFFFF"/>
                </a:solidFill>
              </a:rPr>
              <a:pPr>
                <a:defRPr/>
              </a:pPr>
              <a:t>32</a:t>
            </a:fld>
            <a:endParaRPr lang="en-US" altLang="ro-RO">
              <a:solidFill>
                <a:srgbClr val="FFFFFF"/>
              </a:solidFill>
            </a:endParaRPr>
          </a:p>
        </p:txBody>
      </p:sp>
      <p:sp>
        <p:nvSpPr>
          <p:cNvPr id="190468" name="Rectangle 4"/>
          <p:cNvSpPr>
            <a:spLocks noChangeArrowheads="1"/>
          </p:cNvSpPr>
          <p:nvPr/>
        </p:nvSpPr>
        <p:spPr bwMode="auto">
          <a:xfrm>
            <a:off x="1925242" y="257175"/>
            <a:ext cx="5130403" cy="690575"/>
          </a:xfrm>
          <a:prstGeom prst="rect">
            <a:avLst/>
          </a:prstGeom>
          <a:noFill/>
          <a:ln w="12700">
            <a:noFill/>
            <a:miter lim="800000"/>
            <a:headEnd/>
            <a:tailEnd/>
          </a:ln>
          <a:effectLst/>
        </p:spPr>
        <p:txBody>
          <a:bodyPr lIns="67866" tIns="33338" rIns="67866" bIns="33338">
            <a:spAutoFit/>
          </a:bodyPr>
          <a:lstStyle/>
          <a:p>
            <a:pPr algn="ctr">
              <a:defRPr/>
            </a:pPr>
            <a:r>
              <a:rPr lang="ro-RO" altLang="ro-RO" sz="2400" b="1" dirty="0">
                <a:solidFill>
                  <a:srgbClr val="FFFF00"/>
                </a:solidFill>
                <a:effectLst>
                  <a:outerShdw blurRad="38100" dist="38100" dir="2700000" algn="tl">
                    <a:srgbClr val="000000"/>
                  </a:outerShdw>
                </a:effectLst>
              </a:rPr>
              <a:t>ABSOLVENŢI </a:t>
            </a:r>
            <a:r>
              <a:rPr lang="en-US" altLang="ro-RO" sz="2400" b="1" dirty="0">
                <a:solidFill>
                  <a:srgbClr val="FFFF00"/>
                </a:solidFill>
                <a:effectLst>
                  <a:outerShdw blurRad="38100" dist="38100" dir="2700000" algn="tl">
                    <a:srgbClr val="000000"/>
                  </a:outerShdw>
                </a:effectLst>
              </a:rPr>
              <a:t>– </a:t>
            </a:r>
            <a:r>
              <a:rPr lang="en-US" altLang="ro-RO" sz="2400" b="1" dirty="0">
                <a:solidFill>
                  <a:srgbClr val="FFFF00"/>
                </a:solidFill>
                <a:effectLst>
                  <a:outerShdw blurRad="38100" dist="38100" dir="2700000" algn="tl">
                    <a:srgbClr val="000000"/>
                  </a:outerShdw>
                </a:effectLst>
                <a:cs typeface="Arial" charset="0"/>
              </a:rPr>
              <a:t>ALUMNI</a:t>
            </a:r>
            <a:endParaRPr lang="ro-RO" altLang="ro-RO" sz="2400" b="1" dirty="0">
              <a:solidFill>
                <a:srgbClr val="FFFF00"/>
              </a:solidFill>
              <a:effectLst>
                <a:outerShdw blurRad="38100" dist="38100" dir="2700000" algn="tl">
                  <a:srgbClr val="000000"/>
                </a:outerShdw>
              </a:effectLst>
              <a:cs typeface="Arial" charset="0"/>
            </a:endParaRPr>
          </a:p>
          <a:p>
            <a:pPr algn="ctr">
              <a:defRPr/>
            </a:pPr>
            <a:r>
              <a:rPr lang="en-US" altLang="ro-RO" sz="1650" b="1" dirty="0">
                <a:solidFill>
                  <a:srgbClr val="FFFF00"/>
                </a:solidFill>
                <a:effectLst>
                  <a:outerShdw blurRad="38100" dist="38100" dir="2700000" algn="tl">
                    <a:srgbClr val="000000"/>
                  </a:outerShdw>
                </a:effectLst>
                <a:cs typeface="Arial" charset="0"/>
              </a:rPr>
              <a:t>(</a:t>
            </a:r>
            <a:r>
              <a:rPr lang="ro-RO" altLang="ro-RO" sz="1650" b="1" dirty="0">
                <a:solidFill>
                  <a:srgbClr val="FFFF00"/>
                </a:solidFill>
                <a:effectLst>
                  <a:outerShdw blurRad="38100" dist="38100" dir="2700000" algn="tl">
                    <a:srgbClr val="000000"/>
                  </a:outerShdw>
                </a:effectLst>
                <a:cs typeface="Times New Roman" panose="02020603050405020304" pitchFamily="18" charset="0"/>
              </a:rPr>
              <a:t>decembrie</a:t>
            </a:r>
            <a:r>
              <a:rPr lang="ro-RO" altLang="ro-RO" sz="1650" b="1" dirty="0">
                <a:solidFill>
                  <a:srgbClr val="FFFF00"/>
                </a:solidFill>
                <a:effectLst>
                  <a:outerShdw blurRad="38100" dist="38100" dir="2700000" algn="tl">
                    <a:srgbClr val="000000"/>
                  </a:outerShdw>
                </a:effectLst>
                <a:cs typeface="Arial" charset="0"/>
              </a:rPr>
              <a:t> </a:t>
            </a:r>
            <a:r>
              <a:rPr lang="en-US" altLang="ro-RO" sz="1650" b="1" dirty="0">
                <a:solidFill>
                  <a:srgbClr val="FFFF00"/>
                </a:solidFill>
                <a:effectLst>
                  <a:outerShdw blurRad="38100" dist="38100" dir="2700000" algn="tl">
                    <a:srgbClr val="000000"/>
                  </a:outerShdw>
                </a:effectLst>
                <a:cs typeface="Arial" charset="0"/>
              </a:rPr>
              <a:t>2024)</a:t>
            </a:r>
          </a:p>
        </p:txBody>
      </p:sp>
      <p:sp>
        <p:nvSpPr>
          <p:cNvPr id="15" name="Text Box 5"/>
          <p:cNvSpPr txBox="1">
            <a:spLocks noChangeArrowheads="1"/>
          </p:cNvSpPr>
          <p:nvPr/>
        </p:nvSpPr>
        <p:spPr bwMode="auto">
          <a:xfrm>
            <a:off x="508424" y="4583363"/>
            <a:ext cx="8038873" cy="436659"/>
          </a:xfrm>
          <a:prstGeom prst="rect">
            <a:avLst/>
          </a:prstGeom>
          <a:noFill/>
          <a:ln w="12700" algn="ctr">
            <a:noFill/>
            <a:miter lim="800000"/>
            <a:headEnd/>
            <a:tailEnd/>
          </a:ln>
          <a:effectLst/>
        </p:spPr>
        <p:txBody>
          <a:bodyPr wrap="square" lIns="67866" tIns="33338" rIns="67866" bIns="33338">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None/>
              <a:defRPr/>
            </a:pPr>
            <a:r>
              <a:rPr lang="ro-RO" altLang="ro-RO" sz="2400" b="1" dirty="0">
                <a:solidFill>
                  <a:srgbClr val="FFFF00"/>
                </a:solidFill>
                <a:effectLst>
                  <a:outerShdw blurRad="38100" dist="38100" dir="2700000" algn="tl">
                    <a:srgbClr val="000000"/>
                  </a:outerShdw>
                </a:effectLst>
                <a:latin typeface="Times New Roman" panose="02020603050405020304" pitchFamily="18" charset="0"/>
                <a:cs typeface="Arial" charset="0"/>
              </a:rPr>
              <a:t>TOTAL</a:t>
            </a:r>
            <a:r>
              <a:rPr lang="ro-RO" altLang="ro-RO" sz="2100" b="1" dirty="0">
                <a:solidFill>
                  <a:srgbClr val="FFFF00"/>
                </a:solidFill>
                <a:effectLst>
                  <a:outerShdw blurRad="38100" dist="38100" dir="2700000" algn="tl">
                    <a:srgbClr val="000000"/>
                  </a:outerShdw>
                </a:effectLst>
                <a:latin typeface="Times New Roman" panose="02020603050405020304" pitchFamily="18" charset="0"/>
                <a:cs typeface="Arial" charset="0"/>
              </a:rPr>
              <a:t> </a:t>
            </a:r>
            <a:r>
              <a:rPr lang="ro-RO" altLang="ro-RO" sz="2400" b="1" dirty="0">
                <a:solidFill>
                  <a:srgbClr val="FFFF00"/>
                </a:solidFill>
                <a:effectLst>
                  <a:outerShdw blurRad="38100" dist="38100" dir="2700000" algn="tl">
                    <a:srgbClr val="000000"/>
                  </a:outerShdw>
                </a:effectLst>
                <a:latin typeface="Times New Roman" panose="02020603050405020304" pitchFamily="18" charset="0"/>
                <a:cs typeface="Arial" charset="0"/>
              </a:rPr>
              <a:t>–</a:t>
            </a:r>
            <a:r>
              <a:rPr lang="en-US" altLang="ro-RO" sz="2400" b="1" dirty="0">
                <a:solidFill>
                  <a:srgbClr val="FFFF00"/>
                </a:solidFill>
                <a:effectLst>
                  <a:outerShdw blurRad="38100" dist="38100" dir="2700000" algn="tl">
                    <a:srgbClr val="000000"/>
                  </a:outerShdw>
                </a:effectLst>
                <a:latin typeface="Times New Roman" panose="02020603050405020304" pitchFamily="18" charset="0"/>
              </a:rPr>
              <a:t>3</a:t>
            </a:r>
            <a:r>
              <a:rPr lang="ro-RO" altLang="ro-RO" sz="2400" b="1" dirty="0">
                <a:solidFill>
                  <a:srgbClr val="FFFF00"/>
                </a:solidFill>
                <a:effectLst>
                  <a:outerShdw blurRad="38100" dist="38100" dir="2700000" algn="tl">
                    <a:srgbClr val="000000"/>
                  </a:outerShdw>
                </a:effectLst>
                <a:latin typeface="Times New Roman" panose="02020603050405020304" pitchFamily="18" charset="0"/>
              </a:rPr>
              <a:t>609</a:t>
            </a:r>
            <a:r>
              <a:rPr lang="en-US" altLang="ro-RO" sz="2400" b="1" dirty="0">
                <a:solidFill>
                  <a:srgbClr val="FFFF00"/>
                </a:solidFill>
                <a:effectLst>
                  <a:outerShdw blurRad="38100" dist="38100" dir="2700000" algn="tl">
                    <a:srgbClr val="000000"/>
                  </a:outerShdw>
                </a:effectLst>
                <a:latin typeface="Times New Roman" panose="02020603050405020304" pitchFamily="18" charset="0"/>
              </a:rPr>
              <a:t> </a:t>
            </a:r>
            <a:r>
              <a:rPr lang="ro-RO" altLang="ro-RO" sz="2400" b="1" dirty="0">
                <a:solidFill>
                  <a:srgbClr val="FFFF00"/>
                </a:solidFill>
                <a:effectLst>
                  <a:outerShdw blurRad="38100" dist="38100" dir="2700000" algn="tl">
                    <a:srgbClr val="000000"/>
                  </a:outerShdw>
                </a:effectLst>
                <a:latin typeface="Times New Roman" panose="02020603050405020304" pitchFamily="18" charset="0"/>
              </a:rPr>
              <a:t>ABSOLVENŢI din care 848 străini</a:t>
            </a:r>
            <a:r>
              <a:rPr lang="ro-RO" altLang="ro-RO" sz="2100" b="1" dirty="0">
                <a:solidFill>
                  <a:srgbClr val="FFFF00"/>
                </a:solidFill>
                <a:effectLst>
                  <a:outerShdw blurRad="38100" dist="38100" dir="2700000" algn="tl">
                    <a:srgbClr val="000000"/>
                  </a:outerShdw>
                </a:effectLst>
                <a:latin typeface="Times New Roman" panose="02020603050405020304" pitchFamily="18" charset="0"/>
                <a:cs typeface="Arial" charset="0"/>
              </a:rPr>
              <a:t> </a:t>
            </a:r>
            <a:endParaRPr lang="en-US" altLang="ro-RO" sz="2400" b="1" dirty="0">
              <a:solidFill>
                <a:srgbClr val="FFFF00"/>
              </a:solidFill>
              <a:effectLst>
                <a:outerShdw blurRad="38100" dist="38100" dir="2700000" algn="tl">
                  <a:srgbClr val="000000"/>
                </a:outerShdw>
              </a:effectLst>
              <a:latin typeface="Times New Roman" panose="02020603050405020304" pitchFamily="18" charset="0"/>
              <a:cs typeface="Arial" charset="0"/>
            </a:endParaRPr>
          </a:p>
        </p:txBody>
      </p:sp>
      <p:grpSp>
        <p:nvGrpSpPr>
          <p:cNvPr id="2" name="Group 1"/>
          <p:cNvGrpSpPr>
            <a:grpSpLocks/>
          </p:cNvGrpSpPr>
          <p:nvPr/>
        </p:nvGrpSpPr>
        <p:grpSpPr bwMode="auto">
          <a:xfrm>
            <a:off x="7891305" y="71437"/>
            <a:ext cx="1094184" cy="1015604"/>
            <a:chOff x="7010400" y="187501"/>
            <a:chExt cx="2113044" cy="1908491"/>
          </a:xfrm>
        </p:grpSpPr>
        <p:pic>
          <p:nvPicPr>
            <p:cNvPr id="11" name="Picture 12"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2" name="Picture 11"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pic>
        <p:nvPicPr>
          <p:cNvPr id="16" name="Picture 15" descr="stema cu coroana.png"/>
          <p:cNvPicPr>
            <a:picLocks noChangeAspect="1"/>
          </p:cNvPicPr>
          <p:nvPr/>
        </p:nvPicPr>
        <p:blipFill>
          <a:blip r:embed="rId5" cstate="print"/>
          <a:srcRect/>
          <a:stretch>
            <a:fillRect/>
          </a:stretch>
        </p:blipFill>
        <p:spPr bwMode="auto">
          <a:xfrm>
            <a:off x="170511" y="0"/>
            <a:ext cx="810755" cy="940791"/>
          </a:xfrm>
          <a:prstGeom prst="rect">
            <a:avLst/>
          </a:prstGeom>
          <a:noFill/>
          <a:ln>
            <a:noFill/>
          </a:ln>
          <a:effectLst>
            <a:glow rad="38100">
              <a:schemeClr val="tx1">
                <a:alpha val="97000"/>
              </a:schemeClr>
            </a:glow>
          </a:effectLst>
        </p:spPr>
      </p:pic>
      <p:grpSp>
        <p:nvGrpSpPr>
          <p:cNvPr id="4" name="Group 3"/>
          <p:cNvGrpSpPr/>
          <p:nvPr/>
        </p:nvGrpSpPr>
        <p:grpSpPr>
          <a:xfrm>
            <a:off x="8208404" y="3170331"/>
            <a:ext cx="1144269" cy="789408"/>
            <a:chOff x="8124347" y="2350941"/>
            <a:chExt cx="1144269" cy="789408"/>
          </a:xfrm>
        </p:grpSpPr>
        <p:grpSp>
          <p:nvGrpSpPr>
            <p:cNvPr id="18" name="Group 17"/>
            <p:cNvGrpSpPr/>
            <p:nvPr/>
          </p:nvGrpSpPr>
          <p:grpSpPr>
            <a:xfrm>
              <a:off x="8124347" y="2724851"/>
              <a:ext cx="1065404" cy="415498"/>
              <a:chOff x="10441673" y="3618610"/>
              <a:chExt cx="1420539" cy="553996"/>
            </a:xfrm>
          </p:grpSpPr>
          <p:sp>
            <p:nvSpPr>
              <p:cNvPr id="19" name="TextBox 18"/>
              <p:cNvSpPr txBox="1"/>
              <p:nvPr/>
            </p:nvSpPr>
            <p:spPr>
              <a:xfrm>
                <a:off x="10441673" y="3618610"/>
                <a:ext cx="1420539" cy="553996"/>
              </a:xfrm>
              <a:prstGeom prst="rect">
                <a:avLst/>
              </a:prstGeom>
              <a:noFill/>
              <a:ln>
                <a:noFill/>
              </a:ln>
            </p:spPr>
            <p:txBody>
              <a:bodyPr wrap="square" rtlCol="0">
                <a:spAutoFit/>
              </a:bodyPr>
              <a:lstStyle/>
              <a:p>
                <a:r>
                  <a:rPr lang="ro-RO" sz="1050" dirty="0">
                    <a:cs typeface="Times New Roman" panose="02020603050405020304" pitchFamily="18" charset="0"/>
                  </a:rPr>
                  <a:t>       Absolvenți</a:t>
                </a:r>
              </a:p>
              <a:p>
                <a:r>
                  <a:rPr lang="ro-RO" sz="1050" dirty="0">
                    <a:cs typeface="Times New Roman" panose="02020603050405020304" pitchFamily="18" charset="0"/>
                  </a:rPr>
                  <a:t>       străini</a:t>
                </a:r>
              </a:p>
            </p:txBody>
          </p:sp>
          <p:cxnSp>
            <p:nvCxnSpPr>
              <p:cNvPr id="20" name="Straight Connector 19"/>
              <p:cNvCxnSpPr/>
              <p:nvPr/>
            </p:nvCxnSpPr>
            <p:spPr bwMode="auto">
              <a:xfrm>
                <a:off x="10489679" y="3784807"/>
                <a:ext cx="315323" cy="55"/>
              </a:xfrm>
              <a:prstGeom prst="line">
                <a:avLst/>
              </a:prstGeom>
              <a:gradFill rotWithShape="0">
                <a:gsLst>
                  <a:gs pos="0">
                    <a:schemeClr val="accent1"/>
                  </a:gs>
                  <a:gs pos="100000">
                    <a:schemeClr val="bg1"/>
                  </a:gs>
                </a:gsLst>
                <a:lin ang="0" scaled="1"/>
              </a:gradFill>
              <a:ln w="57150" cap="flat" cmpd="sng" algn="ctr">
                <a:solidFill>
                  <a:srgbClr val="FF0000"/>
                </a:solidFill>
                <a:prstDash val="solid"/>
                <a:round/>
                <a:headEnd type="none" w="med" len="med"/>
                <a:tailEnd type="none" w="med" len="med"/>
              </a:ln>
              <a:effectLst/>
            </p:spPr>
          </p:cxnSp>
        </p:grpSp>
        <p:grpSp>
          <p:nvGrpSpPr>
            <p:cNvPr id="3" name="Group 2"/>
            <p:cNvGrpSpPr/>
            <p:nvPr/>
          </p:nvGrpSpPr>
          <p:grpSpPr>
            <a:xfrm>
              <a:off x="8160351" y="2350941"/>
              <a:ext cx="1108265" cy="415498"/>
              <a:chOff x="7908323" y="1169889"/>
              <a:chExt cx="1108265" cy="415498"/>
            </a:xfrm>
          </p:grpSpPr>
          <p:sp>
            <p:nvSpPr>
              <p:cNvPr id="21" name="TextBox 20"/>
              <p:cNvSpPr txBox="1"/>
              <p:nvPr/>
            </p:nvSpPr>
            <p:spPr>
              <a:xfrm>
                <a:off x="7908323" y="1169889"/>
                <a:ext cx="1108265" cy="415498"/>
              </a:xfrm>
              <a:prstGeom prst="rect">
                <a:avLst/>
              </a:prstGeom>
              <a:noFill/>
              <a:ln>
                <a:noFill/>
              </a:ln>
            </p:spPr>
            <p:txBody>
              <a:bodyPr wrap="square" rtlCol="0">
                <a:spAutoFit/>
              </a:bodyPr>
              <a:lstStyle/>
              <a:p>
                <a:r>
                  <a:rPr lang="ro-RO" sz="1050" dirty="0">
                    <a:cs typeface="Times New Roman" panose="02020603050405020304" pitchFamily="18" charset="0"/>
                  </a:rPr>
                  <a:t>       Total</a:t>
                </a:r>
              </a:p>
              <a:p>
                <a:r>
                  <a:rPr lang="ro-RO" sz="1050" dirty="0">
                    <a:cs typeface="Times New Roman" panose="02020603050405020304" pitchFamily="18" charset="0"/>
                  </a:rPr>
                  <a:t>       absolvenți</a:t>
                </a:r>
              </a:p>
            </p:txBody>
          </p:sp>
          <p:cxnSp>
            <p:nvCxnSpPr>
              <p:cNvPr id="23" name="Straight Connector 22"/>
              <p:cNvCxnSpPr/>
              <p:nvPr/>
            </p:nvCxnSpPr>
            <p:spPr bwMode="auto">
              <a:xfrm>
                <a:off x="7908323" y="1406155"/>
                <a:ext cx="236492" cy="41"/>
              </a:xfrm>
              <a:prstGeom prst="line">
                <a:avLst/>
              </a:prstGeom>
              <a:gradFill rotWithShape="0">
                <a:gsLst>
                  <a:gs pos="0">
                    <a:schemeClr val="accent1"/>
                  </a:gs>
                  <a:gs pos="100000">
                    <a:schemeClr val="bg1"/>
                  </a:gs>
                </a:gsLst>
                <a:lin ang="0" scaled="1"/>
              </a:gradFill>
              <a:ln w="57150" cap="flat" cmpd="sng" algn="ctr">
                <a:solidFill>
                  <a:srgbClr val="FFFF00"/>
                </a:solidFill>
                <a:prstDash val="solid"/>
                <a:round/>
                <a:headEnd type="none" w="med" len="med"/>
                <a:tailEnd type="none" w="med" len="med"/>
              </a:ln>
              <a:effectLst/>
            </p:spPr>
          </p:cxnSp>
        </p:grpSp>
      </p:grpSp>
      <p:graphicFrame>
        <p:nvGraphicFramePr>
          <p:cNvPr id="24" name="Chart 23"/>
          <p:cNvGraphicFramePr>
            <a:graphicFrameLocks/>
          </p:cNvGraphicFramePr>
          <p:nvPr>
            <p:extLst>
              <p:ext uri="{D42A27DB-BD31-4B8C-83A1-F6EECF244321}">
                <p14:modId xmlns:p14="http://schemas.microsoft.com/office/powerpoint/2010/main" val="4290976447"/>
              </p:ext>
            </p:extLst>
          </p:nvPr>
        </p:nvGraphicFramePr>
        <p:xfrm>
          <a:off x="353178" y="853590"/>
          <a:ext cx="7964328" cy="38063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86689386"/>
      </p:ext>
    </p:extLst>
  </p:cSld>
  <p:clrMapOvr>
    <a:masterClrMapping/>
  </p:clrMapOvr>
  <mc:AlternateContent xmlns:mc="http://schemas.openxmlformats.org/markup-compatibility/2006" xmlns:p14="http://schemas.microsoft.com/office/powerpoint/2010/main">
    <mc:Choice Requires="p14">
      <p:transition spd="slow" p14:dur="2250">
        <p:wipe dir="d"/>
      </p:transition>
    </mc:Choice>
    <mc:Fallback xmlns="">
      <p:transition spd="slow">
        <p:wipe dir="d"/>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2"/>
          <p:cNvSpPr>
            <a:spLocks noGrp="1" noChangeArrowheads="1"/>
          </p:cNvSpPr>
          <p:nvPr>
            <p:ph type="sldNum" sz="quarter" idx="11"/>
          </p:nvPr>
        </p:nvSpPr>
        <p:spPr>
          <a:xfrm>
            <a:off x="7058547" y="4889527"/>
            <a:ext cx="2133600"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6DE37EF5-08C4-4AFD-992F-72A9932653F2}" type="slidenum">
              <a:rPr lang="en-US" altLang="ro-RO" smtClean="0"/>
              <a:pPr>
                <a:defRPr/>
              </a:pPr>
              <a:t>33</a:t>
            </a:fld>
            <a:endParaRPr lang="en-US" altLang="ro-RO"/>
          </a:p>
        </p:txBody>
      </p:sp>
      <p:sp>
        <p:nvSpPr>
          <p:cNvPr id="38917" name="Rectangle 3"/>
          <p:cNvSpPr>
            <a:spLocks noChangeArrowheads="1"/>
          </p:cNvSpPr>
          <p:nvPr/>
        </p:nvSpPr>
        <p:spPr bwMode="auto">
          <a:xfrm>
            <a:off x="1157288" y="2369345"/>
            <a:ext cx="1610916" cy="284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ro-RO" altLang="ro-RO" sz="1350"/>
          </a:p>
        </p:txBody>
      </p:sp>
      <p:pic>
        <p:nvPicPr>
          <p:cNvPr id="17" name="Picture 16"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20" name="Group 1"/>
          <p:cNvGrpSpPr>
            <a:grpSpLocks/>
          </p:cNvGrpSpPr>
          <p:nvPr/>
        </p:nvGrpSpPr>
        <p:grpSpPr bwMode="auto">
          <a:xfrm>
            <a:off x="7860602" y="71437"/>
            <a:ext cx="1094184" cy="1015604"/>
            <a:chOff x="7010400" y="187501"/>
            <a:chExt cx="2113044" cy="1908491"/>
          </a:xfrm>
        </p:grpSpPr>
        <p:pic>
          <p:nvPicPr>
            <p:cNvPr id="21" name="Picture 20"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22" name="Picture 21"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
        <p:nvSpPr>
          <p:cNvPr id="18" name="Rectangle 3"/>
          <p:cNvSpPr>
            <a:spLocks noChangeArrowheads="1"/>
          </p:cNvSpPr>
          <p:nvPr/>
        </p:nvSpPr>
        <p:spPr bwMode="auto">
          <a:xfrm>
            <a:off x="287524" y="411244"/>
            <a:ext cx="8284587" cy="459100"/>
          </a:xfrm>
          <a:prstGeom prst="rect">
            <a:avLst/>
          </a:prstGeom>
          <a:noFill/>
          <a:ln w="12700">
            <a:noFill/>
            <a:miter lim="800000"/>
            <a:headEnd/>
            <a:tailEnd/>
          </a:ln>
          <a:effectLst/>
        </p:spPr>
        <p:txBody>
          <a:bodyPr wrap="square" lIns="90488" tIns="44450" rIns="90488" bIns="44450">
            <a:spAutoFit/>
          </a:bodyPr>
          <a:lstStyle/>
          <a:p>
            <a:pPr algn="ctr">
              <a:defRPr/>
            </a:pPr>
            <a:r>
              <a:rPr lang="ro-RO" sz="2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PROVENIENȚA ABSOLVENȚILOR</a:t>
            </a:r>
          </a:p>
        </p:txBody>
      </p:sp>
      <p:sp>
        <p:nvSpPr>
          <p:cNvPr id="60" name="Rectangle 142"/>
          <p:cNvSpPr>
            <a:spLocks noChangeArrowheads="1"/>
          </p:cNvSpPr>
          <p:nvPr/>
        </p:nvSpPr>
        <p:spPr bwMode="auto">
          <a:xfrm>
            <a:off x="502964" y="1103109"/>
            <a:ext cx="5437188" cy="1504645"/>
          </a:xfrm>
          <a:prstGeom prst="rect">
            <a:avLst/>
          </a:pr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ro-RO" altLang="ro-RO" sz="1800">
              <a:latin typeface="Times New Roman" panose="02020603050405020304" pitchFamily="18" charset="0"/>
            </a:endParaRPr>
          </a:p>
        </p:txBody>
      </p:sp>
      <p:grpSp>
        <p:nvGrpSpPr>
          <p:cNvPr id="3" name="Group 2"/>
          <p:cNvGrpSpPr/>
          <p:nvPr/>
        </p:nvGrpSpPr>
        <p:grpSpPr>
          <a:xfrm>
            <a:off x="611560" y="1275606"/>
            <a:ext cx="5289529" cy="1116352"/>
            <a:chOff x="786096" y="1416187"/>
            <a:chExt cx="5289529" cy="1116352"/>
          </a:xfrm>
        </p:grpSpPr>
        <p:sp>
          <p:nvSpPr>
            <p:cNvPr id="61" name="Rectangle 143"/>
            <p:cNvSpPr>
              <a:spLocks noChangeArrowheads="1"/>
            </p:cNvSpPr>
            <p:nvPr/>
          </p:nvSpPr>
          <p:spPr bwMode="auto">
            <a:xfrm>
              <a:off x="797483" y="1483628"/>
              <a:ext cx="138113" cy="162923"/>
            </a:xfrm>
            <a:prstGeom prst="rect">
              <a:avLst/>
            </a:prstGeom>
            <a:gradFill>
              <a:gsLst>
                <a:gs pos="60000">
                  <a:srgbClr val="D66C85"/>
                </a:gs>
                <a:gs pos="100000">
                  <a:srgbClr val="002850"/>
                </a:gs>
              </a:gsLst>
              <a:lin ang="5400000" scaled="1"/>
            </a:gradFill>
            <a:ln w="7938">
              <a:solidFill>
                <a:srgbClr val="FFFFFF"/>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ro-RO" altLang="ro-RO" sz="1800">
                <a:latin typeface="Times New Roman" panose="02020603050405020304" pitchFamily="18" charset="0"/>
              </a:endParaRPr>
            </a:p>
          </p:txBody>
        </p:sp>
        <p:sp>
          <p:nvSpPr>
            <p:cNvPr id="62" name="Rectangle 144"/>
            <p:cNvSpPr>
              <a:spLocks noChangeArrowheads="1"/>
            </p:cNvSpPr>
            <p:nvPr/>
          </p:nvSpPr>
          <p:spPr bwMode="auto">
            <a:xfrm>
              <a:off x="1004180" y="1416187"/>
              <a:ext cx="41798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None/>
              </a:pPr>
              <a:r>
                <a:rPr lang="en-US" altLang="ro-RO" sz="1700" b="1" dirty="0" err="1">
                  <a:solidFill>
                    <a:srgbClr val="FFFFFF"/>
                  </a:solidFill>
                  <a:latin typeface="Times New Roman" panose="02020603050405020304" pitchFamily="18" charset="0"/>
                  <a:cs typeface="Arial" panose="020B0604020202020204" pitchFamily="34" charset="0"/>
                </a:rPr>
                <a:t>Ministerul</a:t>
              </a:r>
              <a:r>
                <a:rPr lang="en-US" altLang="ro-RO" sz="1700" b="1" dirty="0">
                  <a:solidFill>
                    <a:srgbClr val="FFFFFF"/>
                  </a:solidFill>
                  <a:latin typeface="Times New Roman" panose="02020603050405020304" pitchFamily="18" charset="0"/>
                  <a:cs typeface="Arial" panose="020B0604020202020204" pitchFamily="34" charset="0"/>
                </a:rPr>
                <a:t> </a:t>
              </a:r>
              <a:r>
                <a:rPr lang="ro-RO" altLang="ro-RO" sz="1700" b="1" dirty="0">
                  <a:solidFill>
                    <a:srgbClr val="FFFFFF"/>
                  </a:solidFill>
                  <a:latin typeface="Times New Roman" panose="02020603050405020304" pitchFamily="18" charset="0"/>
                  <a:cs typeface="Arial" panose="020B0604020202020204" pitchFamily="34" charset="0"/>
                </a:rPr>
                <a:t>Apărării </a:t>
              </a:r>
              <a:r>
                <a:rPr lang="en-US" altLang="ro-RO" sz="1700" b="1" dirty="0">
                  <a:solidFill>
                    <a:srgbClr val="FFFFFF"/>
                  </a:solidFill>
                  <a:latin typeface="Times New Roman" panose="02020603050405020304" pitchFamily="18" charset="0"/>
                  <a:cs typeface="Arial" panose="020B0604020202020204" pitchFamily="34" charset="0"/>
                </a:rPr>
                <a:t>Na</a:t>
              </a:r>
              <a:r>
                <a:rPr lang="ro-RO" altLang="ro-RO" sz="1700" b="1" dirty="0">
                  <a:solidFill>
                    <a:srgbClr val="FFFFFF"/>
                  </a:solidFill>
                  <a:latin typeface="Times New Roman" panose="02020603050405020304" pitchFamily="18" charset="0"/>
                  <a:cs typeface="Arial" panose="020B0604020202020204" pitchFamily="34" charset="0"/>
                </a:rPr>
                <a:t>ț</a:t>
              </a:r>
              <a:r>
                <a:rPr lang="en-US" altLang="ro-RO" sz="1700" b="1" dirty="0" err="1">
                  <a:solidFill>
                    <a:srgbClr val="FFFFFF"/>
                  </a:solidFill>
                  <a:latin typeface="Times New Roman" panose="02020603050405020304" pitchFamily="18" charset="0"/>
                  <a:cs typeface="Arial" panose="020B0604020202020204" pitchFamily="34" charset="0"/>
                </a:rPr>
                <a:t>ional</a:t>
              </a:r>
              <a:r>
                <a:rPr lang="ro-RO" altLang="ro-RO" sz="1700" b="1" dirty="0">
                  <a:solidFill>
                    <a:srgbClr val="FFFFFF"/>
                  </a:solidFill>
                  <a:latin typeface="Times New Roman" panose="02020603050405020304" pitchFamily="18" charset="0"/>
                  <a:cs typeface="Arial" panose="020B0604020202020204" pitchFamily="34" charset="0"/>
                </a:rPr>
                <a:t>e </a:t>
              </a:r>
              <a:r>
                <a:rPr lang="ro-RO" altLang="ro-RO" sz="1700" b="1" dirty="0">
                  <a:solidFill>
                    <a:srgbClr val="FFFFFF"/>
                  </a:solidFill>
                  <a:latin typeface="Times New Roman" panose="02020603050405020304" pitchFamily="18" charset="0"/>
                </a:rPr>
                <a:t>(</a:t>
              </a:r>
              <a:r>
                <a:rPr lang="ro-RO" altLang="ro-RO" sz="1700" b="1" dirty="0" err="1">
                  <a:solidFill>
                    <a:srgbClr val="FFFFFF"/>
                  </a:solidFill>
                  <a:latin typeface="Times New Roman" panose="02020603050405020304" pitchFamily="18" charset="0"/>
                </a:rPr>
                <a:t>MAp</a:t>
              </a:r>
              <a:r>
                <a:rPr lang="en-US" altLang="ro-RO" sz="1700" b="1" dirty="0">
                  <a:solidFill>
                    <a:srgbClr val="FFFFFF"/>
                  </a:solidFill>
                  <a:latin typeface="Times New Roman" panose="02020603050405020304" pitchFamily="18" charset="0"/>
                </a:rPr>
                <a:t>N</a:t>
              </a:r>
              <a:r>
                <a:rPr lang="ro-RO" altLang="ro-RO" sz="1700" b="1" dirty="0">
                  <a:solidFill>
                    <a:srgbClr val="FFFFFF"/>
                  </a:solidFill>
                  <a:latin typeface="Times New Roman" panose="02020603050405020304" pitchFamily="18" charset="0"/>
                </a:rPr>
                <a:t>)</a:t>
              </a:r>
              <a:endParaRPr lang="en-US" altLang="ro-RO" sz="1800" dirty="0">
                <a:latin typeface="Times New Roman" panose="02020603050405020304" pitchFamily="18" charset="0"/>
              </a:endParaRPr>
            </a:p>
          </p:txBody>
        </p:sp>
        <p:sp>
          <p:nvSpPr>
            <p:cNvPr id="63" name="Rectangle 145"/>
            <p:cNvSpPr>
              <a:spLocks noChangeArrowheads="1"/>
            </p:cNvSpPr>
            <p:nvPr/>
          </p:nvSpPr>
          <p:spPr bwMode="auto">
            <a:xfrm>
              <a:off x="786096" y="1753087"/>
              <a:ext cx="138113" cy="162923"/>
            </a:xfrm>
            <a:prstGeom prst="rect">
              <a:avLst/>
            </a:prstGeom>
            <a:gradFill>
              <a:gsLst>
                <a:gs pos="0">
                  <a:srgbClr val="00B050"/>
                </a:gs>
                <a:gs pos="100000">
                  <a:srgbClr val="002850"/>
                </a:gs>
              </a:gsLst>
              <a:lin ang="5400000" scaled="1"/>
            </a:gradFill>
            <a:ln w="7938">
              <a:solidFill>
                <a:srgbClr val="FFFFFF"/>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ro-RO" altLang="ro-RO" sz="1800">
                <a:latin typeface="Times New Roman" panose="02020603050405020304" pitchFamily="18" charset="0"/>
              </a:endParaRPr>
            </a:p>
          </p:txBody>
        </p:sp>
        <p:sp>
          <p:nvSpPr>
            <p:cNvPr id="64" name="Rectangle 146"/>
            <p:cNvSpPr>
              <a:spLocks noChangeArrowheads="1"/>
            </p:cNvSpPr>
            <p:nvPr/>
          </p:nvSpPr>
          <p:spPr bwMode="auto">
            <a:xfrm>
              <a:off x="989296" y="1687918"/>
              <a:ext cx="508632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ro-RO" sz="1700" b="1" dirty="0" err="1">
                  <a:solidFill>
                    <a:srgbClr val="FFFFFF"/>
                  </a:solidFill>
                  <a:latin typeface="Times New Roman" panose="02020603050405020304" pitchFamily="18" charset="0"/>
                </a:rPr>
                <a:t>Structur</a:t>
              </a:r>
              <a:r>
                <a:rPr lang="ro-RO" altLang="ro-RO" sz="1700" b="1" dirty="0">
                  <a:solidFill>
                    <a:srgbClr val="FFFFFF"/>
                  </a:solidFill>
                  <a:latin typeface="Times New Roman" panose="02020603050405020304" pitchFamily="18" charset="0"/>
                </a:rPr>
                <a:t>i din</a:t>
              </a:r>
              <a:r>
                <a:rPr lang="en-US" altLang="ro-RO" sz="1700" b="1" dirty="0">
                  <a:solidFill>
                    <a:srgbClr val="FFFFFF"/>
                  </a:solidFill>
                  <a:latin typeface="Times New Roman" panose="02020603050405020304" pitchFamily="18" charset="0"/>
                </a:rPr>
                <a:t> S</a:t>
              </a:r>
              <a:r>
                <a:rPr lang="ro-RO" altLang="ro-RO" sz="1700" b="1" dirty="0">
                  <a:solidFill>
                    <a:srgbClr val="FFFFFF"/>
                  </a:solidFill>
                  <a:latin typeface="Times New Roman" panose="02020603050405020304" pitchFamily="18" charset="0"/>
                </a:rPr>
                <a:t>i</a:t>
              </a:r>
              <a:r>
                <a:rPr lang="en-US" altLang="ro-RO" sz="1700" b="1" dirty="0">
                  <a:solidFill>
                    <a:srgbClr val="FFFFFF"/>
                  </a:solidFill>
                  <a:latin typeface="Times New Roman" panose="02020603050405020304" pitchFamily="18" charset="0"/>
                </a:rPr>
                <a:t>stem</a:t>
              </a:r>
              <a:r>
                <a:rPr lang="ro-RO" altLang="ro-RO" sz="1700" b="1" dirty="0" err="1">
                  <a:solidFill>
                    <a:srgbClr val="FFFFFF"/>
                  </a:solidFill>
                  <a:latin typeface="Times New Roman" panose="02020603050405020304" pitchFamily="18" charset="0"/>
                </a:rPr>
                <a:t>ul</a:t>
              </a:r>
              <a:r>
                <a:rPr lang="ro-RO" altLang="ro-RO" sz="1700" b="1" dirty="0">
                  <a:solidFill>
                    <a:srgbClr val="FFFFFF"/>
                  </a:solidFill>
                  <a:latin typeface="Times New Roman" panose="02020603050405020304" pitchFamily="18" charset="0"/>
                </a:rPr>
                <a:t> </a:t>
              </a:r>
              <a:r>
                <a:rPr lang="en-US" altLang="ro-RO" sz="1700" b="1" dirty="0">
                  <a:solidFill>
                    <a:srgbClr val="FFFFFF"/>
                  </a:solidFill>
                  <a:latin typeface="Times New Roman" panose="02020603050405020304" pitchFamily="18" charset="0"/>
                </a:rPr>
                <a:t>Na</a:t>
              </a:r>
              <a:r>
                <a:rPr lang="ro-RO" altLang="ro-RO" sz="1700" b="1" dirty="0">
                  <a:solidFill>
                    <a:srgbClr val="FFFFFF"/>
                  </a:solidFill>
                  <a:latin typeface="Times New Roman" panose="02020603050405020304" pitchFamily="18" charset="0"/>
                </a:rPr>
                <a:t>ț</a:t>
              </a:r>
              <a:r>
                <a:rPr lang="en-US" altLang="ro-RO" sz="1700" b="1" dirty="0" err="1">
                  <a:solidFill>
                    <a:srgbClr val="FFFFFF"/>
                  </a:solidFill>
                  <a:latin typeface="Times New Roman" panose="02020603050405020304" pitchFamily="18" charset="0"/>
                </a:rPr>
                <a:t>ional</a:t>
              </a:r>
              <a:r>
                <a:rPr lang="en-US" altLang="ro-RO" sz="1700" b="1" dirty="0">
                  <a:solidFill>
                    <a:srgbClr val="FFFFFF"/>
                  </a:solidFill>
                  <a:latin typeface="Times New Roman" panose="02020603050405020304" pitchFamily="18" charset="0"/>
                </a:rPr>
                <a:t> </a:t>
              </a:r>
              <a:r>
                <a:rPr lang="ro-RO" altLang="ro-RO" sz="1700" b="1" dirty="0">
                  <a:solidFill>
                    <a:srgbClr val="FFFFFF"/>
                  </a:solidFill>
                  <a:latin typeface="Times New Roman" panose="02020603050405020304" pitchFamily="18" charset="0"/>
                </a:rPr>
                <a:t>de </a:t>
              </a:r>
              <a:r>
                <a:rPr lang="ro-RO" altLang="ro-RO" sz="1700" b="1" dirty="0" err="1">
                  <a:solidFill>
                    <a:srgbClr val="FFFFFF"/>
                  </a:solidFill>
                  <a:latin typeface="Times New Roman" panose="02020603050405020304" pitchFamily="18" charset="0"/>
                </a:rPr>
                <a:t>Apărae</a:t>
              </a:r>
              <a:r>
                <a:rPr lang="ro-RO" altLang="ro-RO" sz="1700" b="1" dirty="0">
                  <a:solidFill>
                    <a:srgbClr val="FFFFFF"/>
                  </a:solidFill>
                  <a:latin typeface="Times New Roman" panose="02020603050405020304" pitchFamily="18" charset="0"/>
                </a:rPr>
                <a:t>,</a:t>
              </a:r>
            </a:p>
            <a:p>
              <a:pPr>
                <a:spcBef>
                  <a:spcPct val="0"/>
                </a:spcBef>
                <a:buClrTx/>
                <a:buSzTx/>
                <a:buFontTx/>
                <a:buNone/>
              </a:pPr>
              <a:r>
                <a:rPr lang="en-US" altLang="ro-RO" sz="1700" b="1" dirty="0">
                  <a:solidFill>
                    <a:srgbClr val="FFFFFF"/>
                  </a:solidFill>
                  <a:latin typeface="Times New Roman" panose="02020603050405020304" pitchFamily="18" charset="0"/>
                </a:rPr>
                <a:t>Ord</a:t>
              </a:r>
              <a:r>
                <a:rPr lang="ro-RO" altLang="ro-RO" sz="1700" b="1" dirty="0" err="1">
                  <a:solidFill>
                    <a:srgbClr val="FFFFFF"/>
                  </a:solidFill>
                  <a:latin typeface="Times New Roman" panose="02020603050405020304" pitchFamily="18" charset="0"/>
                </a:rPr>
                <a:t>ine</a:t>
              </a:r>
              <a:r>
                <a:rPr lang="ro-RO" altLang="ro-RO" sz="1700" b="1" dirty="0">
                  <a:solidFill>
                    <a:srgbClr val="FFFFFF"/>
                  </a:solidFill>
                  <a:latin typeface="Times New Roman" panose="02020603050405020304" pitchFamily="18" charset="0"/>
                </a:rPr>
                <a:t> </a:t>
              </a:r>
              <a:r>
                <a:rPr lang="en-US" altLang="ro-RO" sz="1800" b="1" dirty="0">
                  <a:solidFill>
                    <a:srgbClr val="FFFFFF"/>
                  </a:solidFill>
                  <a:latin typeface="Times New Roman" panose="02020603050405020304" pitchFamily="18" charset="0"/>
                </a:rPr>
                <a:t>Public</a:t>
              </a:r>
              <a:r>
                <a:rPr lang="ro-RO" altLang="ro-RO" sz="1800" b="1" dirty="0">
                  <a:solidFill>
                    <a:srgbClr val="FFFFFF"/>
                  </a:solidFill>
                  <a:latin typeface="Times New Roman" panose="02020603050405020304" pitchFamily="18" charset="0"/>
                </a:rPr>
                <a:t>ă</a:t>
              </a:r>
              <a:r>
                <a:rPr lang="en-US" altLang="ro-RO" sz="1700" b="1" dirty="0">
                  <a:solidFill>
                    <a:srgbClr val="FFFFFF"/>
                  </a:solidFill>
                  <a:latin typeface="Times New Roman" panose="02020603050405020304" pitchFamily="18" charset="0"/>
                </a:rPr>
                <a:t> </a:t>
              </a:r>
              <a:r>
                <a:rPr lang="ro-RO" altLang="ro-RO" sz="1700" b="1" dirty="0">
                  <a:solidFill>
                    <a:srgbClr val="FFFFFF"/>
                  </a:solidFill>
                  <a:latin typeface="Times New Roman" panose="02020603050405020304" pitchFamily="18" charset="0"/>
                </a:rPr>
                <a:t>și</a:t>
              </a:r>
              <a:r>
                <a:rPr lang="en-US" altLang="ro-RO" sz="1700" b="1" dirty="0">
                  <a:solidFill>
                    <a:srgbClr val="FFFFFF"/>
                  </a:solidFill>
                  <a:latin typeface="Times New Roman" panose="02020603050405020304" pitchFamily="18" charset="0"/>
                </a:rPr>
                <a:t> </a:t>
              </a:r>
              <a:r>
                <a:rPr lang="en-US" altLang="ro-RO" sz="1700" b="1" dirty="0" err="1">
                  <a:solidFill>
                    <a:srgbClr val="FFFFFF"/>
                  </a:solidFill>
                  <a:latin typeface="Times New Roman" panose="02020603050405020304" pitchFamily="18" charset="0"/>
                </a:rPr>
                <a:t>Securit</a:t>
              </a:r>
              <a:r>
                <a:rPr lang="ro-RO" altLang="ro-RO" sz="1700" b="1" dirty="0" err="1">
                  <a:solidFill>
                    <a:srgbClr val="FFFFFF"/>
                  </a:solidFill>
                  <a:latin typeface="Times New Roman" panose="02020603050405020304" pitchFamily="18" charset="0"/>
                </a:rPr>
                <a:t>ate</a:t>
              </a:r>
              <a:r>
                <a:rPr lang="ro-RO" altLang="ro-RO" sz="1700" b="1" dirty="0">
                  <a:solidFill>
                    <a:srgbClr val="FFFFFF"/>
                  </a:solidFill>
                  <a:latin typeface="Times New Roman" panose="02020603050405020304" pitchFamily="18" charset="0"/>
                </a:rPr>
                <a:t> </a:t>
              </a:r>
              <a:r>
                <a:rPr lang="en-US" altLang="ro-RO" sz="1700" b="1" dirty="0">
                  <a:solidFill>
                    <a:srgbClr val="FFFFFF"/>
                  </a:solidFill>
                  <a:latin typeface="Times New Roman" panose="02020603050405020304" pitchFamily="18" charset="0"/>
                </a:rPr>
                <a:t>Na</a:t>
              </a:r>
              <a:r>
                <a:rPr lang="ro-RO" altLang="ro-RO" sz="1700" b="1" dirty="0">
                  <a:solidFill>
                    <a:srgbClr val="FFFFFF"/>
                  </a:solidFill>
                  <a:latin typeface="Times New Roman" panose="02020603050405020304" pitchFamily="18" charset="0"/>
                </a:rPr>
                <a:t>ț</a:t>
              </a:r>
              <a:r>
                <a:rPr lang="en-US" altLang="ro-RO" sz="1700" b="1" dirty="0" err="1">
                  <a:solidFill>
                    <a:srgbClr val="FFFFFF"/>
                  </a:solidFill>
                  <a:latin typeface="Times New Roman" panose="02020603050405020304" pitchFamily="18" charset="0"/>
                </a:rPr>
                <a:t>ional</a:t>
              </a:r>
              <a:r>
                <a:rPr lang="ro-RO" altLang="ro-RO" sz="1700" b="1" dirty="0">
                  <a:solidFill>
                    <a:srgbClr val="FFFFFF"/>
                  </a:solidFill>
                  <a:latin typeface="Times New Roman" panose="02020603050405020304" pitchFamily="18" charset="0"/>
                </a:rPr>
                <a:t>ă</a:t>
              </a:r>
              <a:r>
                <a:rPr lang="en-US" altLang="ro-RO" sz="1700" b="1" dirty="0">
                  <a:solidFill>
                    <a:srgbClr val="FFFFFF"/>
                  </a:solidFill>
                  <a:latin typeface="Times New Roman" panose="02020603050405020304" pitchFamily="18" charset="0"/>
                </a:rPr>
                <a:t> (S</a:t>
              </a:r>
              <a:r>
                <a:rPr lang="ro-RO" altLang="ro-RO" sz="1700" b="1" dirty="0" err="1">
                  <a:solidFill>
                    <a:srgbClr val="FFFFFF"/>
                  </a:solidFill>
                  <a:latin typeface="Times New Roman" panose="02020603050405020304" pitchFamily="18" charset="0"/>
                </a:rPr>
                <a:t>NAp</a:t>
              </a:r>
              <a:r>
                <a:rPr lang="en-US" altLang="ro-RO" sz="1700" b="1" dirty="0">
                  <a:solidFill>
                    <a:srgbClr val="FFFFFF"/>
                  </a:solidFill>
                  <a:latin typeface="Times New Roman" panose="02020603050405020304" pitchFamily="18" charset="0"/>
                </a:rPr>
                <a:t>O</a:t>
              </a:r>
              <a:r>
                <a:rPr lang="ro-RO" altLang="ro-RO" sz="1700" b="1" dirty="0">
                  <a:solidFill>
                    <a:srgbClr val="FFFFFF"/>
                  </a:solidFill>
                  <a:latin typeface="Times New Roman" panose="02020603050405020304" pitchFamily="18" charset="0"/>
                </a:rPr>
                <a:t>PS</a:t>
              </a:r>
              <a:r>
                <a:rPr lang="en-US" altLang="ro-RO" sz="1700" b="1" dirty="0">
                  <a:solidFill>
                    <a:srgbClr val="FFFFFF"/>
                  </a:solidFill>
                  <a:latin typeface="Times New Roman" panose="02020603050405020304" pitchFamily="18" charset="0"/>
                </a:rPr>
                <a:t>N)</a:t>
              </a:r>
              <a:endParaRPr lang="en-US" altLang="ro-RO" sz="1800" dirty="0">
                <a:latin typeface="Times New Roman" panose="02020603050405020304" pitchFamily="18" charset="0"/>
              </a:endParaRPr>
            </a:p>
          </p:txBody>
        </p:sp>
        <p:sp>
          <p:nvSpPr>
            <p:cNvPr id="65" name="Rectangle 145"/>
            <p:cNvSpPr>
              <a:spLocks noChangeArrowheads="1"/>
            </p:cNvSpPr>
            <p:nvPr/>
          </p:nvSpPr>
          <p:spPr bwMode="auto">
            <a:xfrm>
              <a:off x="791278" y="2293661"/>
              <a:ext cx="138113" cy="162923"/>
            </a:xfrm>
            <a:prstGeom prst="rect">
              <a:avLst/>
            </a:prstGeom>
            <a:gradFill>
              <a:gsLst>
                <a:gs pos="0">
                  <a:srgbClr val="FFC000"/>
                </a:gs>
                <a:gs pos="100000">
                  <a:srgbClr val="002850"/>
                </a:gs>
              </a:gsLst>
              <a:lin ang="5400000" scaled="1"/>
            </a:gradFill>
            <a:ln w="7938">
              <a:solidFill>
                <a:srgbClr val="FFFFFF"/>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ro-RO" altLang="ro-RO" sz="1800">
                <a:latin typeface="Times New Roman" panose="02020603050405020304" pitchFamily="18" charset="0"/>
              </a:endParaRPr>
            </a:p>
          </p:txBody>
        </p:sp>
        <p:sp>
          <p:nvSpPr>
            <p:cNvPr id="66" name="Rectangle 144"/>
            <p:cNvSpPr>
              <a:spLocks noChangeArrowheads="1"/>
            </p:cNvSpPr>
            <p:nvPr/>
          </p:nvSpPr>
          <p:spPr bwMode="auto">
            <a:xfrm>
              <a:off x="1013352" y="2255540"/>
              <a:ext cx="1516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ro-RO" altLang="ro-RO" sz="1700" b="1" dirty="0">
                  <a:solidFill>
                    <a:srgbClr val="FFFFFF"/>
                  </a:solidFill>
                  <a:latin typeface="Times New Roman" panose="02020603050405020304" pitchFamily="18" charset="0"/>
                </a:rPr>
                <a:t>Societatea c</a:t>
              </a:r>
              <a:r>
                <a:rPr lang="ro-RO" altLang="ro-RO" sz="1800" b="1" dirty="0">
                  <a:solidFill>
                    <a:srgbClr val="FFFFFF"/>
                  </a:solidFill>
                  <a:latin typeface="Times New Roman" panose="02020603050405020304" pitchFamily="18" charset="0"/>
                </a:rPr>
                <a:t>ivilă</a:t>
              </a:r>
              <a:endParaRPr lang="en-US" altLang="ro-RO" sz="1800" dirty="0">
                <a:latin typeface="Times New Roman" panose="02020603050405020304" pitchFamily="18" charset="0"/>
              </a:endParaRPr>
            </a:p>
          </p:txBody>
        </p:sp>
      </p:grpSp>
      <p:grpSp>
        <p:nvGrpSpPr>
          <p:cNvPr id="67" name="Group 66"/>
          <p:cNvGrpSpPr/>
          <p:nvPr/>
        </p:nvGrpSpPr>
        <p:grpSpPr>
          <a:xfrm>
            <a:off x="287524" y="2079423"/>
            <a:ext cx="6840760" cy="2752924"/>
            <a:chOff x="1476375" y="1457325"/>
            <a:chExt cx="8698590" cy="4611688"/>
          </a:xfrm>
        </p:grpSpPr>
        <p:grpSp>
          <p:nvGrpSpPr>
            <p:cNvPr id="68" name="Group 177"/>
            <p:cNvGrpSpPr>
              <a:grpSpLocks/>
            </p:cNvGrpSpPr>
            <p:nvPr/>
          </p:nvGrpSpPr>
          <p:grpSpPr bwMode="auto">
            <a:xfrm>
              <a:off x="7824703" y="3092663"/>
              <a:ext cx="2267742" cy="2551113"/>
              <a:chOff x="3966" y="2311"/>
              <a:chExt cx="1590" cy="1607"/>
            </a:xfrm>
          </p:grpSpPr>
          <p:grpSp>
            <p:nvGrpSpPr>
              <p:cNvPr id="107" name="Group 176"/>
              <p:cNvGrpSpPr>
                <a:grpSpLocks/>
              </p:cNvGrpSpPr>
              <p:nvPr/>
            </p:nvGrpSpPr>
            <p:grpSpPr bwMode="auto">
              <a:xfrm>
                <a:off x="3966" y="2311"/>
                <a:ext cx="1510" cy="1607"/>
                <a:chOff x="3966" y="2465"/>
                <a:chExt cx="1510" cy="1607"/>
              </a:xfrm>
            </p:grpSpPr>
            <p:sp>
              <p:nvSpPr>
                <p:cNvPr id="110" name="AutoShape 27"/>
                <p:cNvSpPr>
                  <a:spLocks noChangeArrowheads="1"/>
                </p:cNvSpPr>
                <p:nvPr/>
              </p:nvSpPr>
              <p:spPr bwMode="auto">
                <a:xfrm>
                  <a:off x="4804" y="3854"/>
                  <a:ext cx="672" cy="180"/>
                </a:xfrm>
                <a:prstGeom prst="can">
                  <a:avLst>
                    <a:gd name="adj" fmla="val 25000"/>
                  </a:avLst>
                </a:prstGeom>
                <a:gradFill>
                  <a:gsLst>
                    <a:gs pos="50000">
                      <a:srgbClr val="00B050"/>
                    </a:gs>
                    <a:gs pos="100000">
                      <a:srgbClr val="002850"/>
                    </a:gs>
                  </a:gsLst>
                  <a:lin ang="5400000" scaled="1"/>
                </a:gradFill>
                <a:ln w="9525">
                  <a:solidFill>
                    <a:schemeClr val="tx1"/>
                  </a:solidFill>
                  <a:round/>
                  <a:headEnd/>
                  <a:tailEnd/>
                </a:ln>
                <a:effectLst>
                  <a:reflection stA="50000" endA="295" endPos="0" dir="5400000" sy="-100000" algn="bl" rotWithShape="0"/>
                </a:effectLst>
              </p:spPr>
              <p:txBody>
                <a:bodyPr wrap="none" anchor="ctr"/>
                <a:lstStyle/>
                <a:p>
                  <a:pPr>
                    <a:defRPr/>
                  </a:pPr>
                  <a:endParaRPr lang="en-US">
                    <a:latin typeface="Verdana" pitchFamily="34" charset="0"/>
                    <a:cs typeface="Arial" charset="0"/>
                  </a:endParaRPr>
                </a:p>
              </p:txBody>
            </p:sp>
            <p:sp>
              <p:nvSpPr>
                <p:cNvPr id="111" name="AutoShape 26"/>
                <p:cNvSpPr>
                  <a:spLocks noChangeArrowheads="1"/>
                </p:cNvSpPr>
                <p:nvPr/>
              </p:nvSpPr>
              <p:spPr bwMode="auto">
                <a:xfrm>
                  <a:off x="3977" y="2918"/>
                  <a:ext cx="767" cy="1154"/>
                </a:xfrm>
                <a:prstGeom prst="can">
                  <a:avLst>
                    <a:gd name="adj" fmla="val 36533"/>
                  </a:avLst>
                </a:prstGeom>
                <a:gradFill rotWithShape="0">
                  <a:gsLst>
                    <a:gs pos="0">
                      <a:srgbClr val="F8A9B8"/>
                    </a:gs>
                    <a:gs pos="50000">
                      <a:srgbClr val="EE244A"/>
                    </a:gs>
                    <a:gs pos="100000">
                      <a:srgbClr val="F8A9B8"/>
                    </a:gs>
                  </a:gsLst>
                  <a:lin ang="0" scaled="1"/>
                </a:gradFill>
                <a:ln w="9525">
                  <a:solidFill>
                    <a:schemeClr val="tx1"/>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ro-RO" sz="1800"/>
                    <a:t>                 </a:t>
                  </a:r>
                </a:p>
              </p:txBody>
            </p:sp>
            <p:sp>
              <p:nvSpPr>
                <p:cNvPr id="112" name="Freeform 123"/>
                <p:cNvSpPr>
                  <a:spLocks/>
                </p:cNvSpPr>
                <p:nvPr/>
              </p:nvSpPr>
              <p:spPr bwMode="auto">
                <a:xfrm flipH="1">
                  <a:off x="4211" y="2465"/>
                  <a:ext cx="1" cy="19"/>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0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solidFill>
                  <a:srgbClr val="603000"/>
                </a:solidFill>
                <a:ln w="12700" cap="rnd">
                  <a:solidFill>
                    <a:schemeClr val="bg2"/>
                  </a:solidFill>
                  <a:round/>
                  <a:headEnd/>
                  <a:tailEnd/>
                </a:ln>
              </p:spPr>
              <p:txBody>
                <a:bodyPr/>
                <a:lstStyle/>
                <a:p>
                  <a:endParaRPr lang="en-US"/>
                </a:p>
              </p:txBody>
            </p:sp>
            <p:sp>
              <p:nvSpPr>
                <p:cNvPr id="113" name="Rectangle 149"/>
                <p:cNvSpPr>
                  <a:spLocks noChangeArrowheads="1"/>
                </p:cNvSpPr>
                <p:nvPr/>
              </p:nvSpPr>
              <p:spPr bwMode="auto">
                <a:xfrm>
                  <a:off x="3966" y="3498"/>
                  <a:ext cx="778" cy="387"/>
                </a:xfrm>
                <a:prstGeom prst="rect">
                  <a:avLst/>
                </a:prstGeom>
                <a:noFill/>
                <a:ln w="12700">
                  <a:noFill/>
                  <a:miter lim="800000"/>
                  <a:headEnd/>
                  <a:tailEnd/>
                </a:ln>
                <a:effectLst/>
              </p:spPr>
              <p:txBody>
                <a:bodyPr lIns="90488" tIns="44450" rIns="90488" bIns="44450">
                  <a:spAutoFit/>
                </a:bodyPr>
                <a:lstStyle/>
                <a:p>
                  <a:pPr algn="ctr">
                    <a:defRPr/>
                  </a:pPr>
                  <a:r>
                    <a:rPr lang="ro-RO" b="1" dirty="0">
                      <a:solidFill>
                        <a:srgbClr val="FEFA4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88,5</a:t>
                  </a:r>
                  <a:r>
                    <a:rPr lang="en-US" b="1" dirty="0">
                      <a:solidFill>
                        <a:srgbClr val="FEFA4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grpSp>
          <p:sp>
            <p:nvSpPr>
              <p:cNvPr id="108" name="Rectangle 150"/>
              <p:cNvSpPr>
                <a:spLocks noChangeArrowheads="1"/>
              </p:cNvSpPr>
              <p:nvPr/>
            </p:nvSpPr>
            <p:spPr bwMode="auto">
              <a:xfrm>
                <a:off x="4775" y="3354"/>
                <a:ext cx="781" cy="355"/>
              </a:xfrm>
              <a:prstGeom prst="rect">
                <a:avLst/>
              </a:prstGeom>
              <a:noFill/>
              <a:ln w="12700">
                <a:noFill/>
                <a:miter lim="800000"/>
                <a:headEnd/>
                <a:tailEnd/>
              </a:ln>
              <a:effectLst>
                <a:outerShdw algn="ctr" rotWithShape="0">
                  <a:schemeClr val="tx2"/>
                </a:outerShdw>
              </a:effectLst>
            </p:spPr>
            <p:txBody>
              <a:bodyPr lIns="90488" tIns="44450" rIns="90488" bIns="44450">
                <a:spAutoFit/>
              </a:bodyPr>
              <a:lstStyle/>
              <a:p>
                <a:pPr algn="ctr">
                  <a:defRPr/>
                </a:pPr>
                <a:r>
                  <a:rPr lang="ro-RO" sz="16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8,5</a:t>
                </a:r>
                <a:r>
                  <a:rPr lang="en-US" sz="16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grpSp>
        <p:grpSp>
          <p:nvGrpSpPr>
            <p:cNvPr id="69" name="Group 175"/>
            <p:cNvGrpSpPr>
              <a:grpSpLocks/>
            </p:cNvGrpSpPr>
            <p:nvPr/>
          </p:nvGrpSpPr>
          <p:grpSpPr bwMode="auto">
            <a:xfrm>
              <a:off x="1476375" y="1457325"/>
              <a:ext cx="6732588" cy="4611688"/>
              <a:chOff x="-30" y="918"/>
              <a:chExt cx="4241" cy="2406"/>
            </a:xfrm>
          </p:grpSpPr>
          <p:grpSp>
            <p:nvGrpSpPr>
              <p:cNvPr id="72" name="Group 168"/>
              <p:cNvGrpSpPr>
                <a:grpSpLocks/>
              </p:cNvGrpSpPr>
              <p:nvPr/>
            </p:nvGrpSpPr>
            <p:grpSpPr bwMode="auto">
              <a:xfrm>
                <a:off x="-30" y="918"/>
                <a:ext cx="4241" cy="2406"/>
                <a:chOff x="-30" y="918"/>
                <a:chExt cx="4241" cy="2406"/>
              </a:xfrm>
            </p:grpSpPr>
            <p:sp>
              <p:nvSpPr>
                <p:cNvPr id="80" name="AutoShape 106"/>
                <p:cNvSpPr>
                  <a:spLocks noChangeAspect="1" noChangeArrowheads="1" noTextEdit="1"/>
                </p:cNvSpPr>
                <p:nvPr/>
              </p:nvSpPr>
              <p:spPr bwMode="auto">
                <a:xfrm>
                  <a:off x="-30" y="918"/>
                  <a:ext cx="4241"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 name="Freeform 108"/>
                <p:cNvSpPr>
                  <a:spLocks/>
                </p:cNvSpPr>
                <p:nvPr/>
              </p:nvSpPr>
              <p:spPr bwMode="auto">
                <a:xfrm>
                  <a:off x="414" y="3036"/>
                  <a:ext cx="3511" cy="84"/>
                </a:xfrm>
                <a:custGeom>
                  <a:avLst/>
                  <a:gdLst>
                    <a:gd name="T0" fmla="*/ 0 w 3511"/>
                    <a:gd name="T1" fmla="*/ 84 h 84"/>
                    <a:gd name="T2" fmla="*/ 92 w 3511"/>
                    <a:gd name="T3" fmla="*/ 0 h 84"/>
                    <a:gd name="T4" fmla="*/ 3511 w 3511"/>
                    <a:gd name="T5" fmla="*/ 0 h 84"/>
                    <a:gd name="T6" fmla="*/ 3419 w 3511"/>
                    <a:gd name="T7" fmla="*/ 84 h 84"/>
                    <a:gd name="T8" fmla="*/ 0 w 3511"/>
                    <a:gd name="T9" fmla="*/ 84 h 84"/>
                    <a:gd name="T10" fmla="*/ 0 60000 65536"/>
                    <a:gd name="T11" fmla="*/ 0 60000 65536"/>
                    <a:gd name="T12" fmla="*/ 0 60000 65536"/>
                    <a:gd name="T13" fmla="*/ 0 60000 65536"/>
                    <a:gd name="T14" fmla="*/ 0 60000 65536"/>
                    <a:gd name="T15" fmla="*/ 0 w 3511"/>
                    <a:gd name="T16" fmla="*/ 0 h 84"/>
                    <a:gd name="T17" fmla="*/ 3511 w 3511"/>
                    <a:gd name="T18" fmla="*/ 84 h 84"/>
                  </a:gdLst>
                  <a:ahLst/>
                  <a:cxnLst>
                    <a:cxn ang="T10">
                      <a:pos x="T0" y="T1"/>
                    </a:cxn>
                    <a:cxn ang="T11">
                      <a:pos x="T2" y="T3"/>
                    </a:cxn>
                    <a:cxn ang="T12">
                      <a:pos x="T4" y="T5"/>
                    </a:cxn>
                    <a:cxn ang="T13">
                      <a:pos x="T6" y="T7"/>
                    </a:cxn>
                    <a:cxn ang="T14">
                      <a:pos x="T8" y="T9"/>
                    </a:cxn>
                  </a:cxnLst>
                  <a:rect l="T15" t="T16" r="T17" b="T18"/>
                  <a:pathLst>
                    <a:path w="3511" h="84">
                      <a:moveTo>
                        <a:pt x="0" y="84"/>
                      </a:moveTo>
                      <a:lnTo>
                        <a:pt x="92" y="0"/>
                      </a:lnTo>
                      <a:lnTo>
                        <a:pt x="3511" y="0"/>
                      </a:lnTo>
                      <a:lnTo>
                        <a:pt x="3419" y="84"/>
                      </a:lnTo>
                      <a:lnTo>
                        <a:pt x="0" y="84"/>
                      </a:lnTo>
                      <a:close/>
                    </a:path>
                  </a:pathLst>
                </a:custGeom>
                <a:solidFill>
                  <a:srgbClr val="003B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09"/>
                <p:cNvSpPr>
                  <a:spLocks/>
                </p:cNvSpPr>
                <p:nvPr/>
              </p:nvSpPr>
              <p:spPr bwMode="auto">
                <a:xfrm>
                  <a:off x="414" y="1838"/>
                  <a:ext cx="92" cy="1282"/>
                </a:xfrm>
                <a:custGeom>
                  <a:avLst/>
                  <a:gdLst>
                    <a:gd name="T0" fmla="*/ 0 w 92"/>
                    <a:gd name="T1" fmla="*/ 1282 h 1282"/>
                    <a:gd name="T2" fmla="*/ 0 w 92"/>
                    <a:gd name="T3" fmla="*/ 84 h 1282"/>
                    <a:gd name="T4" fmla="*/ 92 w 92"/>
                    <a:gd name="T5" fmla="*/ 0 h 1282"/>
                    <a:gd name="T6" fmla="*/ 92 w 92"/>
                    <a:gd name="T7" fmla="*/ 1198 h 1282"/>
                    <a:gd name="T8" fmla="*/ 0 w 92"/>
                    <a:gd name="T9" fmla="*/ 1282 h 1282"/>
                    <a:gd name="T10" fmla="*/ 0 60000 65536"/>
                    <a:gd name="T11" fmla="*/ 0 60000 65536"/>
                    <a:gd name="T12" fmla="*/ 0 60000 65536"/>
                    <a:gd name="T13" fmla="*/ 0 60000 65536"/>
                    <a:gd name="T14" fmla="*/ 0 60000 65536"/>
                    <a:gd name="T15" fmla="*/ 0 w 92"/>
                    <a:gd name="T16" fmla="*/ 0 h 1282"/>
                    <a:gd name="T17" fmla="*/ 92 w 92"/>
                    <a:gd name="T18" fmla="*/ 1282 h 1282"/>
                  </a:gdLst>
                  <a:ahLst/>
                  <a:cxnLst>
                    <a:cxn ang="T10">
                      <a:pos x="T0" y="T1"/>
                    </a:cxn>
                    <a:cxn ang="T11">
                      <a:pos x="T2" y="T3"/>
                    </a:cxn>
                    <a:cxn ang="T12">
                      <a:pos x="T4" y="T5"/>
                    </a:cxn>
                    <a:cxn ang="T13">
                      <a:pos x="T6" y="T7"/>
                    </a:cxn>
                    <a:cxn ang="T14">
                      <a:pos x="T8" y="T9"/>
                    </a:cxn>
                  </a:cxnLst>
                  <a:rect l="T15" t="T16" r="T17" b="T18"/>
                  <a:pathLst>
                    <a:path w="92" h="1282">
                      <a:moveTo>
                        <a:pt x="0" y="1282"/>
                      </a:moveTo>
                      <a:lnTo>
                        <a:pt x="0" y="84"/>
                      </a:lnTo>
                      <a:lnTo>
                        <a:pt x="92" y="0"/>
                      </a:lnTo>
                      <a:lnTo>
                        <a:pt x="92" y="1198"/>
                      </a:lnTo>
                      <a:lnTo>
                        <a:pt x="0" y="1282"/>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Rectangle 110"/>
                <p:cNvSpPr>
                  <a:spLocks noChangeArrowheads="1"/>
                </p:cNvSpPr>
                <p:nvPr/>
              </p:nvSpPr>
              <p:spPr bwMode="auto">
                <a:xfrm>
                  <a:off x="472" y="1865"/>
                  <a:ext cx="3453" cy="118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ro-RO" altLang="ro-RO" sz="1800">
                    <a:latin typeface="Times New Roman" panose="02020603050405020304" pitchFamily="18" charset="0"/>
                  </a:endParaRPr>
                </a:p>
              </p:txBody>
            </p:sp>
            <p:sp>
              <p:nvSpPr>
                <p:cNvPr id="84" name="Freeform 111"/>
                <p:cNvSpPr>
                  <a:spLocks/>
                </p:cNvSpPr>
                <p:nvPr/>
              </p:nvSpPr>
              <p:spPr bwMode="auto">
                <a:xfrm>
                  <a:off x="414" y="3036"/>
                  <a:ext cx="3511" cy="84"/>
                </a:xfrm>
                <a:custGeom>
                  <a:avLst/>
                  <a:gdLst>
                    <a:gd name="T0" fmla="*/ 0 w 688"/>
                    <a:gd name="T1" fmla="*/ 2147483646 h 17"/>
                    <a:gd name="T2" fmla="*/ 2147483646 w 688"/>
                    <a:gd name="T3" fmla="*/ 0 h 17"/>
                    <a:gd name="T4" fmla="*/ 2147483646 w 688"/>
                    <a:gd name="T5" fmla="*/ 0 h 17"/>
                    <a:gd name="T6" fmla="*/ 0 60000 65536"/>
                    <a:gd name="T7" fmla="*/ 0 60000 65536"/>
                    <a:gd name="T8" fmla="*/ 0 60000 65536"/>
                    <a:gd name="T9" fmla="*/ 0 w 688"/>
                    <a:gd name="T10" fmla="*/ 0 h 17"/>
                    <a:gd name="T11" fmla="*/ 688 w 688"/>
                    <a:gd name="T12" fmla="*/ 17 h 17"/>
                  </a:gdLst>
                  <a:ahLst/>
                  <a:cxnLst>
                    <a:cxn ang="T6">
                      <a:pos x="T0" y="T1"/>
                    </a:cxn>
                    <a:cxn ang="T7">
                      <a:pos x="T2" y="T3"/>
                    </a:cxn>
                    <a:cxn ang="T8">
                      <a:pos x="T4" y="T5"/>
                    </a:cxn>
                  </a:cxnLst>
                  <a:rect l="T9" t="T10" r="T11" b="T12"/>
                  <a:pathLst>
                    <a:path w="688" h="17">
                      <a:moveTo>
                        <a:pt x="0" y="17"/>
                      </a:moveTo>
                      <a:lnTo>
                        <a:pt x="18" y="0"/>
                      </a:lnTo>
                      <a:lnTo>
                        <a:pt x="688" y="0"/>
                      </a:lnTo>
                    </a:path>
                  </a:pathLst>
                </a:custGeom>
                <a:noFill/>
                <a:ln w="793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112"/>
                <p:cNvSpPr>
                  <a:spLocks/>
                </p:cNvSpPr>
                <p:nvPr/>
              </p:nvSpPr>
              <p:spPr bwMode="auto">
                <a:xfrm>
                  <a:off x="414" y="2737"/>
                  <a:ext cx="3511" cy="85"/>
                </a:xfrm>
                <a:custGeom>
                  <a:avLst/>
                  <a:gdLst>
                    <a:gd name="T0" fmla="*/ 0 w 688"/>
                    <a:gd name="T1" fmla="*/ 2147483646 h 17"/>
                    <a:gd name="T2" fmla="*/ 2147483646 w 688"/>
                    <a:gd name="T3" fmla="*/ 0 h 17"/>
                    <a:gd name="T4" fmla="*/ 2147483646 w 688"/>
                    <a:gd name="T5" fmla="*/ 0 h 17"/>
                    <a:gd name="T6" fmla="*/ 0 60000 65536"/>
                    <a:gd name="T7" fmla="*/ 0 60000 65536"/>
                    <a:gd name="T8" fmla="*/ 0 60000 65536"/>
                    <a:gd name="T9" fmla="*/ 0 w 688"/>
                    <a:gd name="T10" fmla="*/ 0 h 17"/>
                    <a:gd name="T11" fmla="*/ 688 w 688"/>
                    <a:gd name="T12" fmla="*/ 17 h 17"/>
                  </a:gdLst>
                  <a:ahLst/>
                  <a:cxnLst>
                    <a:cxn ang="T6">
                      <a:pos x="T0" y="T1"/>
                    </a:cxn>
                    <a:cxn ang="T7">
                      <a:pos x="T2" y="T3"/>
                    </a:cxn>
                    <a:cxn ang="T8">
                      <a:pos x="T4" y="T5"/>
                    </a:cxn>
                  </a:cxnLst>
                  <a:rect l="T9" t="T10" r="T11" b="T12"/>
                  <a:pathLst>
                    <a:path w="688" h="17">
                      <a:moveTo>
                        <a:pt x="0" y="17"/>
                      </a:moveTo>
                      <a:lnTo>
                        <a:pt x="18" y="0"/>
                      </a:lnTo>
                      <a:lnTo>
                        <a:pt x="688" y="0"/>
                      </a:lnTo>
                    </a:path>
                  </a:pathLst>
                </a:custGeom>
                <a:noFill/>
                <a:ln w="793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13"/>
                <p:cNvSpPr>
                  <a:spLocks/>
                </p:cNvSpPr>
                <p:nvPr/>
              </p:nvSpPr>
              <p:spPr bwMode="auto">
                <a:xfrm>
                  <a:off x="414" y="2434"/>
                  <a:ext cx="3511" cy="90"/>
                </a:xfrm>
                <a:custGeom>
                  <a:avLst/>
                  <a:gdLst>
                    <a:gd name="T0" fmla="*/ 0 w 688"/>
                    <a:gd name="T1" fmla="*/ 2147483646 h 18"/>
                    <a:gd name="T2" fmla="*/ 2147483646 w 688"/>
                    <a:gd name="T3" fmla="*/ 0 h 18"/>
                    <a:gd name="T4" fmla="*/ 2147483646 w 688"/>
                    <a:gd name="T5" fmla="*/ 0 h 18"/>
                    <a:gd name="T6" fmla="*/ 0 60000 65536"/>
                    <a:gd name="T7" fmla="*/ 0 60000 65536"/>
                    <a:gd name="T8" fmla="*/ 0 60000 65536"/>
                    <a:gd name="T9" fmla="*/ 0 w 688"/>
                    <a:gd name="T10" fmla="*/ 0 h 18"/>
                    <a:gd name="T11" fmla="*/ 688 w 688"/>
                    <a:gd name="T12" fmla="*/ 18 h 18"/>
                  </a:gdLst>
                  <a:ahLst/>
                  <a:cxnLst>
                    <a:cxn ang="T6">
                      <a:pos x="T0" y="T1"/>
                    </a:cxn>
                    <a:cxn ang="T7">
                      <a:pos x="T2" y="T3"/>
                    </a:cxn>
                    <a:cxn ang="T8">
                      <a:pos x="T4" y="T5"/>
                    </a:cxn>
                  </a:cxnLst>
                  <a:rect l="T9" t="T10" r="T11" b="T12"/>
                  <a:pathLst>
                    <a:path w="688" h="18">
                      <a:moveTo>
                        <a:pt x="0" y="18"/>
                      </a:moveTo>
                      <a:lnTo>
                        <a:pt x="18" y="0"/>
                      </a:lnTo>
                      <a:lnTo>
                        <a:pt x="688" y="0"/>
                      </a:lnTo>
                    </a:path>
                  </a:pathLst>
                </a:custGeom>
                <a:noFill/>
                <a:ln w="793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14"/>
                <p:cNvSpPr>
                  <a:spLocks/>
                </p:cNvSpPr>
                <p:nvPr/>
              </p:nvSpPr>
              <p:spPr bwMode="auto">
                <a:xfrm>
                  <a:off x="414" y="2136"/>
                  <a:ext cx="3511" cy="84"/>
                </a:xfrm>
                <a:custGeom>
                  <a:avLst/>
                  <a:gdLst>
                    <a:gd name="T0" fmla="*/ 0 w 688"/>
                    <a:gd name="T1" fmla="*/ 2147483646 h 17"/>
                    <a:gd name="T2" fmla="*/ 2147483646 w 688"/>
                    <a:gd name="T3" fmla="*/ 0 h 17"/>
                    <a:gd name="T4" fmla="*/ 2147483646 w 688"/>
                    <a:gd name="T5" fmla="*/ 0 h 17"/>
                    <a:gd name="T6" fmla="*/ 0 60000 65536"/>
                    <a:gd name="T7" fmla="*/ 0 60000 65536"/>
                    <a:gd name="T8" fmla="*/ 0 60000 65536"/>
                    <a:gd name="T9" fmla="*/ 0 w 688"/>
                    <a:gd name="T10" fmla="*/ 0 h 17"/>
                    <a:gd name="T11" fmla="*/ 688 w 688"/>
                    <a:gd name="T12" fmla="*/ 17 h 17"/>
                  </a:gdLst>
                  <a:ahLst/>
                  <a:cxnLst>
                    <a:cxn ang="T6">
                      <a:pos x="T0" y="T1"/>
                    </a:cxn>
                    <a:cxn ang="T7">
                      <a:pos x="T2" y="T3"/>
                    </a:cxn>
                    <a:cxn ang="T8">
                      <a:pos x="T4" y="T5"/>
                    </a:cxn>
                  </a:cxnLst>
                  <a:rect l="T9" t="T10" r="T11" b="T12"/>
                  <a:pathLst>
                    <a:path w="688" h="17">
                      <a:moveTo>
                        <a:pt x="0" y="17"/>
                      </a:moveTo>
                      <a:lnTo>
                        <a:pt x="18" y="0"/>
                      </a:lnTo>
                      <a:lnTo>
                        <a:pt x="688" y="0"/>
                      </a:lnTo>
                    </a:path>
                  </a:pathLst>
                </a:custGeom>
                <a:noFill/>
                <a:ln w="793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15"/>
                <p:cNvSpPr>
                  <a:spLocks/>
                </p:cNvSpPr>
                <p:nvPr/>
              </p:nvSpPr>
              <p:spPr bwMode="auto">
                <a:xfrm>
                  <a:off x="414" y="1838"/>
                  <a:ext cx="3511" cy="84"/>
                </a:xfrm>
                <a:custGeom>
                  <a:avLst/>
                  <a:gdLst>
                    <a:gd name="T0" fmla="*/ 0 w 688"/>
                    <a:gd name="T1" fmla="*/ 2147483646 h 17"/>
                    <a:gd name="T2" fmla="*/ 2147483646 w 688"/>
                    <a:gd name="T3" fmla="*/ 0 h 17"/>
                    <a:gd name="T4" fmla="*/ 2147483646 w 688"/>
                    <a:gd name="T5" fmla="*/ 0 h 17"/>
                    <a:gd name="T6" fmla="*/ 0 60000 65536"/>
                    <a:gd name="T7" fmla="*/ 0 60000 65536"/>
                    <a:gd name="T8" fmla="*/ 0 60000 65536"/>
                    <a:gd name="T9" fmla="*/ 0 w 688"/>
                    <a:gd name="T10" fmla="*/ 0 h 17"/>
                    <a:gd name="T11" fmla="*/ 688 w 688"/>
                    <a:gd name="T12" fmla="*/ 17 h 17"/>
                  </a:gdLst>
                  <a:ahLst/>
                  <a:cxnLst>
                    <a:cxn ang="T6">
                      <a:pos x="T0" y="T1"/>
                    </a:cxn>
                    <a:cxn ang="T7">
                      <a:pos x="T2" y="T3"/>
                    </a:cxn>
                    <a:cxn ang="T8">
                      <a:pos x="T4" y="T5"/>
                    </a:cxn>
                  </a:cxnLst>
                  <a:rect l="T9" t="T10" r="T11" b="T12"/>
                  <a:pathLst>
                    <a:path w="688" h="17">
                      <a:moveTo>
                        <a:pt x="0" y="17"/>
                      </a:moveTo>
                      <a:lnTo>
                        <a:pt x="18" y="0"/>
                      </a:lnTo>
                      <a:lnTo>
                        <a:pt x="688" y="0"/>
                      </a:lnTo>
                    </a:path>
                  </a:pathLst>
                </a:custGeom>
                <a:noFill/>
                <a:ln w="793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16"/>
                <p:cNvSpPr>
                  <a:spLocks/>
                </p:cNvSpPr>
                <p:nvPr/>
              </p:nvSpPr>
              <p:spPr bwMode="auto">
                <a:xfrm>
                  <a:off x="414" y="3036"/>
                  <a:ext cx="3511" cy="84"/>
                </a:xfrm>
                <a:custGeom>
                  <a:avLst/>
                  <a:gdLst>
                    <a:gd name="T0" fmla="*/ 3511 w 3511"/>
                    <a:gd name="T1" fmla="*/ 0 h 84"/>
                    <a:gd name="T2" fmla="*/ 3419 w 3511"/>
                    <a:gd name="T3" fmla="*/ 84 h 84"/>
                    <a:gd name="T4" fmla="*/ 0 w 3511"/>
                    <a:gd name="T5" fmla="*/ 84 h 84"/>
                    <a:gd name="T6" fmla="*/ 92 w 3511"/>
                    <a:gd name="T7" fmla="*/ 0 h 84"/>
                    <a:gd name="T8" fmla="*/ 3511 w 3511"/>
                    <a:gd name="T9" fmla="*/ 0 h 84"/>
                    <a:gd name="T10" fmla="*/ 0 60000 65536"/>
                    <a:gd name="T11" fmla="*/ 0 60000 65536"/>
                    <a:gd name="T12" fmla="*/ 0 60000 65536"/>
                    <a:gd name="T13" fmla="*/ 0 60000 65536"/>
                    <a:gd name="T14" fmla="*/ 0 60000 65536"/>
                    <a:gd name="T15" fmla="*/ 0 w 3511"/>
                    <a:gd name="T16" fmla="*/ 0 h 84"/>
                    <a:gd name="T17" fmla="*/ 3511 w 3511"/>
                    <a:gd name="T18" fmla="*/ 84 h 84"/>
                  </a:gdLst>
                  <a:ahLst/>
                  <a:cxnLst>
                    <a:cxn ang="T10">
                      <a:pos x="T0" y="T1"/>
                    </a:cxn>
                    <a:cxn ang="T11">
                      <a:pos x="T2" y="T3"/>
                    </a:cxn>
                    <a:cxn ang="T12">
                      <a:pos x="T4" y="T5"/>
                    </a:cxn>
                    <a:cxn ang="T13">
                      <a:pos x="T6" y="T7"/>
                    </a:cxn>
                    <a:cxn ang="T14">
                      <a:pos x="T8" y="T9"/>
                    </a:cxn>
                  </a:cxnLst>
                  <a:rect l="T15" t="T16" r="T17" b="T18"/>
                  <a:pathLst>
                    <a:path w="3511" h="84">
                      <a:moveTo>
                        <a:pt x="3511" y="0"/>
                      </a:moveTo>
                      <a:lnTo>
                        <a:pt x="3419" y="84"/>
                      </a:lnTo>
                      <a:lnTo>
                        <a:pt x="0" y="84"/>
                      </a:lnTo>
                      <a:lnTo>
                        <a:pt x="92" y="0"/>
                      </a:lnTo>
                      <a:lnTo>
                        <a:pt x="3511" y="0"/>
                      </a:lnTo>
                      <a:close/>
                    </a:path>
                  </a:pathLst>
                </a:custGeom>
                <a:noFill/>
                <a:ln w="793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17"/>
                <p:cNvSpPr>
                  <a:spLocks/>
                </p:cNvSpPr>
                <p:nvPr/>
              </p:nvSpPr>
              <p:spPr bwMode="auto">
                <a:xfrm>
                  <a:off x="414" y="1820"/>
                  <a:ext cx="92" cy="1282"/>
                </a:xfrm>
                <a:custGeom>
                  <a:avLst/>
                  <a:gdLst>
                    <a:gd name="T0" fmla="*/ 0 w 92"/>
                    <a:gd name="T1" fmla="*/ 1282 h 1282"/>
                    <a:gd name="T2" fmla="*/ 0 w 92"/>
                    <a:gd name="T3" fmla="*/ 84 h 1282"/>
                    <a:gd name="T4" fmla="*/ 92 w 92"/>
                    <a:gd name="T5" fmla="*/ 0 h 1282"/>
                    <a:gd name="T6" fmla="*/ 92 w 92"/>
                    <a:gd name="T7" fmla="*/ 1198 h 1282"/>
                    <a:gd name="T8" fmla="*/ 0 w 92"/>
                    <a:gd name="T9" fmla="*/ 1282 h 1282"/>
                    <a:gd name="T10" fmla="*/ 0 60000 65536"/>
                    <a:gd name="T11" fmla="*/ 0 60000 65536"/>
                    <a:gd name="T12" fmla="*/ 0 60000 65536"/>
                    <a:gd name="T13" fmla="*/ 0 60000 65536"/>
                    <a:gd name="T14" fmla="*/ 0 60000 65536"/>
                    <a:gd name="T15" fmla="*/ 0 w 92"/>
                    <a:gd name="T16" fmla="*/ 0 h 1282"/>
                    <a:gd name="T17" fmla="*/ 92 w 92"/>
                    <a:gd name="T18" fmla="*/ 1282 h 1282"/>
                  </a:gdLst>
                  <a:ahLst/>
                  <a:cxnLst>
                    <a:cxn ang="T10">
                      <a:pos x="T0" y="T1"/>
                    </a:cxn>
                    <a:cxn ang="T11">
                      <a:pos x="T2" y="T3"/>
                    </a:cxn>
                    <a:cxn ang="T12">
                      <a:pos x="T4" y="T5"/>
                    </a:cxn>
                    <a:cxn ang="T13">
                      <a:pos x="T6" y="T7"/>
                    </a:cxn>
                    <a:cxn ang="T14">
                      <a:pos x="T8" y="T9"/>
                    </a:cxn>
                  </a:cxnLst>
                  <a:rect l="T15" t="T16" r="T17" b="T18"/>
                  <a:pathLst>
                    <a:path w="92" h="1282">
                      <a:moveTo>
                        <a:pt x="0" y="1282"/>
                      </a:moveTo>
                      <a:lnTo>
                        <a:pt x="0" y="84"/>
                      </a:lnTo>
                      <a:lnTo>
                        <a:pt x="92" y="0"/>
                      </a:lnTo>
                      <a:lnTo>
                        <a:pt x="92" y="1198"/>
                      </a:lnTo>
                      <a:lnTo>
                        <a:pt x="0" y="1282"/>
                      </a:lnTo>
                      <a:close/>
                    </a:path>
                  </a:pathLst>
                </a:custGeom>
                <a:noFill/>
                <a:ln w="7938">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Line 131"/>
                <p:cNvSpPr>
                  <a:spLocks noChangeShapeType="1"/>
                </p:cNvSpPr>
                <p:nvPr/>
              </p:nvSpPr>
              <p:spPr bwMode="auto">
                <a:xfrm flipV="1">
                  <a:off x="414" y="2006"/>
                  <a:ext cx="0" cy="1114"/>
                </a:xfrm>
                <a:custGeom>
                  <a:avLst/>
                  <a:gdLst>
                    <a:gd name="connsiteX0" fmla="*/ 0 w 10000"/>
                    <a:gd name="connsiteY0" fmla="*/ 0 h 10000"/>
                    <a:gd name="connsiteX1" fmla="*/ 10000 w 10000"/>
                    <a:gd name="connsiteY1" fmla="*/ 10000 h 10000"/>
                    <a:gd name="connsiteX0" fmla="*/ 0 w 0"/>
                    <a:gd name="connsiteY0" fmla="*/ 0 h 9302"/>
                    <a:gd name="connsiteX1" fmla="*/ 31898 w 0"/>
                    <a:gd name="connsiteY1" fmla="*/ 9302 h 9302"/>
                  </a:gdLst>
                  <a:ahLst/>
                  <a:cxnLst>
                    <a:cxn ang="0">
                      <a:pos x="connsiteX0" y="connsiteY0"/>
                    </a:cxn>
                    <a:cxn ang="0">
                      <a:pos x="connsiteX1" y="connsiteY1"/>
                    </a:cxn>
                  </a:cxnLst>
                  <a:rect l="l" t="t" r="r" b="b"/>
                  <a:pathLst>
                    <a:path h="9302">
                      <a:moveTo>
                        <a:pt x="0" y="0"/>
                      </a:moveTo>
                      <a:cubicBezTo>
                        <a:pt x="3333" y="3333"/>
                        <a:pt x="28565" y="5969"/>
                        <a:pt x="31898" y="9302"/>
                      </a:cubicBezTo>
                    </a:path>
                  </a:pathLst>
                </a:cu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32"/>
                <p:cNvSpPr>
                  <a:spLocks noChangeShapeType="1"/>
                </p:cNvSpPr>
                <p:nvPr/>
              </p:nvSpPr>
              <p:spPr bwMode="auto">
                <a:xfrm flipH="1">
                  <a:off x="394" y="3120"/>
                  <a:ext cx="20" cy="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33"/>
                <p:cNvSpPr>
                  <a:spLocks noChangeShapeType="1"/>
                </p:cNvSpPr>
                <p:nvPr/>
              </p:nvSpPr>
              <p:spPr bwMode="auto">
                <a:xfrm flipH="1">
                  <a:off x="394" y="2822"/>
                  <a:ext cx="20" cy="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34"/>
                <p:cNvSpPr>
                  <a:spLocks noChangeShapeType="1"/>
                </p:cNvSpPr>
                <p:nvPr/>
              </p:nvSpPr>
              <p:spPr bwMode="auto">
                <a:xfrm flipH="1">
                  <a:off x="394" y="2524"/>
                  <a:ext cx="20" cy="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135"/>
                <p:cNvSpPr>
                  <a:spLocks noChangeShapeType="1"/>
                </p:cNvSpPr>
                <p:nvPr/>
              </p:nvSpPr>
              <p:spPr bwMode="auto">
                <a:xfrm flipH="1">
                  <a:off x="394" y="2220"/>
                  <a:ext cx="20" cy="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136"/>
                <p:cNvSpPr>
                  <a:spLocks noChangeShapeType="1"/>
                </p:cNvSpPr>
                <p:nvPr/>
              </p:nvSpPr>
              <p:spPr bwMode="auto">
                <a:xfrm flipH="1">
                  <a:off x="394" y="1922"/>
                  <a:ext cx="20" cy="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Rectangle 137"/>
                <p:cNvSpPr>
                  <a:spLocks noChangeArrowheads="1"/>
                </p:cNvSpPr>
                <p:nvPr/>
              </p:nvSpPr>
              <p:spPr bwMode="auto">
                <a:xfrm>
                  <a:off x="297" y="3046"/>
                  <a:ext cx="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ro-RO" sz="1700" b="1">
                      <a:solidFill>
                        <a:srgbClr val="FFFFFF"/>
                      </a:solidFill>
                      <a:latin typeface="Arial" panose="020B0604020202020204" pitchFamily="34" charset="0"/>
                    </a:rPr>
                    <a:t>0</a:t>
                  </a:r>
                  <a:endParaRPr lang="en-US" altLang="ro-RO" sz="1800">
                    <a:latin typeface="Times New Roman" panose="02020603050405020304" pitchFamily="18" charset="0"/>
                  </a:endParaRPr>
                </a:p>
              </p:txBody>
            </p:sp>
            <p:sp>
              <p:nvSpPr>
                <p:cNvPr id="98" name="Rectangle 138"/>
                <p:cNvSpPr>
                  <a:spLocks noChangeArrowheads="1"/>
                </p:cNvSpPr>
                <p:nvPr/>
              </p:nvSpPr>
              <p:spPr bwMode="auto">
                <a:xfrm>
                  <a:off x="220" y="2747"/>
                  <a:ext cx="1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ro-RO" sz="1700" b="1">
                      <a:solidFill>
                        <a:srgbClr val="FFFFFF"/>
                      </a:solidFill>
                      <a:latin typeface="Arial" panose="020B0604020202020204" pitchFamily="34" charset="0"/>
                    </a:rPr>
                    <a:t>20</a:t>
                  </a:r>
                  <a:endParaRPr lang="en-US" altLang="ro-RO" sz="1800">
                    <a:latin typeface="Times New Roman" panose="02020603050405020304" pitchFamily="18" charset="0"/>
                  </a:endParaRPr>
                </a:p>
              </p:txBody>
            </p:sp>
            <p:sp>
              <p:nvSpPr>
                <p:cNvPr id="99" name="Rectangle 139"/>
                <p:cNvSpPr>
                  <a:spLocks noChangeArrowheads="1"/>
                </p:cNvSpPr>
                <p:nvPr/>
              </p:nvSpPr>
              <p:spPr bwMode="auto">
                <a:xfrm>
                  <a:off x="220" y="2449"/>
                  <a:ext cx="1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ro-RO" sz="1700" b="1">
                      <a:solidFill>
                        <a:srgbClr val="FFFFFF"/>
                      </a:solidFill>
                      <a:latin typeface="Arial" panose="020B0604020202020204" pitchFamily="34" charset="0"/>
                    </a:rPr>
                    <a:t>40</a:t>
                  </a:r>
                  <a:endParaRPr lang="en-US" altLang="ro-RO" sz="1800">
                    <a:latin typeface="Times New Roman" panose="02020603050405020304" pitchFamily="18" charset="0"/>
                  </a:endParaRPr>
                </a:p>
              </p:txBody>
            </p:sp>
            <p:sp>
              <p:nvSpPr>
                <p:cNvPr id="100" name="Rectangle 140"/>
                <p:cNvSpPr>
                  <a:spLocks noChangeArrowheads="1"/>
                </p:cNvSpPr>
                <p:nvPr/>
              </p:nvSpPr>
              <p:spPr bwMode="auto">
                <a:xfrm>
                  <a:off x="220" y="2146"/>
                  <a:ext cx="1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ro-RO" sz="1700" b="1">
                      <a:solidFill>
                        <a:srgbClr val="FFFFFF"/>
                      </a:solidFill>
                      <a:latin typeface="Arial" panose="020B0604020202020204" pitchFamily="34" charset="0"/>
                    </a:rPr>
                    <a:t>60</a:t>
                  </a:r>
                  <a:endParaRPr lang="en-US" altLang="ro-RO" sz="1800">
                    <a:latin typeface="Times New Roman" panose="02020603050405020304" pitchFamily="18" charset="0"/>
                  </a:endParaRPr>
                </a:p>
              </p:txBody>
            </p:sp>
            <p:sp>
              <p:nvSpPr>
                <p:cNvPr id="101" name="Rectangle 141"/>
                <p:cNvSpPr>
                  <a:spLocks noChangeArrowheads="1"/>
                </p:cNvSpPr>
                <p:nvPr/>
              </p:nvSpPr>
              <p:spPr bwMode="auto">
                <a:xfrm>
                  <a:off x="220" y="1848"/>
                  <a:ext cx="1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ro-RO" sz="1700" b="1" dirty="0">
                      <a:solidFill>
                        <a:srgbClr val="FFFFFF"/>
                      </a:solidFill>
                      <a:latin typeface="Arial" panose="020B0604020202020204" pitchFamily="34" charset="0"/>
                    </a:rPr>
                    <a:t>80</a:t>
                  </a:r>
                  <a:endParaRPr lang="en-US" altLang="ro-RO" sz="1800" dirty="0">
                    <a:latin typeface="Times New Roman" panose="02020603050405020304" pitchFamily="18" charset="0"/>
                  </a:endParaRPr>
                </a:p>
              </p:txBody>
            </p:sp>
          </p:grpSp>
          <p:grpSp>
            <p:nvGrpSpPr>
              <p:cNvPr id="73" name="Group 174"/>
              <p:cNvGrpSpPr>
                <a:grpSpLocks/>
              </p:cNvGrpSpPr>
              <p:nvPr/>
            </p:nvGrpSpPr>
            <p:grpSpPr bwMode="auto">
              <a:xfrm>
                <a:off x="501" y="1777"/>
                <a:ext cx="1922" cy="1365"/>
                <a:chOff x="501" y="1777"/>
                <a:chExt cx="1922" cy="1365"/>
              </a:xfrm>
            </p:grpSpPr>
            <p:sp>
              <p:nvSpPr>
                <p:cNvPr id="74" name="Rectangle 165"/>
                <p:cNvSpPr>
                  <a:spLocks noChangeArrowheads="1"/>
                </p:cNvSpPr>
                <p:nvPr/>
              </p:nvSpPr>
              <p:spPr bwMode="auto">
                <a:xfrm>
                  <a:off x="501" y="1777"/>
                  <a:ext cx="641" cy="1347"/>
                </a:xfrm>
                <a:prstGeom prst="rect">
                  <a:avLst/>
                </a:prstGeom>
                <a:gradFill>
                  <a:gsLst>
                    <a:gs pos="0">
                      <a:srgbClr val="F8A9B8"/>
                    </a:gs>
                    <a:gs pos="50000">
                      <a:srgbClr val="EE244A"/>
                    </a:gs>
                    <a:gs pos="100000">
                      <a:srgbClr val="F8A9B8"/>
                    </a:gs>
                  </a:gsLst>
                  <a:lin ang="0" scaled="1"/>
                </a:gra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7C80"/>
                  </a:extrusionClr>
                  <a:contourClr>
                    <a:srgbClr val="CC7688"/>
                  </a:contourClr>
                </a:sp3d>
              </p:spPr>
              <p:txBody>
                <a:bodyPr>
                  <a:flatTx/>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ro-RO" altLang="ro-RO" sz="1800">
                    <a:latin typeface="Times New Roman" panose="02020603050405020304" pitchFamily="18" charset="0"/>
                  </a:endParaRPr>
                </a:p>
              </p:txBody>
            </p:sp>
            <p:sp>
              <p:nvSpPr>
                <p:cNvPr id="75" name="Rectangle 171"/>
                <p:cNvSpPr>
                  <a:spLocks noChangeArrowheads="1"/>
                </p:cNvSpPr>
                <p:nvPr/>
              </p:nvSpPr>
              <p:spPr bwMode="auto">
                <a:xfrm>
                  <a:off x="1125" y="2934"/>
                  <a:ext cx="641" cy="193"/>
                </a:xfrm>
                <a:prstGeom prst="rect">
                  <a:avLst/>
                </a:prstGeom>
                <a:gradFill>
                  <a:gsLst>
                    <a:gs pos="22000">
                      <a:srgbClr val="00B050"/>
                    </a:gs>
                    <a:gs pos="100000">
                      <a:srgbClr val="002850"/>
                    </a:gs>
                  </a:gsLst>
                  <a:lin ang="5400000" scaled="1"/>
                </a:gra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00B050"/>
                  </a:extrusionClr>
                  <a:contourClr>
                    <a:srgbClr val="00B050"/>
                  </a:contourClr>
                </a:sp3d>
              </p:spPr>
              <p:txBody>
                <a:bodyPr>
                  <a:flatTx/>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ro-RO" altLang="ro-RO" sz="1800">
                    <a:latin typeface="Times New Roman" panose="02020603050405020304" pitchFamily="18" charset="0"/>
                  </a:endParaRPr>
                </a:p>
              </p:txBody>
            </p:sp>
            <p:sp>
              <p:nvSpPr>
                <p:cNvPr id="76" name="Rectangle 172"/>
                <p:cNvSpPr>
                  <a:spLocks noChangeArrowheads="1"/>
                </p:cNvSpPr>
                <p:nvPr/>
              </p:nvSpPr>
              <p:spPr bwMode="auto">
                <a:xfrm>
                  <a:off x="1782" y="3021"/>
                  <a:ext cx="641" cy="83"/>
                </a:xfrm>
                <a:prstGeom prst="rect">
                  <a:avLst/>
                </a:prstGeom>
                <a:gradFill>
                  <a:gsLst>
                    <a:gs pos="0">
                      <a:srgbClr val="FFC000"/>
                    </a:gs>
                    <a:gs pos="100000">
                      <a:srgbClr val="002850"/>
                    </a:gs>
                  </a:gsLst>
                  <a:lin ang="5400000" scaled="1"/>
                </a:gradFill>
                <a:ln w="9525">
                  <a:solidFill>
                    <a:srgbClr val="FFC000"/>
                  </a:solidFill>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p:spPr>
              <p:txBody>
                <a:bodyPr>
                  <a:flatTx/>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ro-RO" altLang="ro-RO" sz="1800">
                    <a:latin typeface="Times New Roman" panose="02020603050405020304" pitchFamily="18" charset="0"/>
                  </a:endParaRPr>
                </a:p>
              </p:txBody>
            </p:sp>
            <p:sp>
              <p:nvSpPr>
                <p:cNvPr id="77" name="Rectangle 149"/>
                <p:cNvSpPr>
                  <a:spLocks noChangeArrowheads="1"/>
                </p:cNvSpPr>
                <p:nvPr/>
              </p:nvSpPr>
              <p:spPr bwMode="auto">
                <a:xfrm>
                  <a:off x="521" y="2092"/>
                  <a:ext cx="628" cy="616"/>
                </a:xfrm>
                <a:prstGeom prst="rect">
                  <a:avLst/>
                </a:prstGeom>
                <a:noFill/>
                <a:ln w="12700">
                  <a:noFill/>
                  <a:miter lim="800000"/>
                  <a:headEnd/>
                  <a:tailEnd/>
                </a:ln>
                <a:effectLst/>
              </p:spPr>
              <p:txBody>
                <a:bodyPr wrap="square" lIns="90488" tIns="44450" rIns="90488" bIns="44450">
                  <a:spAutoFit/>
                </a:bodyPr>
                <a:lstStyle/>
                <a:p>
                  <a:pPr algn="ctr">
                    <a:defRPr/>
                  </a:pPr>
                  <a:r>
                    <a:rPr lang="ro-RO" sz="2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88,5</a:t>
                  </a:r>
                  <a:r>
                    <a:rPr lang="en-US" sz="2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78" name="Rectangle 149"/>
                <p:cNvSpPr>
                  <a:spLocks noChangeArrowheads="1"/>
                </p:cNvSpPr>
                <p:nvPr/>
              </p:nvSpPr>
              <p:spPr bwMode="auto">
                <a:xfrm>
                  <a:off x="1152" y="2795"/>
                  <a:ext cx="629" cy="347"/>
                </a:xfrm>
                <a:prstGeom prst="rect">
                  <a:avLst/>
                </a:prstGeom>
                <a:noFill/>
                <a:ln w="12700">
                  <a:noFill/>
                  <a:miter lim="800000"/>
                  <a:headEnd/>
                  <a:tailEnd/>
                </a:ln>
                <a:effectLst/>
              </p:spPr>
              <p:txBody>
                <a:bodyPr lIns="90488" tIns="44450" rIns="90488" bIns="44450">
                  <a:spAutoFit/>
                </a:bodyPr>
                <a:lstStyle/>
                <a:p>
                  <a:pPr algn="ctr">
                    <a:defRPr/>
                  </a:pPr>
                  <a:r>
                    <a:rPr lang="ro-RO" sz="2000" b="1" dirty="0">
                      <a:solidFill>
                        <a:srgbClr val="FFFF00"/>
                      </a:solidFill>
                      <a:effectLst>
                        <a:outerShdw blurRad="38100" dist="38100" dir="2700000" algn="tl">
                          <a:srgbClr val="000000"/>
                        </a:outerShdw>
                      </a:effectLst>
                      <a:cs typeface="Times New Roman" panose="02020603050405020304" pitchFamily="18" charset="0"/>
                    </a:rPr>
                    <a:t>8,5</a:t>
                  </a:r>
                  <a:r>
                    <a:rPr lang="en-US" sz="2000" b="1" dirty="0">
                      <a:solidFill>
                        <a:srgbClr val="FFFF00"/>
                      </a:solidFill>
                      <a:effectLst>
                        <a:outerShdw blurRad="38100" dist="38100" dir="2700000" algn="tl">
                          <a:srgbClr val="000000"/>
                        </a:outerShdw>
                      </a:effectLst>
                      <a:cs typeface="Arial" charset="0"/>
                    </a:rPr>
                    <a:t>%  </a:t>
                  </a:r>
                </a:p>
              </p:txBody>
            </p:sp>
            <p:sp>
              <p:nvSpPr>
                <p:cNvPr id="79" name="Rectangle 149"/>
                <p:cNvSpPr>
                  <a:spLocks noChangeArrowheads="1"/>
                </p:cNvSpPr>
                <p:nvPr/>
              </p:nvSpPr>
              <p:spPr bwMode="auto">
                <a:xfrm>
                  <a:off x="1859" y="2738"/>
                  <a:ext cx="542" cy="347"/>
                </a:xfrm>
                <a:prstGeom prst="rect">
                  <a:avLst/>
                </a:prstGeom>
                <a:noFill/>
                <a:ln w="12700">
                  <a:noFill/>
                  <a:miter lim="800000"/>
                  <a:headEnd/>
                  <a:tailEnd/>
                </a:ln>
                <a:effectLst/>
              </p:spPr>
              <p:txBody>
                <a:bodyPr wrap="square" lIns="90488" tIns="44450" rIns="90488" bIns="44450">
                  <a:spAutoFit/>
                </a:bodyPr>
                <a:lstStyle/>
                <a:p>
                  <a:pPr algn="ctr">
                    <a:defRPr/>
                  </a:pPr>
                  <a:r>
                    <a:rPr lang="ro-RO" sz="2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a:t>
                  </a:r>
                  <a:r>
                    <a:rPr lang="en-US" sz="2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grpSp>
        </p:grpSp>
        <p:pic>
          <p:nvPicPr>
            <p:cNvPr id="70" name="Picture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5862" y="2878198"/>
              <a:ext cx="943444" cy="1256064"/>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5319" y="3541649"/>
              <a:ext cx="1259646" cy="1259647"/>
            </a:xfrm>
            <a:prstGeom prst="rect">
              <a:avLst/>
            </a:prstGeom>
          </p:spPr>
        </p:pic>
      </p:grpSp>
      <p:sp>
        <p:nvSpPr>
          <p:cNvPr id="115" name="Rectangle 150"/>
          <p:cNvSpPr>
            <a:spLocks noChangeArrowheads="1"/>
          </p:cNvSpPr>
          <p:nvPr/>
        </p:nvSpPr>
        <p:spPr bwMode="auto">
          <a:xfrm>
            <a:off x="6894188" y="4081938"/>
            <a:ext cx="900467" cy="290012"/>
          </a:xfrm>
          <a:prstGeom prst="rect">
            <a:avLst/>
          </a:prstGeom>
          <a:noFill/>
          <a:ln w="12700">
            <a:noFill/>
            <a:miter lim="800000"/>
            <a:headEnd/>
            <a:tailEnd/>
          </a:ln>
          <a:effectLst>
            <a:outerShdw algn="ctr" rotWithShape="0">
              <a:schemeClr val="tx2"/>
            </a:outerShdw>
          </a:effectLst>
        </p:spPr>
        <p:txBody>
          <a:bodyPr lIns="90488" tIns="44450" rIns="90488" bIns="44450">
            <a:spAutoFit/>
          </a:bodyPr>
          <a:lstStyle/>
          <a:p>
            <a:pPr algn="ctr">
              <a:defRPr/>
            </a:pPr>
            <a:r>
              <a:rPr lang="ro-RO" sz="16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3</a:t>
            </a:r>
            <a:r>
              <a:rPr lang="en-US" sz="16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pic>
        <p:nvPicPr>
          <p:cNvPr id="116" name="Picture 1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6467" y="3041814"/>
            <a:ext cx="784136" cy="1196088"/>
          </a:xfrm>
          <a:prstGeom prst="rect">
            <a:avLst/>
          </a:prstGeom>
        </p:spPr>
      </p:pic>
      <p:pic>
        <p:nvPicPr>
          <p:cNvPr id="117" name="Picture 1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9695" y="3383663"/>
            <a:ext cx="660757" cy="758010"/>
          </a:xfrm>
          <a:prstGeom prst="rect">
            <a:avLst/>
          </a:prstGeom>
        </p:spPr>
      </p:pic>
      <p:sp>
        <p:nvSpPr>
          <p:cNvPr id="118" name="AutoShape 27"/>
          <p:cNvSpPr>
            <a:spLocks noChangeArrowheads="1"/>
          </p:cNvSpPr>
          <p:nvPr/>
        </p:nvSpPr>
        <p:spPr bwMode="auto">
          <a:xfrm>
            <a:off x="7058547" y="4406702"/>
            <a:ext cx="638522" cy="133348"/>
          </a:xfrm>
          <a:prstGeom prst="can">
            <a:avLst>
              <a:gd name="adj" fmla="val 25000"/>
            </a:avLst>
          </a:prstGeom>
          <a:gradFill>
            <a:gsLst>
              <a:gs pos="0">
                <a:srgbClr val="FFC000"/>
              </a:gs>
              <a:gs pos="100000">
                <a:srgbClr val="002850"/>
              </a:gs>
            </a:gsLst>
            <a:lin ang="5400000" scaled="1"/>
          </a:gradFill>
          <a:ln w="9525">
            <a:solidFill>
              <a:schemeClr val="tx1"/>
            </a:solidFill>
            <a:round/>
            <a:headEnd/>
            <a:tailEnd/>
          </a:ln>
          <a:effectLst/>
        </p:spPr>
        <p:txBody>
          <a:bodyPr wrap="none" anchor="ctr"/>
          <a:lstStyle/>
          <a:p>
            <a:pPr>
              <a:defRPr/>
            </a:pPr>
            <a:endParaRPr lang="en-US">
              <a:latin typeface="Verdana" pitchFamily="34" charset="0"/>
              <a:cs typeface="Arial" charset="0"/>
            </a:endParaRPr>
          </a:p>
        </p:txBody>
      </p:sp>
      <p:sp>
        <p:nvSpPr>
          <p:cNvPr id="119" name="Text Box 146"/>
          <p:cNvSpPr txBox="1">
            <a:spLocks noChangeArrowheads="1"/>
          </p:cNvSpPr>
          <p:nvPr/>
        </p:nvSpPr>
        <p:spPr bwMode="auto">
          <a:xfrm>
            <a:off x="5061644" y="2569106"/>
            <a:ext cx="4133280" cy="353943"/>
          </a:xfrm>
          <a:prstGeom prst="rect">
            <a:avLst/>
          </a:prstGeom>
          <a:noFill/>
          <a:ln w="9525">
            <a:noFill/>
            <a:miter lim="800000"/>
            <a:headEnd/>
            <a:tailEnd/>
          </a:ln>
          <a:effectLst/>
        </p:spPr>
        <p:txBody>
          <a:bodyPr wrap="square">
            <a:spAutoFit/>
          </a:bodyPr>
          <a:lstStyle/>
          <a:p>
            <a:pPr>
              <a:defRPr/>
            </a:pPr>
            <a:r>
              <a:rPr lang="en-US" sz="17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a:t>
            </a:r>
            <a:r>
              <a:rPr lang="ro-RO" sz="17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ApN</a:t>
            </a:r>
            <a:r>
              <a:rPr lang="ro-RO" sz="17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17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ro-RO" sz="17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17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a:t>
            </a:r>
            <a:r>
              <a:rPr lang="ro-RO" sz="17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NApOPSN</a:t>
            </a:r>
            <a:r>
              <a:rPr lang="ro-RO" sz="17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Societatea </a:t>
            </a:r>
            <a:r>
              <a:rPr lang="en-US" sz="17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Civil</a:t>
            </a:r>
            <a:r>
              <a:rPr lang="ro-RO" sz="17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ă</a:t>
            </a:r>
            <a:r>
              <a:rPr lang="en-US" sz="17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584117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3305184" y="4873546"/>
            <a:ext cx="5832140"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557199" indent="-214308">
              <a:defRPr>
                <a:solidFill>
                  <a:schemeClr val="tx1"/>
                </a:solidFill>
                <a:latin typeface="Times New Roman" panose="02020603050405020304" pitchFamily="18" charset="0"/>
                <a:cs typeface="Arial" panose="020B0604020202020204" pitchFamily="34" charset="0"/>
              </a:defRPr>
            </a:lvl2pPr>
            <a:lvl3pPr marL="857228" indent="-171446">
              <a:defRPr>
                <a:solidFill>
                  <a:schemeClr val="tx1"/>
                </a:solidFill>
                <a:latin typeface="Times New Roman" panose="02020603050405020304" pitchFamily="18" charset="0"/>
                <a:cs typeface="Arial" panose="020B0604020202020204" pitchFamily="34" charset="0"/>
              </a:defRPr>
            </a:lvl3pPr>
            <a:lvl4pPr marL="1200120" indent="-171446">
              <a:defRPr>
                <a:solidFill>
                  <a:schemeClr val="tx1"/>
                </a:solidFill>
                <a:latin typeface="Times New Roman" panose="02020603050405020304" pitchFamily="18" charset="0"/>
                <a:cs typeface="Arial" panose="020B0604020202020204" pitchFamily="34" charset="0"/>
              </a:defRPr>
            </a:lvl4pPr>
            <a:lvl5pPr marL="1543012" indent="-171446">
              <a:defRPr>
                <a:solidFill>
                  <a:schemeClr val="tx1"/>
                </a:solidFill>
                <a:latin typeface="Times New Roman" panose="02020603050405020304" pitchFamily="18" charset="0"/>
                <a:cs typeface="Arial" panose="020B0604020202020204" pitchFamily="34" charset="0"/>
              </a:defRPr>
            </a:lvl5pPr>
            <a:lvl6pPr marL="1885903" indent="-171446"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795" indent="-171446"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686" indent="-171446"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577" indent="-171446"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F298AE36-A5EB-45D3-A3B2-03BF9643E6D8}" type="slidenum">
              <a:rPr lang="en-US" altLang="ro-RO" b="0" smtClean="0">
                <a:solidFill>
                  <a:srgbClr val="FFFFFF"/>
                </a:solidFill>
              </a:rPr>
              <a:pPr>
                <a:defRPr/>
              </a:pPr>
              <a:t>34</a:t>
            </a:fld>
            <a:endParaRPr lang="en-US" altLang="ro-RO" b="0" dirty="0">
              <a:solidFill>
                <a:srgbClr val="FFFFFF"/>
              </a:solidFill>
            </a:endParaRPr>
          </a:p>
        </p:txBody>
      </p:sp>
      <p:pic>
        <p:nvPicPr>
          <p:cNvPr id="59" name="Picture 156" descr="fy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23196" y="882502"/>
            <a:ext cx="472134" cy="260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 name="Picture 162" descr="Drapelul Armenie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732" y="3281683"/>
            <a:ext cx="420624" cy="217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4" name="Picture 157" descr="az.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2732" y="3543858"/>
            <a:ext cx="401195" cy="2377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 name="Picture 163" descr="Flag_of_Bosnia_and_Herzegovina.svg.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0425" y="3825015"/>
            <a:ext cx="444043" cy="2500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 name="Picture 150" descr="g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5777" y="4119922"/>
            <a:ext cx="438691" cy="252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 name="Picture 15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6559" y="4399755"/>
            <a:ext cx="417909" cy="2438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 name="Picture 178" descr="md.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1790" y="3558878"/>
            <a:ext cx="402090" cy="2627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0" name="Picture 143" descr="serbia.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13334" y="3857546"/>
            <a:ext cx="422935" cy="233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145" descr="http://upload.wikimedia.org/wikipedia/commons/thumb/4/49/Flag_of_Ukraine.svg/125px-Flag_of_Ukraine.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01790" y="4424122"/>
            <a:ext cx="446664" cy="225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 name="Rectangle 61"/>
          <p:cNvSpPr/>
          <p:nvPr/>
        </p:nvSpPr>
        <p:spPr>
          <a:xfrm>
            <a:off x="7495722" y="3207905"/>
            <a:ext cx="400784"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11</a:t>
            </a:r>
            <a:endParaRPr lang="ro-RO" sz="1600" dirty="0"/>
          </a:p>
        </p:txBody>
      </p:sp>
      <p:sp>
        <p:nvSpPr>
          <p:cNvPr id="63" name="Rectangle 62"/>
          <p:cNvSpPr/>
          <p:nvPr/>
        </p:nvSpPr>
        <p:spPr>
          <a:xfrm>
            <a:off x="7489514" y="3471850"/>
            <a:ext cx="458607" cy="338554"/>
          </a:xfrm>
          <a:prstGeom prst="rect">
            <a:avLst/>
          </a:prstGeom>
        </p:spPr>
        <p:txBody>
          <a:bodyPr wrap="square">
            <a:spAutoFit/>
          </a:bodyPr>
          <a:lstStyle/>
          <a:p>
            <a:r>
              <a:rPr lang="en-US" sz="1600" b="1" dirty="0">
                <a:solidFill>
                  <a:srgbClr val="FFFFFF"/>
                </a:solidFill>
                <a:effectLst>
                  <a:outerShdw blurRad="38100" dist="38100" dir="2700000" algn="tl">
                    <a:srgbClr val="000000"/>
                  </a:outerShdw>
                </a:effectLst>
                <a:cs typeface="Times New Roman" pitchFamily="18" charset="0"/>
              </a:rPr>
              <a:t>4</a:t>
            </a:r>
            <a:r>
              <a:rPr lang="ro-RO" sz="1600" b="1" dirty="0">
                <a:solidFill>
                  <a:srgbClr val="FFFFFF"/>
                </a:solidFill>
                <a:effectLst>
                  <a:outerShdw blurRad="38100" dist="38100" dir="2700000" algn="tl">
                    <a:srgbClr val="000000"/>
                  </a:outerShdw>
                </a:effectLst>
                <a:cs typeface="Times New Roman" pitchFamily="18" charset="0"/>
              </a:rPr>
              <a:t>7</a:t>
            </a:r>
            <a:endParaRPr lang="ro-RO" sz="1600" dirty="0"/>
          </a:p>
        </p:txBody>
      </p:sp>
      <p:sp>
        <p:nvSpPr>
          <p:cNvPr id="64" name="Rectangle 63"/>
          <p:cNvSpPr/>
          <p:nvPr/>
        </p:nvSpPr>
        <p:spPr>
          <a:xfrm>
            <a:off x="7521083" y="3784705"/>
            <a:ext cx="407046" cy="338554"/>
          </a:xfrm>
          <a:prstGeom prst="rect">
            <a:avLst/>
          </a:prstGeom>
        </p:spPr>
        <p:txBody>
          <a:bodyPr wrap="square">
            <a:spAutoFit/>
          </a:bodyPr>
          <a:lstStyle/>
          <a:p>
            <a:r>
              <a:rPr lang="en-US" sz="1600" b="1" dirty="0"/>
              <a:t>1</a:t>
            </a:r>
            <a:r>
              <a:rPr lang="ro-RO" sz="1600" b="1" dirty="0"/>
              <a:t>7</a:t>
            </a:r>
          </a:p>
        </p:txBody>
      </p:sp>
      <p:sp>
        <p:nvSpPr>
          <p:cNvPr id="65" name="Rectangle 64"/>
          <p:cNvSpPr/>
          <p:nvPr/>
        </p:nvSpPr>
        <p:spPr>
          <a:xfrm>
            <a:off x="7475781" y="4090614"/>
            <a:ext cx="490977" cy="338554"/>
          </a:xfrm>
          <a:prstGeom prst="rect">
            <a:avLst/>
          </a:prstGeom>
        </p:spPr>
        <p:txBody>
          <a:bodyPr wrap="square">
            <a:spAutoFit/>
          </a:bodyPr>
          <a:lstStyle/>
          <a:p>
            <a:r>
              <a:rPr lang="en-US" sz="1600" b="1" dirty="0"/>
              <a:t>1</a:t>
            </a:r>
            <a:r>
              <a:rPr lang="ro-RO" sz="1600" b="1" dirty="0"/>
              <a:t>44</a:t>
            </a:r>
          </a:p>
        </p:txBody>
      </p:sp>
      <p:sp>
        <p:nvSpPr>
          <p:cNvPr id="66" name="Rectangle 65"/>
          <p:cNvSpPr/>
          <p:nvPr/>
        </p:nvSpPr>
        <p:spPr>
          <a:xfrm>
            <a:off x="8392785" y="3183818"/>
            <a:ext cx="391684"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a:t>
            </a:r>
            <a:endParaRPr lang="ro-RO" sz="1600" dirty="0"/>
          </a:p>
        </p:txBody>
      </p:sp>
      <p:sp>
        <p:nvSpPr>
          <p:cNvPr id="67" name="Rectangle 66"/>
          <p:cNvSpPr/>
          <p:nvPr/>
        </p:nvSpPr>
        <p:spPr>
          <a:xfrm>
            <a:off x="8380419" y="3512946"/>
            <a:ext cx="440053"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90</a:t>
            </a:r>
          </a:p>
        </p:txBody>
      </p:sp>
      <p:sp>
        <p:nvSpPr>
          <p:cNvPr id="68" name="Rectangle 67"/>
          <p:cNvSpPr/>
          <p:nvPr/>
        </p:nvSpPr>
        <p:spPr>
          <a:xfrm>
            <a:off x="7622596" y="824600"/>
            <a:ext cx="440053"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15</a:t>
            </a:r>
            <a:endParaRPr lang="ro-RO" sz="1600" dirty="0"/>
          </a:p>
        </p:txBody>
      </p:sp>
      <p:sp>
        <p:nvSpPr>
          <p:cNvPr id="69" name="Rectangle 68"/>
          <p:cNvSpPr/>
          <p:nvPr/>
        </p:nvSpPr>
        <p:spPr>
          <a:xfrm>
            <a:off x="8380419" y="3795886"/>
            <a:ext cx="440053" cy="338554"/>
          </a:xfrm>
          <a:prstGeom prst="rect">
            <a:avLst/>
          </a:prstGeom>
        </p:spPr>
        <p:txBody>
          <a:bodyPr wrap="square">
            <a:spAutoFit/>
          </a:bodyPr>
          <a:lstStyle/>
          <a:p>
            <a:r>
              <a:rPr lang="en-US" sz="1600" b="1" dirty="0">
                <a:solidFill>
                  <a:srgbClr val="FFFFFF"/>
                </a:solidFill>
                <a:effectLst>
                  <a:outerShdw blurRad="38100" dist="38100" dir="2700000" algn="tl">
                    <a:srgbClr val="000000"/>
                  </a:outerShdw>
                </a:effectLst>
                <a:cs typeface="Times New Roman" pitchFamily="18" charset="0"/>
              </a:rPr>
              <a:t>2</a:t>
            </a:r>
            <a:r>
              <a:rPr lang="ro-RO" sz="1600" b="1" dirty="0">
                <a:solidFill>
                  <a:srgbClr val="FFFFFF"/>
                </a:solidFill>
                <a:effectLst>
                  <a:outerShdw blurRad="38100" dist="38100" dir="2700000" algn="tl">
                    <a:srgbClr val="000000"/>
                  </a:outerShdw>
                </a:effectLst>
                <a:cs typeface="Times New Roman" pitchFamily="18" charset="0"/>
              </a:rPr>
              <a:t>5</a:t>
            </a:r>
            <a:endParaRPr lang="ro-RO" sz="1600" dirty="0"/>
          </a:p>
        </p:txBody>
      </p:sp>
      <p:sp>
        <p:nvSpPr>
          <p:cNvPr id="70" name="Rectangle 69"/>
          <p:cNvSpPr/>
          <p:nvPr/>
        </p:nvSpPr>
        <p:spPr>
          <a:xfrm>
            <a:off x="8412458" y="4364355"/>
            <a:ext cx="440053" cy="338554"/>
          </a:xfrm>
          <a:prstGeom prst="rect">
            <a:avLst/>
          </a:prstGeom>
        </p:spPr>
        <p:txBody>
          <a:bodyPr wrap="square">
            <a:spAutoFit/>
          </a:bodyPr>
          <a:lstStyle/>
          <a:p>
            <a:r>
              <a:rPr lang="en-US" sz="1600" b="1" dirty="0">
                <a:solidFill>
                  <a:srgbClr val="FFFFFF"/>
                </a:solidFill>
                <a:effectLst>
                  <a:outerShdw blurRad="38100" dist="38100" dir="2700000" algn="tl">
                    <a:srgbClr val="000000"/>
                  </a:outerShdw>
                </a:effectLst>
                <a:cs typeface="Times New Roman" pitchFamily="18" charset="0"/>
              </a:rPr>
              <a:t>4</a:t>
            </a:r>
            <a:r>
              <a:rPr lang="ro-RO" sz="1600" b="1" dirty="0">
                <a:solidFill>
                  <a:srgbClr val="FFFFFF"/>
                </a:solidFill>
                <a:effectLst>
                  <a:outerShdw blurRad="38100" dist="38100" dir="2700000" algn="tl">
                    <a:srgbClr val="000000"/>
                  </a:outerShdw>
                </a:effectLst>
                <a:cs typeface="Times New Roman" pitchFamily="18" charset="0"/>
              </a:rPr>
              <a:t>9</a:t>
            </a:r>
            <a:endParaRPr lang="ro-RO" sz="1600" dirty="0"/>
          </a:p>
        </p:txBody>
      </p:sp>
      <p:pic>
        <p:nvPicPr>
          <p:cNvPr id="71" name="Picture 164" descr="https://upload.wikimedia.org/wikipedia/commons/thumb/7/77/Flag_of_Algeria.svg/188px-Flag_of_Algeria.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5556" y="3759882"/>
            <a:ext cx="443241" cy="2430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 name="Rectangle 71"/>
          <p:cNvSpPr/>
          <p:nvPr/>
        </p:nvSpPr>
        <p:spPr>
          <a:xfrm>
            <a:off x="992148" y="3759882"/>
            <a:ext cx="398311" cy="338554"/>
          </a:xfrm>
          <a:prstGeom prst="rect">
            <a:avLst/>
          </a:prstGeom>
        </p:spPr>
        <p:txBody>
          <a:bodyPr wrap="square">
            <a:spAutoFit/>
          </a:bodyPr>
          <a:lstStyle/>
          <a:p>
            <a:r>
              <a:rPr lang="ro-RO" sz="1600" b="1" dirty="0"/>
              <a:t>15</a:t>
            </a:r>
          </a:p>
        </p:txBody>
      </p:sp>
      <p:pic>
        <p:nvPicPr>
          <p:cNvPr id="73" name="Picture 172" descr="Drapelul Egiptulu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4439" y="4083918"/>
            <a:ext cx="412522" cy="247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 name="Rectangle 74"/>
          <p:cNvSpPr/>
          <p:nvPr/>
        </p:nvSpPr>
        <p:spPr>
          <a:xfrm>
            <a:off x="981874" y="4083918"/>
            <a:ext cx="540060"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17</a:t>
            </a:r>
            <a:endParaRPr lang="ro-RO" sz="1600" dirty="0"/>
          </a:p>
        </p:txBody>
      </p:sp>
      <p:pic>
        <p:nvPicPr>
          <p:cNvPr id="76" name="Picture 151" descr="jo.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5556" y="4407954"/>
            <a:ext cx="411480" cy="2824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7" name="Rectangle 76"/>
          <p:cNvSpPr/>
          <p:nvPr/>
        </p:nvSpPr>
        <p:spPr>
          <a:xfrm>
            <a:off x="1841902" y="4083918"/>
            <a:ext cx="504684" cy="338554"/>
          </a:xfrm>
          <a:prstGeom prst="rect">
            <a:avLst/>
          </a:prstGeom>
        </p:spPr>
        <p:txBody>
          <a:bodyPr wrap="square">
            <a:spAutoFit/>
          </a:bodyPr>
          <a:lstStyle/>
          <a:p>
            <a:r>
              <a:rPr lang="ro-RO" sz="1600" b="1" dirty="0"/>
              <a:t>22</a:t>
            </a:r>
          </a:p>
        </p:txBody>
      </p:sp>
      <p:pic>
        <p:nvPicPr>
          <p:cNvPr id="78" name="Picture 177" descr="Flag_of_Morocco.svg.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43888" y="4096868"/>
            <a:ext cx="411409" cy="2477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 name="Rectangle 78"/>
          <p:cNvSpPr/>
          <p:nvPr/>
        </p:nvSpPr>
        <p:spPr>
          <a:xfrm>
            <a:off x="1018796" y="4407954"/>
            <a:ext cx="540060" cy="338554"/>
          </a:xfrm>
          <a:prstGeom prst="rect">
            <a:avLst/>
          </a:prstGeom>
        </p:spPr>
        <p:txBody>
          <a:bodyPr wrap="square">
            <a:spAutoFit/>
          </a:bodyPr>
          <a:lstStyle/>
          <a:p>
            <a:r>
              <a:rPr lang="en-US" sz="1600" b="1" dirty="0">
                <a:solidFill>
                  <a:srgbClr val="FFFFFF"/>
                </a:solidFill>
                <a:effectLst>
                  <a:outerShdw blurRad="38100" dist="38100" dir="2700000" algn="tl">
                    <a:srgbClr val="000000"/>
                  </a:outerShdw>
                </a:effectLst>
                <a:cs typeface="Times New Roman" pitchFamily="18" charset="0"/>
              </a:rPr>
              <a:t>5</a:t>
            </a:r>
            <a:r>
              <a:rPr lang="ro-RO" sz="1600" b="1" dirty="0">
                <a:solidFill>
                  <a:srgbClr val="FFFFFF"/>
                </a:solidFill>
                <a:effectLst>
                  <a:outerShdw blurRad="38100" dist="38100" dir="2700000" algn="tl">
                    <a:srgbClr val="000000"/>
                  </a:outerShdw>
                </a:effectLst>
                <a:cs typeface="Times New Roman" pitchFamily="18" charset="0"/>
              </a:rPr>
              <a:t>8</a:t>
            </a:r>
            <a:endParaRPr lang="ro-RO" sz="1600" dirty="0"/>
          </a:p>
        </p:txBody>
      </p:sp>
      <p:sp>
        <p:nvSpPr>
          <p:cNvPr id="81" name="Rectangle 80"/>
          <p:cNvSpPr/>
          <p:nvPr/>
        </p:nvSpPr>
        <p:spPr>
          <a:xfrm>
            <a:off x="1841902" y="3766850"/>
            <a:ext cx="366979" cy="338554"/>
          </a:xfrm>
          <a:prstGeom prst="rect">
            <a:avLst/>
          </a:prstGeom>
        </p:spPr>
        <p:txBody>
          <a:bodyPr wrap="square">
            <a:spAutoFit/>
          </a:bodyPr>
          <a:lstStyle/>
          <a:p>
            <a:r>
              <a:rPr lang="en-US" sz="1600" b="1" dirty="0">
                <a:solidFill>
                  <a:srgbClr val="FFFFFF"/>
                </a:solidFill>
                <a:effectLst>
                  <a:outerShdw blurRad="38100" dist="38100" dir="2700000" algn="tl">
                    <a:srgbClr val="000000"/>
                  </a:outerShdw>
                </a:effectLst>
                <a:cs typeface="Times New Roman" pitchFamily="18" charset="0"/>
              </a:rPr>
              <a:t>2</a:t>
            </a:r>
            <a:endParaRPr lang="ro-RO" sz="1600" dirty="0"/>
          </a:p>
        </p:txBody>
      </p:sp>
      <p:pic>
        <p:nvPicPr>
          <p:cNvPr id="82" name="Imagine 2"/>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36515" y="4436839"/>
            <a:ext cx="411408" cy="241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 name="Rectangle 82"/>
          <p:cNvSpPr/>
          <p:nvPr/>
        </p:nvSpPr>
        <p:spPr>
          <a:xfrm>
            <a:off x="1841902" y="4407954"/>
            <a:ext cx="540060" cy="338554"/>
          </a:xfrm>
          <a:prstGeom prst="rect">
            <a:avLst/>
          </a:prstGeom>
        </p:spPr>
        <p:txBody>
          <a:bodyPr wrap="square">
            <a:spAutoFit/>
          </a:bodyPr>
          <a:lstStyle/>
          <a:p>
            <a:r>
              <a:rPr lang="en-US" sz="1600" b="1" dirty="0"/>
              <a:t>1</a:t>
            </a:r>
            <a:r>
              <a:rPr lang="ro-RO" sz="1600" b="1" dirty="0"/>
              <a:t>41</a:t>
            </a:r>
          </a:p>
        </p:txBody>
      </p:sp>
      <p:pic>
        <p:nvPicPr>
          <p:cNvPr id="84" name="Picture 173"/>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4524" y="2319723"/>
            <a:ext cx="411408" cy="2528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5" name="Rectangle 84"/>
          <p:cNvSpPr/>
          <p:nvPr/>
        </p:nvSpPr>
        <p:spPr>
          <a:xfrm>
            <a:off x="824513" y="2269200"/>
            <a:ext cx="300082" cy="338554"/>
          </a:xfrm>
          <a:prstGeom prst="rect">
            <a:avLst/>
          </a:prstGeom>
        </p:spPr>
        <p:txBody>
          <a:bodyPr wrap="square">
            <a:spAutoFit/>
          </a:bodyPr>
          <a:lstStyle/>
          <a:p>
            <a:r>
              <a:rPr lang="ro-RO" sz="1600" dirty="0"/>
              <a:t>7</a:t>
            </a:r>
          </a:p>
        </p:txBody>
      </p:sp>
      <p:pic>
        <p:nvPicPr>
          <p:cNvPr id="86" name="Picture 146" descr="Drapelul Emiratelor Arabe Unit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4524" y="2697523"/>
            <a:ext cx="411408" cy="270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7" name="Rectangle 86"/>
          <p:cNvSpPr/>
          <p:nvPr/>
        </p:nvSpPr>
        <p:spPr>
          <a:xfrm>
            <a:off x="791580" y="2643758"/>
            <a:ext cx="518320"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2</a:t>
            </a:r>
            <a:r>
              <a:rPr lang="en-US" sz="1600" b="1" dirty="0">
                <a:solidFill>
                  <a:srgbClr val="FFFFFF"/>
                </a:solidFill>
                <a:effectLst>
                  <a:outerShdw blurRad="38100" dist="38100" dir="2700000" algn="tl">
                    <a:srgbClr val="000000"/>
                  </a:outerShdw>
                </a:effectLst>
                <a:cs typeface="Times New Roman" pitchFamily="18" charset="0"/>
              </a:rPr>
              <a:t>8</a:t>
            </a:r>
            <a:endParaRPr lang="ro-RO" sz="1600" dirty="0"/>
          </a:p>
        </p:txBody>
      </p:sp>
      <p:pic>
        <p:nvPicPr>
          <p:cNvPr id="88" name="Picture 155"/>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91784" y="2322348"/>
            <a:ext cx="418633" cy="2854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 name="Rectangle 88"/>
          <p:cNvSpPr/>
          <p:nvPr/>
        </p:nvSpPr>
        <p:spPr>
          <a:xfrm>
            <a:off x="1582743" y="2269200"/>
            <a:ext cx="388996" cy="338554"/>
          </a:xfrm>
          <a:prstGeom prst="rect">
            <a:avLst/>
          </a:prstGeom>
        </p:spPr>
        <p:txBody>
          <a:bodyPr wrap="square">
            <a:spAutoFit/>
          </a:bodyPr>
          <a:lstStyle/>
          <a:p>
            <a:r>
              <a:rPr lang="en-US" sz="1600" b="1" dirty="0">
                <a:solidFill>
                  <a:srgbClr val="FFFFFF"/>
                </a:solidFill>
                <a:effectLst>
                  <a:outerShdw blurRad="38100" dist="38100" dir="2700000" algn="tl">
                    <a:srgbClr val="000000"/>
                  </a:outerShdw>
                </a:effectLst>
                <a:cs typeface="Times New Roman" pitchFamily="18" charset="0"/>
              </a:rPr>
              <a:t>1</a:t>
            </a:r>
            <a:endParaRPr lang="ro-RO" sz="1600" dirty="0"/>
          </a:p>
        </p:txBody>
      </p:sp>
      <p:pic>
        <p:nvPicPr>
          <p:cNvPr id="90" name="Picture 147" descr="125px-Flag_of_Qatar.svg.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97254" y="2697523"/>
            <a:ext cx="413163" cy="2643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1" name="Rectangle 90"/>
          <p:cNvSpPr/>
          <p:nvPr/>
        </p:nvSpPr>
        <p:spPr>
          <a:xfrm>
            <a:off x="1582743" y="2643758"/>
            <a:ext cx="388996" cy="338554"/>
          </a:xfrm>
          <a:prstGeom prst="rect">
            <a:avLst/>
          </a:prstGeom>
        </p:spPr>
        <p:txBody>
          <a:bodyPr wrap="square">
            <a:spAutoFit/>
          </a:bodyPr>
          <a:lstStyle/>
          <a:p>
            <a:r>
              <a:rPr lang="en-US" sz="1600" b="1" dirty="0">
                <a:solidFill>
                  <a:srgbClr val="FFFFFF"/>
                </a:solidFill>
                <a:effectLst>
                  <a:outerShdw blurRad="38100" dist="38100" dir="2700000" algn="tl">
                    <a:srgbClr val="000000"/>
                  </a:outerShdw>
                </a:effectLst>
                <a:cs typeface="Times New Roman" pitchFamily="18" charset="0"/>
              </a:rPr>
              <a:t>8</a:t>
            </a:r>
            <a:endParaRPr lang="ro-RO" sz="1600" dirty="0"/>
          </a:p>
        </p:txBody>
      </p:sp>
      <p:pic>
        <p:nvPicPr>
          <p:cNvPr id="92" name="Picture 91" descr="Fișier:Flag of Mongolia.svg"/>
          <p:cNvPicPr>
            <a:picLocks noChangeAspect="1" noChangeArrowheads="1"/>
          </p:cNvPicPr>
          <p:nvPr/>
        </p:nvPicPr>
        <p:blipFill>
          <a:blip r:embed="rId21" cstate="print"/>
          <a:srcRect/>
          <a:stretch>
            <a:fillRect/>
          </a:stretch>
        </p:blipFill>
        <p:spPr bwMode="auto">
          <a:xfrm>
            <a:off x="2321096" y="969140"/>
            <a:ext cx="522712" cy="324036"/>
          </a:xfrm>
          <a:prstGeom prst="rect">
            <a:avLst/>
          </a:prstGeom>
          <a:noFill/>
          <a:ln w="9525">
            <a:solidFill>
              <a:schemeClr val="tx1"/>
            </a:solidFill>
            <a:miter lim="800000"/>
            <a:headEnd/>
            <a:tailEnd/>
          </a:ln>
        </p:spPr>
      </p:pic>
      <p:sp>
        <p:nvSpPr>
          <p:cNvPr id="93" name="Rectangle 92"/>
          <p:cNvSpPr/>
          <p:nvPr/>
        </p:nvSpPr>
        <p:spPr>
          <a:xfrm>
            <a:off x="1991074" y="1369100"/>
            <a:ext cx="420686" cy="338554"/>
          </a:xfrm>
          <a:prstGeom prst="rect">
            <a:avLst/>
          </a:prstGeom>
        </p:spPr>
        <p:txBody>
          <a:bodyPr wrap="square">
            <a:spAutoFit/>
          </a:bodyPr>
          <a:lstStyle/>
          <a:p>
            <a:r>
              <a:rPr lang="ro-RO" sz="1600" b="1" dirty="0"/>
              <a:t>11</a:t>
            </a:r>
          </a:p>
        </p:txBody>
      </p:sp>
      <p:pic>
        <p:nvPicPr>
          <p:cNvPr id="94" name="Picture 144" descr="http://upload.wikimedia.org/wikipedia/commons/thumb/3/32/Flag_of_Pakistan.svg/125px-Flag_of_Pakistan.svg.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328445" y="1361268"/>
            <a:ext cx="501335" cy="3160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5" name="Rectangle 94"/>
          <p:cNvSpPr/>
          <p:nvPr/>
        </p:nvSpPr>
        <p:spPr>
          <a:xfrm>
            <a:off x="2813083" y="1369100"/>
            <a:ext cx="419242"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64</a:t>
            </a:r>
          </a:p>
        </p:txBody>
      </p:sp>
      <p:pic>
        <p:nvPicPr>
          <p:cNvPr id="96" name="Picture 158" descr="al.gi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60907" y="854082"/>
            <a:ext cx="504056" cy="257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p:cNvSpPr/>
          <p:nvPr/>
        </p:nvSpPr>
        <p:spPr>
          <a:xfrm>
            <a:off x="5757545" y="807554"/>
            <a:ext cx="403462" cy="338554"/>
          </a:xfrm>
          <a:prstGeom prst="rect">
            <a:avLst/>
          </a:prstGeom>
        </p:spPr>
        <p:txBody>
          <a:bodyPr wrap="square">
            <a:spAutoFit/>
          </a:bodyPr>
          <a:lstStyle/>
          <a:p>
            <a:r>
              <a:rPr lang="en-US" sz="1600" dirty="0"/>
              <a:t>4</a:t>
            </a:r>
            <a:endParaRPr lang="ro-RO" sz="1600" dirty="0"/>
          </a:p>
        </p:txBody>
      </p:sp>
      <p:pic>
        <p:nvPicPr>
          <p:cNvPr id="98" name="Picture 159" descr="be.gif"/>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256076" y="1167123"/>
            <a:ext cx="504056" cy="288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 name="Rectangle 98"/>
          <p:cNvSpPr/>
          <p:nvPr/>
        </p:nvSpPr>
        <p:spPr>
          <a:xfrm>
            <a:off x="5792962" y="1131590"/>
            <a:ext cx="368045"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a:t>
            </a:r>
            <a:endParaRPr lang="ro-RO" sz="1600" dirty="0"/>
          </a:p>
        </p:txBody>
      </p:sp>
      <p:pic>
        <p:nvPicPr>
          <p:cNvPr id="100" name="Picture 16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68438" y="1513988"/>
            <a:ext cx="517553" cy="2815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1" name="Rectangle 100"/>
          <p:cNvSpPr/>
          <p:nvPr/>
        </p:nvSpPr>
        <p:spPr>
          <a:xfrm>
            <a:off x="5785077" y="1510623"/>
            <a:ext cx="354204"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4</a:t>
            </a:r>
            <a:endParaRPr lang="ro-RO" sz="1600" dirty="0"/>
          </a:p>
        </p:txBody>
      </p:sp>
      <p:pic>
        <p:nvPicPr>
          <p:cNvPr id="102" name="Picture 160" descr="cr.gi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275590" y="1850742"/>
            <a:ext cx="504057" cy="305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3" name="Rectangle 102"/>
          <p:cNvSpPr/>
          <p:nvPr/>
        </p:nvSpPr>
        <p:spPr>
          <a:xfrm>
            <a:off x="7611590" y="1456983"/>
            <a:ext cx="357581" cy="338554"/>
          </a:xfrm>
          <a:prstGeom prst="rect">
            <a:avLst/>
          </a:prstGeom>
        </p:spPr>
        <p:txBody>
          <a:bodyPr wrap="square">
            <a:spAutoFit/>
          </a:bodyPr>
          <a:lstStyle/>
          <a:p>
            <a:r>
              <a:rPr lang="en-US" sz="1600" b="1" dirty="0">
                <a:solidFill>
                  <a:srgbClr val="FFFFFF"/>
                </a:solidFill>
                <a:effectLst>
                  <a:outerShdw blurRad="38100" dist="38100" dir="2700000" algn="tl">
                    <a:srgbClr val="000000"/>
                  </a:outerShdw>
                </a:effectLst>
                <a:cs typeface="Times New Roman" pitchFamily="18" charset="0"/>
              </a:rPr>
              <a:t>2</a:t>
            </a:r>
            <a:endParaRPr lang="ro-RO" sz="1600" dirty="0"/>
          </a:p>
        </p:txBody>
      </p:sp>
      <p:pic>
        <p:nvPicPr>
          <p:cNvPr id="104" name="Picture 45" descr="Flag of Greece"/>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254931" y="1885545"/>
            <a:ext cx="504057" cy="257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5" name="Rectangle 104"/>
          <p:cNvSpPr/>
          <p:nvPr/>
        </p:nvSpPr>
        <p:spPr>
          <a:xfrm>
            <a:off x="6775489" y="1532063"/>
            <a:ext cx="280787"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a:t>
            </a:r>
            <a:endParaRPr lang="ro-RO" sz="1600" dirty="0"/>
          </a:p>
        </p:txBody>
      </p:sp>
      <p:pic>
        <p:nvPicPr>
          <p:cNvPr id="106" name="Picture 175" descr="http://www.sidro.ro/250-large/drapel-steag-fanion-muntenegru.jpg"/>
          <p:cNvPicPr>
            <a:picLocks noChangeAspect="1" noChangeArrowheads="1"/>
          </p:cNvPicPr>
          <p:nvPr/>
        </p:nvPicPr>
        <p:blipFill>
          <a:blip r:embed="rId28" r:link="rId29" cstate="print">
            <a:clrChange>
              <a:clrFrom>
                <a:srgbClr val="C3D1D6"/>
              </a:clrFrom>
              <a:clrTo>
                <a:srgbClr val="C3D1D6">
                  <a:alpha val="0"/>
                </a:srgbClr>
              </a:clrTo>
            </a:clrChange>
            <a:extLst>
              <a:ext uri="{28A0092B-C50C-407E-A947-70E740481C1C}">
                <a14:useLocalDpi xmlns:a14="http://schemas.microsoft.com/office/drawing/2010/main" val="0"/>
              </a:ext>
            </a:extLst>
          </a:blip>
          <a:srcRect t="22728" b="25175"/>
          <a:stretch>
            <a:fillRect/>
          </a:stretch>
        </p:blipFill>
        <p:spPr bwMode="auto">
          <a:xfrm>
            <a:off x="7113951" y="1199771"/>
            <a:ext cx="486097" cy="2560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 name="Rectangle 106"/>
          <p:cNvSpPr/>
          <p:nvPr/>
        </p:nvSpPr>
        <p:spPr>
          <a:xfrm>
            <a:off x="7631968" y="1130377"/>
            <a:ext cx="264538"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9</a:t>
            </a:r>
            <a:endParaRPr lang="ro-RO" sz="1600" dirty="0"/>
          </a:p>
        </p:txBody>
      </p:sp>
      <p:pic>
        <p:nvPicPr>
          <p:cNvPr id="108" name="Picture 168" descr="Drapelul Norvegiei"/>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132705" y="1513988"/>
            <a:ext cx="460997" cy="2716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9" name="Rectangle 108"/>
          <p:cNvSpPr/>
          <p:nvPr/>
        </p:nvSpPr>
        <p:spPr>
          <a:xfrm>
            <a:off x="5818519" y="1826030"/>
            <a:ext cx="352948"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4</a:t>
            </a:r>
            <a:endParaRPr lang="ro-RO" sz="1600" dirty="0"/>
          </a:p>
        </p:txBody>
      </p:sp>
      <p:pic>
        <p:nvPicPr>
          <p:cNvPr id="110" name="Picture 142" descr="slovakia.gif"/>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035423" y="1154254"/>
            <a:ext cx="453004" cy="2705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1" name="Rectangle 110"/>
          <p:cNvSpPr/>
          <p:nvPr/>
        </p:nvSpPr>
        <p:spPr>
          <a:xfrm>
            <a:off x="6715534" y="843558"/>
            <a:ext cx="319123"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a:t>
            </a:r>
            <a:endParaRPr lang="ro-RO" sz="1600" dirty="0"/>
          </a:p>
        </p:txBody>
      </p:sp>
      <p:pic>
        <p:nvPicPr>
          <p:cNvPr id="112" name="Picture 149"/>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133163" y="1847420"/>
            <a:ext cx="463173" cy="3085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3" name="Rectangle 112"/>
          <p:cNvSpPr/>
          <p:nvPr/>
        </p:nvSpPr>
        <p:spPr>
          <a:xfrm>
            <a:off x="7622596" y="1870617"/>
            <a:ext cx="363082"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2</a:t>
            </a:r>
            <a:endParaRPr lang="ro-RO" sz="1600" dirty="0"/>
          </a:p>
        </p:txBody>
      </p:sp>
      <p:pic>
        <p:nvPicPr>
          <p:cNvPr id="114" name="Picture 141" descr="tr.gif"/>
          <p:cNvPicPr>
            <a:picLocks noChangeAspect="1" noChangeArrowheads="1"/>
          </p:cNvPicPr>
          <p:nvPr/>
        </p:nvPicPr>
        <p:blipFill>
          <a:blip r:embed="rId33" cstate="print">
            <a:extLst>
              <a:ext uri="{28A0092B-C50C-407E-A947-70E740481C1C}">
                <a14:useLocalDpi xmlns:a14="http://schemas.microsoft.com/office/drawing/2010/main" val="0"/>
              </a:ext>
            </a:extLst>
          </a:blip>
          <a:srcRect t="11093" r="22957"/>
          <a:stretch>
            <a:fillRect/>
          </a:stretch>
        </p:blipFill>
        <p:spPr bwMode="auto">
          <a:xfrm>
            <a:off x="8035423" y="1474496"/>
            <a:ext cx="437050" cy="2560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5" name="Picture 152" descr="hu.gif"/>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024461" y="1785206"/>
            <a:ext cx="448012" cy="2560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6" name="Rectangle 115"/>
          <p:cNvSpPr/>
          <p:nvPr/>
        </p:nvSpPr>
        <p:spPr>
          <a:xfrm>
            <a:off x="8492060" y="1424289"/>
            <a:ext cx="360451" cy="338554"/>
          </a:xfrm>
          <a:prstGeom prst="rect">
            <a:avLst/>
          </a:prstGeom>
        </p:spPr>
        <p:txBody>
          <a:bodyPr wrap="square">
            <a:spAutoFit/>
          </a:bodyPr>
          <a:lstStyle/>
          <a:p>
            <a:r>
              <a:rPr lang="en-US" sz="1600" b="1" dirty="0">
                <a:solidFill>
                  <a:srgbClr val="FFFFFF"/>
                </a:solidFill>
                <a:effectLst>
                  <a:outerShdw blurRad="38100" dist="38100" dir="2700000" algn="tl">
                    <a:srgbClr val="000000"/>
                  </a:outerShdw>
                </a:effectLst>
                <a:cs typeface="Times New Roman" pitchFamily="18" charset="0"/>
              </a:rPr>
              <a:t>5</a:t>
            </a:r>
            <a:endParaRPr lang="ro-RO" sz="1600" dirty="0"/>
          </a:p>
        </p:txBody>
      </p:sp>
      <p:sp>
        <p:nvSpPr>
          <p:cNvPr id="117" name="Rectangle 116"/>
          <p:cNvSpPr/>
          <p:nvPr/>
        </p:nvSpPr>
        <p:spPr>
          <a:xfrm>
            <a:off x="8492060" y="1762843"/>
            <a:ext cx="334926"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9</a:t>
            </a:r>
            <a:endParaRPr lang="ro-RO" sz="1600" dirty="0"/>
          </a:p>
        </p:txBody>
      </p:sp>
      <p:sp>
        <p:nvSpPr>
          <p:cNvPr id="74" name="Rectangle 73"/>
          <p:cNvSpPr/>
          <p:nvPr/>
        </p:nvSpPr>
        <p:spPr>
          <a:xfrm>
            <a:off x="8510358" y="1116765"/>
            <a:ext cx="380802"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a:t>
            </a:r>
            <a:endParaRPr lang="ro-RO" sz="1600" dirty="0"/>
          </a:p>
        </p:txBody>
      </p:sp>
      <p:sp>
        <p:nvSpPr>
          <p:cNvPr id="124" name="Rectangle 123"/>
          <p:cNvSpPr>
            <a:spLocks noChangeArrowheads="1"/>
          </p:cNvSpPr>
          <p:nvPr/>
        </p:nvSpPr>
        <p:spPr bwMode="auto">
          <a:xfrm>
            <a:off x="2117948" y="1242"/>
            <a:ext cx="4290902" cy="828432"/>
          </a:xfrm>
          <a:prstGeom prst="rect">
            <a:avLst/>
          </a:prstGeom>
          <a:noFill/>
          <a:ln w="12700" algn="ctr">
            <a:noFill/>
            <a:miter lim="800000"/>
            <a:headEnd/>
            <a:tailEnd/>
          </a:ln>
          <a:effectLst/>
        </p:spPr>
        <p:txBody>
          <a:bodyPr wrap="square"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ro-RO" altLang="ro-RO" sz="2400" b="1">
                <a:solidFill>
                  <a:srgbClr val="FFFF00"/>
                </a:solidFill>
                <a:effectLst>
                  <a:outerShdw blurRad="38100" dist="38100" dir="2700000" algn="tl">
                    <a:srgbClr val="000000"/>
                  </a:outerShdw>
                </a:effectLst>
              </a:rPr>
              <a:t>848 </a:t>
            </a:r>
            <a:r>
              <a:rPr lang="en-US" altLang="ro-RO" sz="2400" b="1" dirty="0">
                <a:solidFill>
                  <a:srgbClr val="FFFF00"/>
                </a:solidFill>
                <a:effectLst>
                  <a:outerShdw blurRad="38100" dist="38100" dir="2700000" algn="tl">
                    <a:srgbClr val="000000"/>
                  </a:outerShdw>
                </a:effectLst>
              </a:rPr>
              <a:t>ABSOLVEN</a:t>
            </a:r>
            <a:r>
              <a:rPr lang="ro-RO" altLang="ro-RO" sz="2400" b="1" dirty="0">
                <a:solidFill>
                  <a:srgbClr val="FFFF00"/>
                </a:solidFill>
                <a:effectLst>
                  <a:outerShdw blurRad="38100" dist="38100" dir="2700000" algn="tl">
                    <a:srgbClr val="000000"/>
                  </a:outerShdw>
                </a:effectLst>
              </a:rPr>
              <a:t>ȚI</a:t>
            </a:r>
            <a:r>
              <a:rPr lang="en-US" altLang="ro-RO" sz="2400" b="1" dirty="0">
                <a:solidFill>
                  <a:srgbClr val="FFFF00"/>
                </a:solidFill>
                <a:effectLst>
                  <a:outerShdw blurRad="38100" dist="38100" dir="2700000" algn="tl">
                    <a:srgbClr val="000000"/>
                  </a:outerShdw>
                </a:effectLst>
              </a:rPr>
              <a:t> </a:t>
            </a:r>
            <a:r>
              <a:rPr lang="ro-RO" altLang="ro-RO" sz="2400" b="1" dirty="0">
                <a:solidFill>
                  <a:srgbClr val="FFFF00"/>
                </a:solidFill>
                <a:effectLst>
                  <a:outerShdw blurRad="38100" dist="38100" dir="2700000" algn="tl">
                    <a:srgbClr val="000000"/>
                  </a:outerShdw>
                </a:effectLst>
              </a:rPr>
              <a:t>STRĂINI din 41 țări</a:t>
            </a:r>
            <a:endParaRPr lang="en-US" altLang="ro-RO" sz="2400" b="1" dirty="0">
              <a:solidFill>
                <a:srgbClr val="C00000"/>
              </a:solidFill>
              <a:effectLst>
                <a:outerShdw blurRad="38100" dist="38100" dir="2700000" algn="tl">
                  <a:srgbClr val="000000"/>
                </a:outerShdw>
              </a:effectLst>
            </a:endParaRPr>
          </a:p>
        </p:txBody>
      </p:sp>
      <p:pic>
        <p:nvPicPr>
          <p:cNvPr id="121" name="Picture 120" descr="stema cu coroana.png"/>
          <p:cNvPicPr>
            <a:picLocks noChangeAspect="1"/>
          </p:cNvPicPr>
          <p:nvPr/>
        </p:nvPicPr>
        <p:blipFill>
          <a:blip r:embed="rId35" cstate="print"/>
          <a:srcRect/>
          <a:stretch>
            <a:fillRect/>
          </a:stretch>
        </p:blipFill>
        <p:spPr bwMode="auto">
          <a:xfrm>
            <a:off x="170511" y="0"/>
            <a:ext cx="810755" cy="940791"/>
          </a:xfrm>
          <a:prstGeom prst="rect">
            <a:avLst/>
          </a:prstGeom>
          <a:noFill/>
          <a:ln>
            <a:noFill/>
          </a:ln>
          <a:effectLst>
            <a:glow rad="38100">
              <a:schemeClr val="tx1">
                <a:alpha val="97000"/>
              </a:schemeClr>
            </a:glow>
          </a:effectLst>
        </p:spPr>
      </p:pic>
      <p:grpSp>
        <p:nvGrpSpPr>
          <p:cNvPr id="122" name="Group 1"/>
          <p:cNvGrpSpPr>
            <a:grpSpLocks/>
          </p:cNvGrpSpPr>
          <p:nvPr/>
        </p:nvGrpSpPr>
        <p:grpSpPr bwMode="auto">
          <a:xfrm>
            <a:off x="8070697" y="63034"/>
            <a:ext cx="953399" cy="888755"/>
            <a:chOff x="7010400" y="187501"/>
            <a:chExt cx="2113044" cy="1908491"/>
          </a:xfrm>
        </p:grpSpPr>
        <p:pic>
          <p:nvPicPr>
            <p:cNvPr id="123" name="Picture 122" descr="logo_ss.png"/>
            <p:cNvPicPr>
              <a:picLocks noChangeAspect="1"/>
            </p:cNvPicPr>
            <p:nvPr/>
          </p:nvPicPr>
          <p:blipFill>
            <a:blip r:embed="rId36"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25" name="Picture 124" descr="Bitmap in Graphic1"/>
            <p:cNvPicPr>
              <a:picLocks noChangeAspect="1" noChangeArrowheads="1"/>
            </p:cNvPicPr>
            <p:nvPr/>
          </p:nvPicPr>
          <p:blipFill>
            <a:blip r:embed="rId37"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
        <p:nvSpPr>
          <p:cNvPr id="118" name="Rectangle 117"/>
          <p:cNvSpPr/>
          <p:nvPr/>
        </p:nvSpPr>
        <p:spPr>
          <a:xfrm>
            <a:off x="2048259" y="973056"/>
            <a:ext cx="349552" cy="338554"/>
          </a:xfrm>
          <a:prstGeom prst="rect">
            <a:avLst/>
          </a:prstGeom>
        </p:spPr>
        <p:txBody>
          <a:bodyPr wrap="square">
            <a:spAutoFit/>
          </a:bodyPr>
          <a:lstStyle/>
          <a:p>
            <a:r>
              <a:rPr lang="ro-RO" sz="1600" b="1" dirty="0"/>
              <a:t>8</a:t>
            </a:r>
          </a:p>
        </p:txBody>
      </p:sp>
      <p:sp>
        <p:nvSpPr>
          <p:cNvPr id="119" name="Rectangle 118"/>
          <p:cNvSpPr/>
          <p:nvPr/>
        </p:nvSpPr>
        <p:spPr>
          <a:xfrm>
            <a:off x="2831752" y="954622"/>
            <a:ext cx="341209" cy="338554"/>
          </a:xfrm>
          <a:prstGeom prst="rect">
            <a:avLst/>
          </a:prstGeom>
        </p:spPr>
        <p:txBody>
          <a:bodyPr wrap="square">
            <a:spAutoFit/>
          </a:bodyPr>
          <a:lstStyle/>
          <a:p>
            <a:r>
              <a:rPr lang="en-US" sz="1600" dirty="0"/>
              <a:t>9</a:t>
            </a:r>
            <a:endParaRPr lang="ro-RO" sz="1600" dirty="0"/>
          </a:p>
        </p:txBody>
      </p:sp>
      <p:sp>
        <p:nvSpPr>
          <p:cNvPr id="120" name="Rectangle 119"/>
          <p:cNvSpPr/>
          <p:nvPr/>
        </p:nvSpPr>
        <p:spPr>
          <a:xfrm>
            <a:off x="6743084" y="1167594"/>
            <a:ext cx="310130" cy="338554"/>
          </a:xfrm>
          <a:prstGeom prst="rect">
            <a:avLst/>
          </a:prstGeom>
        </p:spPr>
        <p:txBody>
          <a:bodyPr wrap="square">
            <a:spAutoFit/>
          </a:bodyPr>
          <a:lstStyle/>
          <a:p>
            <a:r>
              <a:rPr lang="en-US" sz="1600" b="1" dirty="0"/>
              <a:t>3</a:t>
            </a:r>
            <a:endParaRPr lang="ro-RO" sz="1600" b="1" dirty="0"/>
          </a:p>
        </p:txBody>
      </p:sp>
      <p:pic>
        <p:nvPicPr>
          <p:cNvPr id="126" name="Picture 125" descr="Drapel[*]​"/>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619800" y="4738948"/>
            <a:ext cx="463099" cy="235863"/>
          </a:xfrm>
          <a:prstGeom prst="rect">
            <a:avLst/>
          </a:prstGeom>
          <a:noFill/>
          <a:ln>
            <a:solidFill>
              <a:schemeClr val="tx1"/>
            </a:solidFill>
          </a:ln>
        </p:spPr>
      </p:pic>
      <p:sp>
        <p:nvSpPr>
          <p:cNvPr id="127" name="Rectangle 126"/>
          <p:cNvSpPr/>
          <p:nvPr/>
        </p:nvSpPr>
        <p:spPr>
          <a:xfrm>
            <a:off x="8070697" y="4675617"/>
            <a:ext cx="391684" cy="338554"/>
          </a:xfrm>
          <a:prstGeom prst="rect">
            <a:avLst/>
          </a:prstGeom>
        </p:spPr>
        <p:txBody>
          <a:bodyPr wrap="square">
            <a:spAutoFit/>
          </a:bodyPr>
          <a:lstStyle/>
          <a:p>
            <a:r>
              <a:rPr lang="ro-RO" sz="1600" b="1" dirty="0"/>
              <a:t>3</a:t>
            </a:r>
          </a:p>
        </p:txBody>
      </p:sp>
      <p:graphicFrame>
        <p:nvGraphicFramePr>
          <p:cNvPr id="47" name="Chart 46"/>
          <p:cNvGraphicFramePr/>
          <p:nvPr>
            <p:extLst>
              <p:ext uri="{D42A27DB-BD31-4B8C-83A1-F6EECF244321}">
                <p14:modId xmlns:p14="http://schemas.microsoft.com/office/powerpoint/2010/main" val="3286283123"/>
              </p:ext>
            </p:extLst>
          </p:nvPr>
        </p:nvGraphicFramePr>
        <p:xfrm>
          <a:off x="-46016" y="227305"/>
          <a:ext cx="9144000" cy="4519203"/>
        </p:xfrm>
        <a:graphic>
          <a:graphicData uri="http://schemas.openxmlformats.org/drawingml/2006/chart">
            <c:chart xmlns:c="http://schemas.openxmlformats.org/drawingml/2006/chart" xmlns:r="http://schemas.openxmlformats.org/officeDocument/2006/relationships" r:id="rId39"/>
          </a:graphicData>
        </a:graphic>
      </p:graphicFrame>
      <p:pic>
        <p:nvPicPr>
          <p:cNvPr id="128" name="Picture 127" descr="Drapelul Germaniei"/>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227930" y="1513467"/>
            <a:ext cx="538403" cy="316729"/>
          </a:xfrm>
          <a:prstGeom prst="rect">
            <a:avLst/>
          </a:prstGeom>
          <a:noFill/>
          <a:ln>
            <a:solidFill>
              <a:schemeClr val="tx1"/>
            </a:solidFill>
          </a:ln>
        </p:spPr>
      </p:pic>
      <p:sp>
        <p:nvSpPr>
          <p:cNvPr id="129" name="Rectangle 128"/>
          <p:cNvSpPr/>
          <p:nvPr/>
        </p:nvSpPr>
        <p:spPr>
          <a:xfrm>
            <a:off x="6791098" y="1850741"/>
            <a:ext cx="280787"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a:t>
            </a:r>
            <a:endParaRPr lang="ro-RO" sz="1600" dirty="0"/>
          </a:p>
        </p:txBody>
      </p:sp>
      <p:pic>
        <p:nvPicPr>
          <p:cNvPr id="131" name="Picture 130" descr="Drapelul Maltei"/>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997169" y="3255826"/>
            <a:ext cx="408980" cy="266065"/>
          </a:xfrm>
          <a:prstGeom prst="rect">
            <a:avLst/>
          </a:prstGeom>
          <a:noFill/>
          <a:ln>
            <a:solidFill>
              <a:schemeClr val="tx1"/>
            </a:solidFill>
          </a:ln>
        </p:spPr>
      </p:pic>
      <p:sp>
        <p:nvSpPr>
          <p:cNvPr id="132" name="Rectangle 131"/>
          <p:cNvSpPr/>
          <p:nvPr/>
        </p:nvSpPr>
        <p:spPr>
          <a:xfrm>
            <a:off x="7537958" y="4371950"/>
            <a:ext cx="391684" cy="338554"/>
          </a:xfrm>
          <a:prstGeom prst="rect">
            <a:avLst/>
          </a:prstGeom>
        </p:spPr>
        <p:txBody>
          <a:bodyPr wrap="square">
            <a:spAutoFit/>
          </a:bodyPr>
          <a:lstStyle/>
          <a:p>
            <a:r>
              <a:rPr lang="ro-RO" sz="1600" b="1" dirty="0">
                <a:solidFill>
                  <a:srgbClr val="FFFFFF"/>
                </a:solidFill>
                <a:effectLst>
                  <a:outerShdw blurRad="38100" dist="38100" dir="2700000" algn="tl">
                    <a:srgbClr val="000000"/>
                  </a:outerShdw>
                </a:effectLst>
                <a:cs typeface="Times New Roman" pitchFamily="18" charset="0"/>
              </a:rPr>
              <a:t>1</a:t>
            </a:r>
            <a:endParaRPr lang="ro-RO" sz="1600" dirty="0"/>
          </a:p>
        </p:txBody>
      </p:sp>
      <p:pic>
        <p:nvPicPr>
          <p:cNvPr id="130" name="Picture 129" descr="Drapelul Mauritaniei"/>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439652" y="3766851"/>
            <a:ext cx="399630" cy="243072"/>
          </a:xfrm>
          <a:prstGeom prst="rect">
            <a:avLst/>
          </a:prstGeom>
          <a:noFill/>
          <a:ln>
            <a:solidFill>
              <a:schemeClr val="tx1"/>
            </a:solidFill>
          </a:ln>
        </p:spPr>
      </p:pic>
      <p:pic>
        <p:nvPicPr>
          <p:cNvPr id="133" name="Picture 132" descr="Drapel">
            <a:extLst>
              <a:ext uri="{FF2B5EF4-FFF2-40B4-BE49-F238E27FC236}">
                <a16:creationId xmlns:a16="http://schemas.microsoft.com/office/drawing/2014/main" id="{70EB3A4A-6CA2-4620-BCE9-E839B54EA9DE}"/>
              </a:ext>
            </a:extLst>
          </p:cNvPr>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013606" y="4131396"/>
            <a:ext cx="440053" cy="240052"/>
          </a:xfrm>
          <a:prstGeom prst="rect">
            <a:avLst/>
          </a:prstGeom>
          <a:noFill/>
          <a:ln>
            <a:solidFill>
              <a:schemeClr val="tx1"/>
            </a:solidFill>
          </a:ln>
        </p:spPr>
      </p:pic>
      <p:sp>
        <p:nvSpPr>
          <p:cNvPr id="134" name="Rectangle 133">
            <a:extLst>
              <a:ext uri="{FF2B5EF4-FFF2-40B4-BE49-F238E27FC236}">
                <a16:creationId xmlns:a16="http://schemas.microsoft.com/office/drawing/2014/main" id="{DE5E0003-7930-4C9D-AB45-2FE03DE5CD84}"/>
              </a:ext>
            </a:extLst>
          </p:cNvPr>
          <p:cNvSpPr/>
          <p:nvPr/>
        </p:nvSpPr>
        <p:spPr>
          <a:xfrm>
            <a:off x="8462381" y="4058269"/>
            <a:ext cx="391684" cy="338554"/>
          </a:xfrm>
          <a:prstGeom prst="rect">
            <a:avLst/>
          </a:prstGeom>
        </p:spPr>
        <p:txBody>
          <a:bodyPr wrap="square">
            <a:spAutoFit/>
          </a:bodyPr>
          <a:lstStyle/>
          <a:p>
            <a:r>
              <a:rPr lang="ro-RO" sz="1600" dirty="0"/>
              <a:t>4</a:t>
            </a:r>
          </a:p>
        </p:txBody>
      </p:sp>
    </p:spTree>
    <p:extLst>
      <p:ext uri="{BB962C8B-B14F-4D97-AF65-F5344CB8AC3E}">
        <p14:creationId xmlns:p14="http://schemas.microsoft.com/office/powerpoint/2010/main" val="3890247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2" descr="world-political-map"/>
          <p:cNvPicPr>
            <a:picLocks noChangeAspect="1" noChangeArrowheads="1"/>
          </p:cNvPicPr>
          <p:nvPr/>
        </p:nvPicPr>
        <p:blipFill>
          <a:blip r:embed="rId3" cstate="print">
            <a:clrChange>
              <a:clrFrom>
                <a:srgbClr val="84B4E4"/>
              </a:clrFrom>
              <a:clrTo>
                <a:srgbClr val="84B4E4">
                  <a:alpha val="0"/>
                </a:srgbClr>
              </a:clrTo>
            </a:clrChange>
            <a:lum bright="12000" contrast="-60000"/>
            <a:extLst>
              <a:ext uri="{28A0092B-C50C-407E-A947-70E740481C1C}">
                <a14:useLocalDpi xmlns:a14="http://schemas.microsoft.com/office/drawing/2010/main" val="0"/>
              </a:ext>
            </a:extLst>
          </a:blip>
          <a:srcRect/>
          <a:stretch>
            <a:fillRect/>
          </a:stretch>
        </p:blipFill>
        <p:spPr bwMode="auto">
          <a:xfrm>
            <a:off x="1096936" y="1131621"/>
            <a:ext cx="6565106" cy="3518297"/>
          </a:xfrm>
          <a:prstGeom prst="rect">
            <a:avLst/>
          </a:prstGeom>
          <a:noFill/>
          <a:ln>
            <a:noFill/>
          </a:ln>
          <a:effectLst>
            <a:outerShdw sx="999" sy="999"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6DE37EF5-08C4-4AFD-992F-72A9932653F2}" type="slidenum">
              <a:rPr lang="en-US" altLang="ro-RO" smtClean="0"/>
              <a:pPr>
                <a:defRPr/>
              </a:pPr>
              <a:t>35</a:t>
            </a:fld>
            <a:endParaRPr lang="en-US" altLang="ro-RO"/>
          </a:p>
        </p:txBody>
      </p:sp>
      <p:sp>
        <p:nvSpPr>
          <p:cNvPr id="38917" name="Rectangle 3"/>
          <p:cNvSpPr>
            <a:spLocks noChangeArrowheads="1"/>
          </p:cNvSpPr>
          <p:nvPr/>
        </p:nvSpPr>
        <p:spPr bwMode="auto">
          <a:xfrm>
            <a:off x="1157288" y="2369345"/>
            <a:ext cx="1610916" cy="284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ro-RO" altLang="ro-RO" sz="1350"/>
          </a:p>
        </p:txBody>
      </p:sp>
      <p:sp>
        <p:nvSpPr>
          <p:cNvPr id="96571" name="Rectangle 315"/>
          <p:cNvSpPr>
            <a:spLocks noChangeArrowheads="1"/>
          </p:cNvSpPr>
          <p:nvPr/>
        </p:nvSpPr>
        <p:spPr bwMode="auto">
          <a:xfrm>
            <a:off x="1088231" y="134542"/>
            <a:ext cx="6858000" cy="713658"/>
          </a:xfrm>
          <a:prstGeom prst="rect">
            <a:avLst/>
          </a:prstGeom>
          <a:noFill/>
          <a:ln w="12700">
            <a:noFill/>
            <a:miter lim="800000"/>
            <a:headEnd/>
            <a:tailEnd/>
          </a:ln>
          <a:effectLst/>
        </p:spPr>
        <p:txBody>
          <a:bodyPr lIns="67866" tIns="33338" rIns="67866" bIns="33338">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ro-RO" altLang="ro-RO" sz="2100" b="1">
                <a:solidFill>
                  <a:srgbClr val="FFFF00"/>
                </a:solidFill>
                <a:effectLst>
                  <a:outerShdw blurRad="38100" dist="38100" dir="2700000" algn="tl">
                    <a:srgbClr val="000000"/>
                  </a:outerShdw>
                </a:effectLst>
              </a:rPr>
              <a:t>VIZITE INTERNAŢIONALE</a:t>
            </a:r>
          </a:p>
          <a:p>
            <a:pPr algn="ctr">
              <a:defRPr/>
            </a:pPr>
            <a:r>
              <a:rPr lang="ro-RO" altLang="ro-RO" sz="2100" b="1">
                <a:solidFill>
                  <a:srgbClr val="FFFF00"/>
                </a:solidFill>
                <a:effectLst>
                  <a:outerShdw blurRad="38100" dist="38100" dir="2700000" algn="tl">
                    <a:srgbClr val="000000"/>
                  </a:outerShdw>
                </a:effectLst>
              </a:rPr>
              <a:t>DIN 4</a:t>
            </a:r>
            <a:r>
              <a:rPr lang="en-US" altLang="ro-RO" sz="2100" b="1">
                <a:solidFill>
                  <a:srgbClr val="FFFF00"/>
                </a:solidFill>
                <a:effectLst>
                  <a:outerShdw blurRad="38100" dist="38100" dir="2700000" algn="tl">
                    <a:srgbClr val="000000"/>
                  </a:outerShdw>
                </a:effectLst>
              </a:rPr>
              <a:t>7</a:t>
            </a:r>
            <a:r>
              <a:rPr lang="ro-RO" altLang="ro-RO" sz="2100" b="1">
                <a:solidFill>
                  <a:srgbClr val="FFFF00"/>
                </a:solidFill>
                <a:effectLst>
                  <a:outerShdw blurRad="38100" dist="38100" dir="2700000" algn="tl">
                    <a:srgbClr val="000000"/>
                  </a:outerShdw>
                </a:effectLst>
              </a:rPr>
              <a:t> DE ŢĂRI</a:t>
            </a:r>
            <a:r>
              <a:rPr lang="en-US" altLang="ro-RO" sz="2100" b="1">
                <a:solidFill>
                  <a:srgbClr val="FFFF00"/>
                </a:solidFill>
                <a:effectLst>
                  <a:outerShdw blurRad="38100" dist="38100" dir="2700000" algn="tl">
                    <a:srgbClr val="000000"/>
                  </a:outerShdw>
                </a:effectLst>
              </a:rPr>
              <a:t> </a:t>
            </a:r>
            <a:r>
              <a:rPr lang="ro-RO" altLang="ro-RO" sz="2100" b="1">
                <a:solidFill>
                  <a:srgbClr val="FFFF00"/>
                </a:solidFill>
                <a:effectLst>
                  <a:outerShdw blurRad="38100" dist="38100" dir="2700000" algn="tl">
                    <a:srgbClr val="000000"/>
                  </a:outerShdw>
                </a:effectLst>
              </a:rPr>
              <a:t> </a:t>
            </a:r>
          </a:p>
        </p:txBody>
      </p:sp>
      <p:sp>
        <p:nvSpPr>
          <p:cNvPr id="13" name="Text Box 309"/>
          <p:cNvSpPr txBox="1">
            <a:spLocks noChangeArrowheads="1"/>
          </p:cNvSpPr>
          <p:nvPr/>
        </p:nvSpPr>
        <p:spPr bwMode="auto">
          <a:xfrm>
            <a:off x="1481138" y="1146573"/>
            <a:ext cx="1677591" cy="3656386"/>
          </a:xfrm>
          <a:prstGeom prst="rect">
            <a:avLst/>
          </a:prstGeom>
          <a:noFill/>
          <a:ln w="9525">
            <a:noFill/>
            <a:miter lim="800000"/>
            <a:headEnd/>
            <a:tailEnd/>
          </a:ln>
          <a:effectLst/>
        </p:spPr>
        <p:txBody>
          <a:bodyPr>
            <a:spAutoFit/>
          </a:bodyPr>
          <a:lstStyle/>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t>
            </a:r>
            <a:r>
              <a:rPr lang="ro-RO" sz="1500" b="1" dirty="0">
                <a:solidFill>
                  <a:srgbClr val="FFFF00"/>
                </a:solidFill>
                <a:effectLst>
                  <a:outerShdw blurRad="38100" dist="38100" dir="2700000" algn="tl">
                    <a:srgbClr val="000000"/>
                  </a:outerShdw>
                </a:effectLst>
                <a:cs typeface="Arial" charset="0"/>
              </a:rPr>
              <a:t>Afganistan</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Africa</a:t>
            </a:r>
            <a:r>
              <a:rPr lang="ro-RO" sz="1500" b="1" dirty="0">
                <a:solidFill>
                  <a:srgbClr val="FFFF00"/>
                </a:solidFill>
                <a:effectLst>
                  <a:outerShdw blurRad="38100" dist="38100" dir="2700000" algn="tl">
                    <a:srgbClr val="000000"/>
                  </a:outerShdw>
                </a:effectLst>
                <a:cs typeface="Arial" charset="0"/>
              </a:rPr>
              <a:t> de Sud</a:t>
            </a:r>
            <a:r>
              <a:rPr lang="ro-RO" b="1" dirty="0">
                <a:solidFill>
                  <a:srgbClr val="FFFF00"/>
                </a:solidFill>
                <a:effectLst>
                  <a:outerShdw blurRad="38100" dist="38100" dir="2700000" algn="tl">
                    <a:srgbClr val="000000"/>
                  </a:outerShdw>
                </a:effectLst>
                <a:cs typeface="Arial" charset="0"/>
              </a:rPr>
              <a:t> </a:t>
            </a: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Albania</a:t>
            </a:r>
            <a:endParaRPr lang="ro-RO"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Armenia</a:t>
            </a: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Angola</a:t>
            </a: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Austria</a:t>
            </a: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t>
            </a:r>
            <a:r>
              <a:rPr lang="en-US" sz="1500" b="1" dirty="0" err="1">
                <a:solidFill>
                  <a:srgbClr val="FFFF00"/>
                </a:solidFill>
                <a:effectLst>
                  <a:outerShdw blurRad="38100" dist="38100" dir="2700000" algn="tl">
                    <a:srgbClr val="000000"/>
                  </a:outerShdw>
                </a:effectLst>
                <a:cs typeface="Arial" charset="0"/>
              </a:rPr>
              <a:t>Azerbai</a:t>
            </a:r>
            <a:r>
              <a:rPr lang="ro-RO" sz="1500" b="1" dirty="0">
                <a:solidFill>
                  <a:srgbClr val="FFFF00"/>
                </a:solidFill>
                <a:effectLst>
                  <a:outerShdw blurRad="38100" dist="38100" dir="2700000" algn="tl">
                    <a:srgbClr val="000000"/>
                  </a:outerShdw>
                </a:effectLst>
                <a:cs typeface="Arial" charset="0"/>
              </a:rPr>
              <a:t>d</a:t>
            </a:r>
            <a:r>
              <a:rPr lang="en-US" sz="1500" b="1" dirty="0" err="1">
                <a:solidFill>
                  <a:srgbClr val="FFFF00"/>
                </a:solidFill>
                <a:effectLst>
                  <a:outerShdw blurRad="38100" dist="38100" dir="2700000" algn="tl">
                    <a:srgbClr val="000000"/>
                  </a:outerShdw>
                </a:effectLst>
                <a:cs typeface="Arial" charset="0"/>
              </a:rPr>
              <a:t>jan</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t>
            </a:r>
            <a:r>
              <a:rPr lang="en-US" sz="1500" b="1" dirty="0" err="1">
                <a:solidFill>
                  <a:srgbClr val="FFFF00"/>
                </a:solidFill>
                <a:effectLst>
                  <a:outerShdw blurRad="38100" dist="38100" dir="2700000" algn="tl">
                    <a:srgbClr val="000000"/>
                  </a:outerShdw>
                </a:effectLst>
                <a:cs typeface="Arial" charset="0"/>
              </a:rPr>
              <a:t>Belgi</a:t>
            </a:r>
            <a:r>
              <a:rPr lang="ro-RO" sz="1500" b="1" dirty="0">
                <a:solidFill>
                  <a:srgbClr val="FFFF00"/>
                </a:solidFill>
                <a:effectLst>
                  <a:outerShdw blurRad="38100" dist="38100" dir="2700000" algn="tl">
                    <a:srgbClr val="000000"/>
                  </a:outerShdw>
                </a:effectLst>
                <a:cs typeface="Arial" charset="0"/>
              </a:rPr>
              <a:t>a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Bosnia </a:t>
            </a:r>
            <a:r>
              <a:rPr lang="ro-RO" sz="1500" b="1" dirty="0">
                <a:solidFill>
                  <a:srgbClr val="FFFF00"/>
                </a:solidFill>
                <a:effectLst>
                  <a:outerShdw blurRad="38100" dist="38100" dir="2700000" algn="tl">
                    <a:srgbClr val="000000"/>
                  </a:outerShdw>
                </a:effectLst>
                <a:cs typeface="Arial" charset="0"/>
              </a:rPr>
              <a:t>și</a:t>
            </a:r>
            <a:r>
              <a:rPr lang="en-US" sz="1500" b="1" dirty="0">
                <a:solidFill>
                  <a:srgbClr val="FFFF00"/>
                </a:solidFill>
                <a:effectLst>
                  <a:outerShdw blurRad="38100" dist="38100" dir="2700000" algn="tl">
                    <a:srgbClr val="000000"/>
                  </a:outerShdw>
                </a:effectLst>
                <a:cs typeface="Arial" charset="0"/>
              </a:rPr>
              <a:t> Her</a:t>
            </a:r>
            <a:r>
              <a:rPr lang="ro-RO" sz="1500" b="1" dirty="0" err="1">
                <a:solidFill>
                  <a:srgbClr val="FFFF00"/>
                </a:solidFill>
                <a:effectLst>
                  <a:outerShdw blurRad="38100" dist="38100" dir="2700000" algn="tl">
                    <a:srgbClr val="000000"/>
                  </a:outerShdw>
                </a:effectLst>
                <a:cs typeface="Arial" charset="0"/>
              </a:rPr>
              <a:t>ţ</a:t>
            </a:r>
            <a:r>
              <a:rPr lang="en-US" sz="1500" b="1" dirty="0" err="1">
                <a:solidFill>
                  <a:srgbClr val="FFFF00"/>
                </a:solidFill>
                <a:effectLst>
                  <a:outerShdw blurRad="38100" dist="38100" dir="2700000" algn="tl">
                    <a:srgbClr val="000000"/>
                  </a:outerShdw>
                </a:effectLst>
                <a:cs typeface="Arial" charset="0"/>
              </a:rPr>
              <a:t>egovina</a:t>
            </a:r>
            <a:r>
              <a:rPr lang="en-US" sz="1500" b="1" dirty="0">
                <a:solidFill>
                  <a:srgbClr val="FFFF00"/>
                </a:solidFill>
                <a:effectLst>
                  <a:outerShdw blurRad="38100" dist="38100" dir="2700000" algn="tl">
                    <a:srgbClr val="000000"/>
                  </a:outerShdw>
                </a:effectLst>
                <a:cs typeface="Arial" charset="0"/>
              </a:rPr>
              <a:t> </a:t>
            </a: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Bulgaria</a:t>
            </a: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Canada</a:t>
            </a: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C</a:t>
            </a:r>
            <a:r>
              <a:rPr lang="ro-RO" sz="1500" b="1" dirty="0" err="1">
                <a:solidFill>
                  <a:srgbClr val="FFFF00"/>
                </a:solidFill>
                <a:effectLst>
                  <a:outerShdw blurRad="38100" dist="38100" dir="2700000" algn="tl">
                    <a:srgbClr val="000000"/>
                  </a:outerShdw>
                </a:effectLst>
                <a:cs typeface="Arial" charset="0"/>
              </a:rPr>
              <a:t>ehia</a:t>
            </a:r>
            <a:r>
              <a:rPr lang="ro-RO" sz="1500" b="1" dirty="0">
                <a:solidFill>
                  <a:srgbClr val="FFFF00"/>
                </a:solidFill>
                <a:effectLst>
                  <a:outerShdw blurRad="38100" dist="38100" dir="2700000" algn="tl">
                    <a:srgbClr val="000000"/>
                  </a:outerShdw>
                </a:effectLst>
                <a:cs typeface="Arial" charset="0"/>
              </a:rPr>
              <a:t> </a:t>
            </a:r>
            <a:endParaRPr lang="en-US" sz="1500" b="1" dirty="0">
              <a:solidFill>
                <a:srgbClr val="FFFF00"/>
              </a:solidFill>
              <a:effectLst>
                <a:outerShdw blurRad="38100" dist="38100" dir="2700000" algn="tl">
                  <a:srgbClr val="000000"/>
                </a:outerShdw>
              </a:effectLst>
              <a:cs typeface="Arial" charset="0"/>
            </a:endParaRPr>
          </a:p>
        </p:txBody>
      </p:sp>
      <p:sp>
        <p:nvSpPr>
          <p:cNvPr id="14" name="Text Box 311"/>
          <p:cNvSpPr txBox="1">
            <a:spLocks noChangeArrowheads="1"/>
          </p:cNvSpPr>
          <p:nvPr/>
        </p:nvSpPr>
        <p:spPr bwMode="auto">
          <a:xfrm>
            <a:off x="3158729" y="1137047"/>
            <a:ext cx="2200275" cy="3647152"/>
          </a:xfrm>
          <a:prstGeom prst="rect">
            <a:avLst/>
          </a:prstGeom>
          <a:noFill/>
          <a:ln w="9525">
            <a:noFill/>
            <a:miter lim="800000"/>
            <a:headEnd/>
            <a:tailEnd/>
          </a:ln>
          <a:effectLst/>
        </p:spPr>
        <p:txBody>
          <a:bodyPr>
            <a:spAutoFit/>
          </a:bodyPr>
          <a:lstStyle/>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 China</a:t>
            </a:r>
            <a:endParaRPr lang="ro-RO"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en-US" sz="1500" b="1">
                <a:solidFill>
                  <a:srgbClr val="FFFF00"/>
                </a:solidFill>
                <a:effectLst>
                  <a:outerShdw blurRad="38100" dist="38100" dir="2700000" algn="tl">
                    <a:srgbClr val="000000"/>
                  </a:outerShdw>
                </a:effectLst>
                <a:cs typeface="Arial" charset="0"/>
              </a:rPr>
              <a:t> </a:t>
            </a:r>
            <a:r>
              <a:rPr lang="ro-RO" sz="1500" b="1">
                <a:solidFill>
                  <a:srgbClr val="FFFF00"/>
                </a:solidFill>
                <a:effectLst>
                  <a:outerShdw blurRad="38100" dist="38100" dir="2700000" algn="tl">
                    <a:srgbClr val="000000"/>
                  </a:outerShdw>
                </a:effectLst>
                <a:cs typeface="Arial" charset="0"/>
              </a:rPr>
              <a:t>Congo </a:t>
            </a:r>
            <a:r>
              <a:rPr lang="ro-RO" sz="1500" b="1" dirty="0">
                <a:solidFill>
                  <a:srgbClr val="FFFF00"/>
                </a:solidFill>
                <a:effectLst>
                  <a:outerShdw blurRad="38100" dist="38100" dir="2700000" algn="tl">
                    <a:srgbClr val="000000"/>
                  </a:outerShdw>
                </a:effectLst>
                <a:cs typeface="Arial" charset="0"/>
              </a:rPr>
              <a:t>(RD)</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t>
            </a:r>
            <a:r>
              <a:rPr lang="en-US" sz="1500" b="1" dirty="0" err="1">
                <a:solidFill>
                  <a:srgbClr val="FFFF00"/>
                </a:solidFill>
                <a:effectLst>
                  <a:outerShdw blurRad="38100" dist="38100" dir="2700000" algn="tl">
                    <a:srgbClr val="000000"/>
                  </a:outerShdw>
                </a:effectLst>
                <a:cs typeface="Arial" charset="0"/>
              </a:rPr>
              <a:t>Croa</a:t>
            </a:r>
            <a:r>
              <a:rPr lang="ro-RO" sz="1500" b="1" dirty="0" err="1">
                <a:solidFill>
                  <a:srgbClr val="FFFF00"/>
                </a:solidFill>
                <a:effectLst>
                  <a:outerShdw blurRad="38100" dist="38100" dir="2700000" algn="tl">
                    <a:srgbClr val="000000"/>
                  </a:outerShdw>
                </a:effectLst>
                <a:cs typeface="Arial" charset="0"/>
              </a:rPr>
              <a:t>ţ</a:t>
            </a:r>
            <a:r>
              <a:rPr lang="en-US" sz="1500" b="1" dirty="0" err="1">
                <a:solidFill>
                  <a:srgbClr val="FFFF00"/>
                </a:solidFill>
                <a:effectLst>
                  <a:outerShdw blurRad="38100" dist="38100" dir="2700000" algn="tl">
                    <a:srgbClr val="000000"/>
                  </a:outerShdw>
                </a:effectLst>
                <a:cs typeface="Arial" charset="0"/>
              </a:rPr>
              <a:t>ia</a:t>
            </a:r>
            <a:endParaRPr lang="ro-RO"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D</a:t>
            </a:r>
            <a:r>
              <a:rPr lang="ro-RO" sz="1500" b="1" dirty="0">
                <a:solidFill>
                  <a:srgbClr val="FFFF00"/>
                </a:solidFill>
                <a:effectLst>
                  <a:outerShdw blurRad="38100" dist="38100" dir="2700000" algn="tl">
                    <a:srgbClr val="000000"/>
                  </a:outerShdw>
                </a:effectLst>
                <a:cs typeface="Arial" charset="0"/>
              </a:rPr>
              <a:t>a</a:t>
            </a:r>
            <a:r>
              <a:rPr lang="en-US" sz="1500" b="1" dirty="0">
                <a:solidFill>
                  <a:srgbClr val="FFFF00"/>
                </a:solidFill>
                <a:effectLst>
                  <a:outerShdw blurRad="38100" dist="38100" dir="2700000" algn="tl">
                    <a:srgbClr val="000000"/>
                  </a:outerShdw>
                </a:effectLst>
                <a:cs typeface="Arial" charset="0"/>
              </a:rPr>
              <a:t>n</a:t>
            </a:r>
            <a:r>
              <a:rPr lang="ro-RO" sz="1500" b="1" dirty="0">
                <a:solidFill>
                  <a:srgbClr val="FFFF00"/>
                </a:solidFill>
                <a:effectLst>
                  <a:outerShdw blurRad="38100" dist="38100" dir="2700000" algn="tl">
                    <a:srgbClr val="000000"/>
                  </a:outerShdw>
                </a:effectLst>
                <a:cs typeface="Arial" charset="0"/>
              </a:rPr>
              <a:t>e</a:t>
            </a:r>
            <a:r>
              <a:rPr lang="en-US" sz="1500" b="1" dirty="0">
                <a:solidFill>
                  <a:srgbClr val="FFFF00"/>
                </a:solidFill>
                <a:effectLst>
                  <a:outerShdw blurRad="38100" dist="38100" dir="2700000" algn="tl">
                    <a:srgbClr val="000000"/>
                  </a:outerShdw>
                </a:effectLst>
                <a:cs typeface="Arial" charset="0"/>
              </a:rPr>
              <a:t>mar</a:t>
            </a:r>
            <a:r>
              <a:rPr lang="ro-RO" sz="1500" b="1" dirty="0">
                <a:solidFill>
                  <a:srgbClr val="FFFF00"/>
                </a:solidFill>
                <a:effectLst>
                  <a:outerShdw blurRad="38100" dist="38100" dir="2700000" algn="tl">
                    <a:srgbClr val="000000"/>
                  </a:outerShdw>
                </a:effectLst>
                <a:cs typeface="Arial" charset="0"/>
              </a:rPr>
              <a:t>ca</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err="1">
                <a:solidFill>
                  <a:srgbClr val="FFFF00"/>
                </a:solidFill>
                <a:effectLst>
                  <a:outerShdw blurRad="38100" dist="38100" dir="2700000" algn="tl">
                    <a:srgbClr val="000000"/>
                  </a:outerShdw>
                </a:effectLst>
                <a:cs typeface="Arial" charset="0"/>
              </a:rPr>
              <a:t>Eg</a:t>
            </a:r>
            <a:r>
              <a:rPr lang="ro-RO" sz="1500" b="1" dirty="0">
                <a:solidFill>
                  <a:srgbClr val="FFFF00"/>
                </a:solidFill>
                <a:effectLst>
                  <a:outerShdw blurRad="38100" dist="38100" dir="2700000" algn="tl">
                    <a:srgbClr val="000000"/>
                  </a:outerShdw>
                </a:effectLst>
                <a:cs typeface="Arial" charset="0"/>
              </a:rPr>
              <a:t>i</a:t>
            </a:r>
            <a:r>
              <a:rPr lang="en-US" sz="1500" b="1" dirty="0" err="1">
                <a:solidFill>
                  <a:srgbClr val="FFFF00"/>
                </a:solidFill>
                <a:effectLst>
                  <a:outerShdw blurRad="38100" dist="38100" dir="2700000" algn="tl">
                    <a:srgbClr val="000000"/>
                  </a:outerShdw>
                </a:effectLst>
                <a:cs typeface="Arial" charset="0"/>
              </a:rPr>
              <a:t>pt</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ro-RO" sz="1500" b="1" dirty="0" err="1">
                <a:solidFill>
                  <a:srgbClr val="FFFF00"/>
                </a:solidFill>
                <a:effectLst>
                  <a:outerShdw blurRad="38100" dist="38100" dir="2700000" algn="tl">
                    <a:srgbClr val="000000"/>
                  </a:outerShdw>
                </a:effectLst>
                <a:cs typeface="Arial" charset="0"/>
              </a:rPr>
              <a:t>Elveţia</a:t>
            </a:r>
            <a:r>
              <a:rPr lang="ro-RO" sz="1500" b="1" dirty="0">
                <a:solidFill>
                  <a:srgbClr val="FFFF00"/>
                </a:solidFill>
                <a:effectLst>
                  <a:outerShdw blurRad="38100" dist="38100" dir="2700000" algn="tl">
                    <a:srgbClr val="000000"/>
                  </a:outerShdw>
                </a:effectLst>
                <a:cs typeface="Arial" charset="0"/>
              </a:rPr>
              <a:t>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Finland</a:t>
            </a:r>
            <a:r>
              <a:rPr lang="ro-RO" sz="1500" b="1" dirty="0">
                <a:solidFill>
                  <a:srgbClr val="FFFF00"/>
                </a:solidFill>
                <a:effectLst>
                  <a:outerShdw blurRad="38100" dist="38100" dir="2700000" algn="tl">
                    <a:srgbClr val="000000"/>
                  </a:outerShdw>
                </a:effectLst>
                <a:cs typeface="Arial" charset="0"/>
              </a:rPr>
              <a:t>a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Fran</a:t>
            </a:r>
            <a:r>
              <a:rPr lang="ro-RO" sz="1500" b="1" dirty="0" err="1">
                <a:solidFill>
                  <a:srgbClr val="FFFF00"/>
                </a:solidFill>
                <a:effectLst>
                  <a:outerShdw blurRad="38100" dist="38100" dir="2700000" algn="tl">
                    <a:srgbClr val="000000"/>
                  </a:outerShdw>
                </a:effectLst>
                <a:cs typeface="Arial" charset="0"/>
              </a:rPr>
              <a:t>ţa</a:t>
            </a:r>
            <a:r>
              <a:rPr lang="ro-RO" sz="1500" b="1" dirty="0">
                <a:solidFill>
                  <a:srgbClr val="FFFF00"/>
                </a:solidFill>
                <a:effectLst>
                  <a:outerShdw blurRad="38100" dist="38100" dir="2700000" algn="tl">
                    <a:srgbClr val="000000"/>
                  </a:outerShdw>
                </a:effectLst>
                <a:cs typeface="Arial" charset="0"/>
              </a:rPr>
              <a:t>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Georgia</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German</a:t>
            </a:r>
            <a:r>
              <a:rPr lang="ro-RO" sz="1500" b="1" dirty="0">
                <a:solidFill>
                  <a:srgbClr val="FFFF00"/>
                </a:solidFill>
                <a:effectLst>
                  <a:outerShdw blurRad="38100" dist="38100" dir="2700000" algn="tl">
                    <a:srgbClr val="000000"/>
                  </a:outerShdw>
                </a:effectLst>
                <a:cs typeface="Arial" charset="0"/>
              </a:rPr>
              <a:t>ia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err="1">
                <a:solidFill>
                  <a:srgbClr val="FFFF00"/>
                </a:solidFill>
                <a:effectLst>
                  <a:outerShdw blurRad="38100" dist="38100" dir="2700000" algn="tl">
                    <a:srgbClr val="000000"/>
                  </a:outerShdw>
                </a:effectLst>
                <a:cs typeface="Arial" charset="0"/>
              </a:rPr>
              <a:t>Grec</a:t>
            </a:r>
            <a:r>
              <a:rPr lang="ro-RO" sz="1500" b="1" dirty="0">
                <a:solidFill>
                  <a:srgbClr val="FFFF00"/>
                </a:solidFill>
                <a:effectLst>
                  <a:outerShdw blurRad="38100" dist="38100" dir="2700000" algn="tl">
                    <a:srgbClr val="000000"/>
                  </a:outerShdw>
                </a:effectLst>
                <a:cs typeface="Arial" charset="0"/>
              </a:rPr>
              <a:t>ia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India</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Iordania </a:t>
            </a:r>
            <a:endParaRPr lang="en-US" sz="1500" b="1" dirty="0">
              <a:solidFill>
                <a:srgbClr val="FFFF00"/>
              </a:solidFill>
              <a:effectLst>
                <a:outerShdw blurRad="38100" dist="38100" dir="2700000" algn="tl">
                  <a:srgbClr val="000000"/>
                </a:outerShdw>
              </a:effectLst>
              <a:cs typeface="Arial" charset="0"/>
            </a:endParaRPr>
          </a:p>
        </p:txBody>
      </p:sp>
      <p:sp>
        <p:nvSpPr>
          <p:cNvPr id="15" name="Text Box 312"/>
          <p:cNvSpPr txBox="1">
            <a:spLocks noChangeArrowheads="1"/>
          </p:cNvSpPr>
          <p:nvPr/>
        </p:nvSpPr>
        <p:spPr bwMode="auto">
          <a:xfrm>
            <a:off x="6615563" y="1169194"/>
            <a:ext cx="1756172" cy="3093154"/>
          </a:xfrm>
          <a:prstGeom prst="rect">
            <a:avLst/>
          </a:prstGeom>
          <a:noFill/>
          <a:ln w="9525">
            <a:noFill/>
            <a:miter lim="800000"/>
            <a:headEnd/>
            <a:tailEnd/>
          </a:ln>
          <a:effectLst/>
        </p:spPr>
        <p:txBody>
          <a:bodyPr>
            <a:spAutoFit/>
          </a:bodyPr>
          <a:lstStyle/>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Portugal</a:t>
            </a:r>
            <a:r>
              <a:rPr lang="ro-RO" sz="1500" b="1" dirty="0">
                <a:solidFill>
                  <a:srgbClr val="FFFF00"/>
                </a:solidFill>
                <a:effectLst>
                  <a:outerShdw blurRad="38100" dist="38100" dir="2700000" algn="tl">
                    <a:srgbClr val="000000"/>
                  </a:outerShdw>
                </a:effectLst>
                <a:cs typeface="Arial" charset="0"/>
              </a:rPr>
              <a:t>ia </a:t>
            </a: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 </a:t>
            </a:r>
            <a:r>
              <a:rPr lang="en-US" sz="1500" b="1" dirty="0" err="1">
                <a:solidFill>
                  <a:srgbClr val="FFFF00"/>
                </a:solidFill>
                <a:effectLst>
                  <a:outerShdw blurRad="38100" dist="38100" dir="2700000" algn="tl">
                    <a:srgbClr val="000000"/>
                  </a:outerShdw>
                </a:effectLst>
                <a:cs typeface="Arial" charset="0"/>
              </a:rPr>
              <a:t>Arabi</a:t>
            </a:r>
            <a:r>
              <a:rPr lang="ro-RO" sz="1500" b="1" dirty="0">
                <a:solidFill>
                  <a:srgbClr val="FFFF00"/>
                </a:solidFill>
                <a:effectLst>
                  <a:outerShdw blurRad="38100" dist="38100" dir="2700000" algn="tl">
                    <a:srgbClr val="000000"/>
                  </a:outerShdw>
                </a:effectLst>
                <a:cs typeface="Arial" charset="0"/>
              </a:rPr>
              <a:t>a</a:t>
            </a:r>
            <a:r>
              <a:rPr lang="en-US" sz="1500" b="1" dirty="0">
                <a:solidFill>
                  <a:srgbClr val="FFFF00"/>
                </a:solidFill>
                <a:effectLst>
                  <a:outerShdw blurRad="38100" dist="38100" dir="2700000" algn="tl">
                    <a:srgbClr val="000000"/>
                  </a:outerShdw>
                </a:effectLst>
                <a:cs typeface="Arial" charset="0"/>
              </a:rPr>
              <a:t> </a:t>
            </a:r>
            <a:r>
              <a:rPr lang="en-US" sz="1500" b="1" dirty="0" err="1">
                <a:solidFill>
                  <a:srgbClr val="FFFF00"/>
                </a:solidFill>
                <a:effectLst>
                  <a:outerShdw blurRad="38100" dist="38100" dir="2700000" algn="tl">
                    <a:srgbClr val="000000"/>
                  </a:outerShdw>
                </a:effectLst>
                <a:cs typeface="Arial" charset="0"/>
              </a:rPr>
              <a:t>Saudit</a:t>
            </a:r>
            <a:r>
              <a:rPr lang="ro-RO" sz="1500" b="1" dirty="0">
                <a:solidFill>
                  <a:srgbClr val="FFFF00"/>
                </a:solidFill>
                <a:effectLst>
                  <a:outerShdw blurRad="38100" dist="38100" dir="2700000" algn="tl">
                    <a:srgbClr val="000000"/>
                  </a:outerShdw>
                </a:effectLst>
                <a:cs typeface="Arial" charset="0"/>
              </a:rPr>
              <a:t>ă</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en-US" sz="1500" b="1" dirty="0">
                <a:solidFill>
                  <a:srgbClr val="FFFF00"/>
                </a:solidFill>
                <a:effectLst>
                  <a:outerShdw blurRad="38100" dist="38100" dir="2700000" algn="tl">
                    <a:srgbClr val="000000"/>
                  </a:outerShdw>
                </a:effectLst>
                <a:cs typeface="Arial" charset="0"/>
              </a:rPr>
              <a:t>Serbia</a:t>
            </a:r>
            <a:endParaRPr lang="ro-RO"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Slovacia</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Span</a:t>
            </a:r>
            <a:r>
              <a:rPr lang="ro-RO" sz="1500" b="1" dirty="0">
                <a:solidFill>
                  <a:srgbClr val="FFFF00"/>
                </a:solidFill>
                <a:effectLst>
                  <a:outerShdw blurRad="38100" dist="38100" dir="2700000" algn="tl">
                    <a:srgbClr val="000000"/>
                  </a:outerShdw>
                </a:effectLst>
                <a:cs typeface="Arial" charset="0"/>
              </a:rPr>
              <a:t>ia </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SUA</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S</a:t>
            </a:r>
            <a:r>
              <a:rPr lang="ro-RO" sz="1500" b="1" dirty="0" err="1">
                <a:solidFill>
                  <a:srgbClr val="FFFF00"/>
                </a:solidFill>
                <a:effectLst>
                  <a:outerShdw blurRad="38100" dist="38100" dir="2700000" algn="tl">
                    <a:srgbClr val="000000"/>
                  </a:outerShdw>
                </a:effectLst>
                <a:cs typeface="Arial" charset="0"/>
              </a:rPr>
              <a:t>uedia</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Tur</a:t>
            </a:r>
            <a:r>
              <a:rPr lang="ro-RO" sz="1500" b="1" dirty="0" err="1">
                <a:solidFill>
                  <a:srgbClr val="FFFF00"/>
                </a:solidFill>
                <a:effectLst>
                  <a:outerShdw blurRad="38100" dist="38100" dir="2700000" algn="tl">
                    <a:srgbClr val="000000"/>
                  </a:outerShdw>
                </a:effectLst>
                <a:cs typeface="Arial" charset="0"/>
              </a:rPr>
              <a:t>cia</a:t>
            </a:r>
            <a:r>
              <a:rPr lang="ro-RO" sz="1500" b="1" dirty="0">
                <a:solidFill>
                  <a:srgbClr val="FFFF00"/>
                </a:solidFill>
                <a:effectLst>
                  <a:outerShdw blurRad="38100" dist="38100" dir="2700000" algn="tl">
                    <a:srgbClr val="000000"/>
                  </a:outerShdw>
                </a:effectLst>
                <a:cs typeface="Arial" charset="0"/>
              </a:rPr>
              <a:t>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U</a:t>
            </a:r>
            <a:r>
              <a:rPr lang="ro-RO" sz="1500" b="1" dirty="0">
                <a:solidFill>
                  <a:srgbClr val="FFFF00"/>
                </a:solidFill>
                <a:effectLst>
                  <a:outerShdw blurRad="38100" dist="38100" dir="2700000" algn="tl">
                    <a:srgbClr val="000000"/>
                  </a:outerShdw>
                </a:effectLst>
                <a:cs typeface="Arial" charset="0"/>
              </a:rPr>
              <a:t>c</a:t>
            </a:r>
            <a:r>
              <a:rPr lang="en-US" sz="1500" b="1" dirty="0">
                <a:solidFill>
                  <a:srgbClr val="FFFF00"/>
                </a:solidFill>
                <a:effectLst>
                  <a:outerShdw blurRad="38100" dist="38100" dir="2700000" algn="tl">
                    <a:srgbClr val="000000"/>
                  </a:outerShdw>
                </a:effectLst>
                <a:cs typeface="Arial" charset="0"/>
              </a:rPr>
              <a:t>rain</a:t>
            </a:r>
            <a:r>
              <a:rPr lang="ro-RO" sz="1500" b="1" dirty="0">
                <a:solidFill>
                  <a:srgbClr val="FFFF00"/>
                </a:solidFill>
                <a:effectLst>
                  <a:outerShdw blurRad="38100" dist="38100" dir="2700000" algn="tl">
                    <a:srgbClr val="000000"/>
                  </a:outerShdw>
                </a:effectLst>
                <a:cs typeface="Arial" charset="0"/>
              </a:rPr>
              <a:t>a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Ungaria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Vietnam</a:t>
            </a:r>
          </a:p>
        </p:txBody>
      </p:sp>
      <p:sp>
        <p:nvSpPr>
          <p:cNvPr id="16" name="Text Box 313"/>
          <p:cNvSpPr txBox="1">
            <a:spLocks noChangeArrowheads="1"/>
          </p:cNvSpPr>
          <p:nvPr/>
        </p:nvSpPr>
        <p:spPr bwMode="auto">
          <a:xfrm>
            <a:off x="4670821" y="1146573"/>
            <a:ext cx="2007413" cy="3370153"/>
          </a:xfrm>
          <a:prstGeom prst="rect">
            <a:avLst/>
          </a:prstGeom>
          <a:noFill/>
          <a:ln w="9525">
            <a:noFill/>
            <a:miter lim="800000"/>
            <a:headEnd/>
            <a:tailEnd/>
          </a:ln>
          <a:effectLst/>
        </p:spPr>
        <p:txBody>
          <a:bodyPr wrap="square">
            <a:spAutoFit/>
          </a:bodyPr>
          <a:lstStyle/>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Ira</a:t>
            </a:r>
            <a:r>
              <a:rPr lang="ro-RO" sz="1500" b="1" dirty="0">
                <a:solidFill>
                  <a:srgbClr val="FFFF00"/>
                </a:solidFill>
                <a:effectLst>
                  <a:outerShdw blurRad="38100" dist="38100" dir="2700000" algn="tl">
                    <a:srgbClr val="000000"/>
                  </a:outerShdw>
                </a:effectLst>
                <a:cs typeface="Arial" charset="0"/>
              </a:rPr>
              <a:t>k</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Ital</a:t>
            </a:r>
            <a:r>
              <a:rPr lang="ro-RO" sz="1500" b="1" dirty="0">
                <a:solidFill>
                  <a:srgbClr val="FFFF00"/>
                </a:solidFill>
                <a:effectLst>
                  <a:outerShdw blurRad="38100" dist="38100" dir="2700000" algn="tl">
                    <a:srgbClr val="000000"/>
                  </a:outerShdw>
                </a:effectLst>
                <a:cs typeface="Arial" charset="0"/>
              </a:rPr>
              <a:t>ia</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Kazahstan</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L</a:t>
            </a:r>
            <a:r>
              <a:rPr lang="ro-RO" sz="1500" b="1" dirty="0">
                <a:solidFill>
                  <a:srgbClr val="FFFF00"/>
                </a:solidFill>
                <a:effectLst>
                  <a:outerShdw blurRad="38100" dist="38100" dir="2700000" algn="tl">
                    <a:srgbClr val="000000"/>
                  </a:outerShdw>
                </a:effectLst>
                <a:cs typeface="Arial" charset="0"/>
              </a:rPr>
              <a:t>e</a:t>
            </a:r>
            <a:r>
              <a:rPr lang="en-US" sz="1500" b="1" dirty="0">
                <a:solidFill>
                  <a:srgbClr val="FFFF00"/>
                </a:solidFill>
                <a:effectLst>
                  <a:outerShdw blurRad="38100" dist="38100" dir="2700000" algn="tl">
                    <a:srgbClr val="000000"/>
                  </a:outerShdw>
                </a:effectLst>
                <a:cs typeface="Arial" charset="0"/>
              </a:rPr>
              <a:t>t</a:t>
            </a:r>
            <a:r>
              <a:rPr lang="ro-RO" sz="1500" b="1" dirty="0">
                <a:solidFill>
                  <a:srgbClr val="FFFF00"/>
                </a:solidFill>
                <a:effectLst>
                  <a:outerShdw blurRad="38100" dist="38100" dir="2700000" algn="tl">
                    <a:srgbClr val="000000"/>
                  </a:outerShdw>
                </a:effectLst>
                <a:cs typeface="Arial" charset="0"/>
              </a:rPr>
              <a:t>on</a:t>
            </a:r>
            <a:r>
              <a:rPr lang="en-US" sz="1500" b="1" dirty="0" err="1">
                <a:solidFill>
                  <a:srgbClr val="FFFF00"/>
                </a:solidFill>
                <a:effectLst>
                  <a:outerShdw blurRad="38100" dist="38100" dir="2700000" algn="tl">
                    <a:srgbClr val="000000"/>
                  </a:outerShdw>
                </a:effectLst>
                <a:cs typeface="Arial" charset="0"/>
              </a:rPr>
              <a:t>ia</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err="1">
                <a:solidFill>
                  <a:srgbClr val="FFFF00"/>
                </a:solidFill>
                <a:effectLst>
                  <a:outerShdw blurRad="38100" dist="38100" dir="2700000" algn="tl">
                    <a:srgbClr val="000000"/>
                  </a:outerShdw>
                </a:effectLst>
                <a:cs typeface="Arial" charset="0"/>
              </a:rPr>
              <a:t>Lituania</a:t>
            </a:r>
            <a:r>
              <a:rPr lang="en-US" sz="1500" b="1" dirty="0">
                <a:solidFill>
                  <a:srgbClr val="FFFF00"/>
                </a:solidFill>
                <a:effectLst>
                  <a:outerShdw blurRad="38100" dist="38100" dir="2700000" algn="tl">
                    <a:srgbClr val="000000"/>
                  </a:outerShdw>
                </a:effectLst>
                <a:cs typeface="Arial" charset="0"/>
              </a:rPr>
              <a:t> </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Luxemburg </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M</a:t>
            </a:r>
            <a:r>
              <a:rPr lang="ro-RO" sz="1500" b="1" dirty="0">
                <a:solidFill>
                  <a:srgbClr val="FFFF00"/>
                </a:solidFill>
                <a:effectLst>
                  <a:outerShdw blurRad="38100" dist="38100" dir="2700000" algn="tl">
                    <a:srgbClr val="000000"/>
                  </a:outerShdw>
                </a:effectLst>
                <a:cs typeface="Arial" charset="0"/>
              </a:rPr>
              <a:t>acedonia</a:t>
            </a:r>
            <a:r>
              <a:rPr lang="en-US" sz="1500" b="1" dirty="0">
                <a:solidFill>
                  <a:srgbClr val="FFFF00"/>
                </a:solidFill>
                <a:effectLst>
                  <a:outerShdw blurRad="38100" dist="38100" dir="2700000" algn="tl">
                    <a:srgbClr val="000000"/>
                  </a:outerShdw>
                </a:effectLst>
                <a:cs typeface="Arial" charset="0"/>
              </a:rPr>
              <a:t> de Nord</a:t>
            </a:r>
            <a:r>
              <a:rPr lang="ro-RO" sz="1500" b="1" dirty="0">
                <a:solidFill>
                  <a:srgbClr val="FFFF00"/>
                </a:solidFill>
                <a:effectLst>
                  <a:outerShdw blurRad="38100" dist="38100" dir="2700000" algn="tl">
                    <a:srgbClr val="000000"/>
                  </a:outerShdw>
                </a:effectLst>
                <a:cs typeface="Arial" charset="0"/>
              </a:rPr>
              <a:t>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Marea </a:t>
            </a:r>
            <a:r>
              <a:rPr lang="en-US" sz="1500" b="1" dirty="0">
                <a:solidFill>
                  <a:srgbClr val="FFFF00"/>
                </a:solidFill>
                <a:effectLst>
                  <a:outerShdw blurRad="38100" dist="38100" dir="2700000" algn="tl">
                    <a:srgbClr val="000000"/>
                  </a:outerShdw>
                </a:effectLst>
                <a:cs typeface="Arial" charset="0"/>
              </a:rPr>
              <a:t>B</a:t>
            </a:r>
            <a:r>
              <a:rPr lang="ro-RO" sz="1500" b="1" dirty="0" err="1">
                <a:solidFill>
                  <a:srgbClr val="FFFF00"/>
                </a:solidFill>
                <a:effectLst>
                  <a:outerShdw blurRad="38100" dist="38100" dir="2700000" algn="tl">
                    <a:srgbClr val="000000"/>
                  </a:outerShdw>
                </a:effectLst>
                <a:cs typeface="Arial" charset="0"/>
              </a:rPr>
              <a:t>ritanie</a:t>
            </a:r>
            <a:r>
              <a:rPr lang="ro-RO" sz="1500" b="1" dirty="0">
                <a:solidFill>
                  <a:srgbClr val="FFFF00"/>
                </a:solidFill>
                <a:effectLst>
                  <a:outerShdw blurRad="38100" dist="38100" dir="2700000" algn="tl">
                    <a:srgbClr val="000000"/>
                  </a:outerShdw>
                </a:effectLst>
                <a:cs typeface="Arial" charset="0"/>
              </a:rPr>
              <a:t> </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Moldova</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Norvegia</a:t>
            </a:r>
            <a:endParaRPr lang="en-US" sz="1500" b="1" dirty="0">
              <a:solidFill>
                <a:srgbClr val="FFFF00"/>
              </a:solidFill>
              <a:effectLst>
                <a:outerShdw blurRad="38100" dist="38100" dir="2700000" algn="tl">
                  <a:srgbClr val="000000"/>
                </a:outerShdw>
              </a:effectLst>
              <a:cs typeface="Arial" charset="0"/>
            </a:endParaRP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Olanda</a:t>
            </a:r>
          </a:p>
          <a:p>
            <a:pPr>
              <a:spcBef>
                <a:spcPct val="20000"/>
              </a:spcBef>
              <a:buFont typeface="Verdana" pitchFamily="34" charset="0"/>
              <a:buChar char="–"/>
              <a:defRPr/>
            </a:pPr>
            <a:r>
              <a:rPr lang="ro-RO" sz="1500" b="1" dirty="0">
                <a:solidFill>
                  <a:srgbClr val="FFFF00"/>
                </a:solidFill>
                <a:effectLst>
                  <a:outerShdw blurRad="38100" dist="38100" dir="2700000" algn="tl">
                    <a:srgbClr val="000000"/>
                  </a:outerShdw>
                </a:effectLst>
                <a:cs typeface="Arial" charset="0"/>
              </a:rPr>
              <a:t> </a:t>
            </a:r>
            <a:r>
              <a:rPr lang="en-US" sz="1500" b="1" dirty="0">
                <a:solidFill>
                  <a:srgbClr val="FFFF00"/>
                </a:solidFill>
                <a:effectLst>
                  <a:outerShdw blurRad="38100" dist="38100" dir="2700000" algn="tl">
                    <a:srgbClr val="000000"/>
                  </a:outerShdw>
                </a:effectLst>
                <a:cs typeface="Arial" charset="0"/>
              </a:rPr>
              <a:t>Pol</a:t>
            </a:r>
            <a:r>
              <a:rPr lang="ro-RO" sz="1500" b="1" dirty="0" err="1">
                <a:solidFill>
                  <a:srgbClr val="FFFF00"/>
                </a:solidFill>
                <a:effectLst>
                  <a:outerShdw blurRad="38100" dist="38100" dir="2700000" algn="tl">
                    <a:srgbClr val="000000"/>
                  </a:outerShdw>
                </a:effectLst>
                <a:cs typeface="Arial" charset="0"/>
              </a:rPr>
              <a:t>onia</a:t>
            </a:r>
            <a:r>
              <a:rPr lang="ro-RO" sz="1500" b="1" dirty="0">
                <a:solidFill>
                  <a:srgbClr val="FFFF00"/>
                </a:solidFill>
                <a:effectLst>
                  <a:outerShdw blurRad="38100" dist="38100" dir="2700000" algn="tl">
                    <a:srgbClr val="000000"/>
                  </a:outerShdw>
                </a:effectLst>
                <a:cs typeface="Arial" charset="0"/>
              </a:rPr>
              <a:t> </a:t>
            </a:r>
            <a:endParaRPr lang="en-US" sz="1500" b="1" dirty="0">
              <a:solidFill>
                <a:srgbClr val="FFFF00"/>
              </a:solidFill>
              <a:effectLst>
                <a:outerShdw blurRad="38100" dist="38100" dir="2700000" algn="tl">
                  <a:srgbClr val="000000"/>
                </a:outerShdw>
              </a:effectLst>
              <a:cs typeface="Arial" charset="0"/>
            </a:endParaRPr>
          </a:p>
        </p:txBody>
      </p:sp>
      <p:pic>
        <p:nvPicPr>
          <p:cNvPr id="17" name="Picture 16" descr="stema cu coroana.png"/>
          <p:cNvPicPr>
            <a:picLocks noChangeAspect="1"/>
          </p:cNvPicPr>
          <p:nvPr/>
        </p:nvPicPr>
        <p:blipFill>
          <a:blip r:embed="rId4"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20" name="Group 1"/>
          <p:cNvGrpSpPr>
            <a:grpSpLocks/>
          </p:cNvGrpSpPr>
          <p:nvPr/>
        </p:nvGrpSpPr>
        <p:grpSpPr bwMode="auto">
          <a:xfrm>
            <a:off x="7860602" y="71437"/>
            <a:ext cx="1094184" cy="1015604"/>
            <a:chOff x="7010400" y="187501"/>
            <a:chExt cx="2113044" cy="1908491"/>
          </a:xfrm>
        </p:grpSpPr>
        <p:pic>
          <p:nvPicPr>
            <p:cNvPr id="21" name="Picture 20" descr="logo_ss.png"/>
            <p:cNvPicPr>
              <a:picLocks noChangeAspect="1"/>
            </p:cNvPicPr>
            <p:nvPr/>
          </p:nvPicPr>
          <p:blipFill>
            <a:blip r:embed="rId5"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22" name="Picture 21" descr="Bitmap in Graphic1"/>
            <p:cNvPicPr>
              <a:picLocks noChangeAspect="1" noChangeArrowheads="1"/>
            </p:cNvPicPr>
            <p:nvPr/>
          </p:nvPicPr>
          <p:blipFill>
            <a:blip r:embed="rId6"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333904668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2"/>
          <p:cNvSpPr>
            <a:spLocks noChangeArrowheads="1"/>
          </p:cNvSpPr>
          <p:nvPr/>
        </p:nvSpPr>
        <p:spPr bwMode="auto">
          <a:xfrm>
            <a:off x="1624014" y="91679"/>
            <a:ext cx="5698331" cy="436659"/>
          </a:xfrm>
          <a:prstGeom prst="rect">
            <a:avLst/>
          </a:prstGeom>
          <a:noFill/>
          <a:ln w="12700">
            <a:noFill/>
            <a:miter lim="800000"/>
            <a:headEnd/>
            <a:tailEnd/>
          </a:ln>
          <a:effectLst/>
        </p:spPr>
        <p:txBody>
          <a:bodyPr lIns="67866" tIns="33338" rIns="67866" bIns="33338">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ro-RO" altLang="ro-RO" sz="2400" b="1" dirty="0">
                <a:solidFill>
                  <a:srgbClr val="FFFF00"/>
                </a:solidFill>
                <a:effectLst>
                  <a:outerShdw blurRad="38100" dist="38100" dir="2700000" algn="tl">
                    <a:srgbClr val="000000"/>
                  </a:outerShdw>
                </a:effectLst>
              </a:rPr>
              <a:t>COLABORĂRI CU ALTE INSTITUŢII</a:t>
            </a:r>
            <a:endParaRPr lang="en-US" altLang="ro-RO" sz="2400" b="1" dirty="0">
              <a:solidFill>
                <a:srgbClr val="FFFF00"/>
              </a:solidFill>
              <a:effectLst>
                <a:outerShdw blurRad="38100" dist="38100" dir="2700000" algn="tl">
                  <a:srgbClr val="000000"/>
                </a:outerShdw>
              </a:effectLst>
            </a:endParaRPr>
          </a:p>
        </p:txBody>
      </p:sp>
      <p:sp>
        <p:nvSpPr>
          <p:cNvPr id="33"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B67A53AE-0FE5-40A4-A8AB-AE589828E23C}" type="slidenum">
              <a:rPr lang="en-US" altLang="ro-RO" smtClean="0"/>
              <a:pPr>
                <a:defRPr/>
              </a:pPr>
              <a:t>36</a:t>
            </a:fld>
            <a:endParaRPr lang="en-US" altLang="ro-RO"/>
          </a:p>
        </p:txBody>
      </p:sp>
      <p:sp>
        <p:nvSpPr>
          <p:cNvPr id="40965" name="Rectangle 5"/>
          <p:cNvSpPr>
            <a:spLocks noChangeArrowheads="1"/>
          </p:cNvSpPr>
          <p:nvPr/>
        </p:nvSpPr>
        <p:spPr bwMode="auto">
          <a:xfrm>
            <a:off x="1315575" y="1167594"/>
            <a:ext cx="6561535" cy="260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n"/>
              <a:tabLst>
                <a:tab pos="914400"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914400"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tabLst>
                <a:tab pos="914400"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914400"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9pPr>
          </a:lstStyle>
          <a:p>
            <a:pPr>
              <a:spcBef>
                <a:spcPct val="0"/>
              </a:spcBef>
              <a:buClrTx/>
              <a:buSzTx/>
              <a:buFontTx/>
              <a:buNone/>
            </a:pPr>
            <a:r>
              <a:rPr lang="ro-RO" altLang="en-US" sz="1500" b="1" u="sng" dirty="0">
                <a:latin typeface="Times New Roman" panose="02020603050405020304" pitchFamily="18" charset="0"/>
                <a:cs typeface="Times New Roman" panose="02020603050405020304" pitchFamily="18" charset="0"/>
              </a:rPr>
              <a:t>Din România</a:t>
            </a:r>
          </a:p>
          <a:p>
            <a:pPr>
              <a:lnSpc>
                <a:spcPct val="150000"/>
              </a:lnSpc>
              <a:spcBef>
                <a:spcPct val="0"/>
              </a:spcBef>
              <a:buClrTx/>
              <a:buSzTx/>
              <a:buFont typeface="Symbol" panose="05050102010706020507" pitchFamily="18" charset="2"/>
              <a:buChar char=""/>
            </a:pPr>
            <a:r>
              <a:rPr lang="ro-RO" altLang="en-US" sz="1500" dirty="0">
                <a:latin typeface="Times New Roman" panose="02020603050405020304" pitchFamily="18" charset="0"/>
                <a:cs typeface="Times New Roman" panose="02020603050405020304" pitchFamily="18" charset="0"/>
              </a:rPr>
              <a:t>Universitatea „Transilvania”, </a:t>
            </a:r>
            <a:r>
              <a:rPr lang="ro-RO" altLang="en-US" sz="1500" dirty="0" err="1">
                <a:latin typeface="Times New Roman" panose="02020603050405020304" pitchFamily="18" charset="0"/>
                <a:cs typeface="Times New Roman" panose="02020603050405020304" pitchFamily="18" charset="0"/>
              </a:rPr>
              <a:t>Braşov</a:t>
            </a:r>
            <a:endParaRPr lang="en-US" altLang="en-US" sz="1500" dirty="0">
              <a:latin typeface="Calibri" panose="020F0502020204030204" pitchFamily="34" charset="0"/>
            </a:endParaRPr>
          </a:p>
          <a:p>
            <a:pPr>
              <a:lnSpc>
                <a:spcPct val="150000"/>
              </a:lnSpc>
              <a:spcBef>
                <a:spcPct val="0"/>
              </a:spcBef>
              <a:buClrTx/>
              <a:buSzTx/>
              <a:buFont typeface="Symbol" panose="05050102010706020507" pitchFamily="18" charset="2"/>
              <a:buChar char=""/>
            </a:pPr>
            <a:r>
              <a:rPr lang="ro-RO" altLang="en-US" sz="1500" dirty="0">
                <a:latin typeface="Times New Roman" panose="02020603050405020304" pitchFamily="18" charset="0"/>
                <a:cs typeface="Times New Roman" panose="02020603050405020304" pitchFamily="18" charset="0"/>
              </a:rPr>
              <a:t>Academia </a:t>
            </a:r>
            <a:r>
              <a:rPr lang="ro-RO" altLang="en-US" sz="1500" dirty="0" err="1">
                <a:latin typeface="Times New Roman" panose="02020603050405020304" pitchFamily="18" charset="0"/>
                <a:cs typeface="Times New Roman" panose="02020603050405020304" pitchFamily="18" charset="0"/>
              </a:rPr>
              <a:t>Forţelor</a:t>
            </a:r>
            <a:r>
              <a:rPr lang="ro-RO" altLang="en-US" sz="1500" dirty="0">
                <a:latin typeface="Times New Roman" panose="02020603050405020304" pitchFamily="18" charset="0"/>
                <a:cs typeface="Times New Roman" panose="02020603050405020304" pitchFamily="18" charset="0"/>
              </a:rPr>
              <a:t> Aeriene „Henri Coandă”, </a:t>
            </a:r>
            <a:r>
              <a:rPr lang="ro-RO" altLang="en-US" sz="1500" dirty="0" err="1">
                <a:latin typeface="Times New Roman" panose="02020603050405020304" pitchFamily="18" charset="0"/>
                <a:cs typeface="Times New Roman" panose="02020603050405020304" pitchFamily="18" charset="0"/>
              </a:rPr>
              <a:t>Braşov</a:t>
            </a:r>
            <a:endParaRPr lang="en-US" altLang="en-US" sz="1500" dirty="0">
              <a:latin typeface="Calibri" panose="020F0502020204030204" pitchFamily="34" charset="0"/>
            </a:endParaRPr>
          </a:p>
          <a:p>
            <a:pPr>
              <a:lnSpc>
                <a:spcPct val="150000"/>
              </a:lnSpc>
              <a:spcBef>
                <a:spcPct val="0"/>
              </a:spcBef>
              <a:buClrTx/>
              <a:buSzTx/>
              <a:buFont typeface="Symbol" panose="05050102010706020507" pitchFamily="18" charset="2"/>
              <a:buChar char=""/>
            </a:pPr>
            <a:r>
              <a:rPr lang="ro-RO" altLang="en-US" sz="1500" dirty="0">
                <a:latin typeface="Times New Roman" panose="02020603050405020304" pitchFamily="18" charset="0"/>
                <a:cs typeface="Times New Roman" panose="02020603050405020304" pitchFamily="18" charset="0"/>
              </a:rPr>
              <a:t>Academia </a:t>
            </a:r>
            <a:r>
              <a:rPr lang="ro-RO" altLang="en-US" sz="1500" dirty="0" err="1">
                <a:latin typeface="Times New Roman" panose="02020603050405020304" pitchFamily="18" charset="0"/>
                <a:cs typeface="Times New Roman" panose="02020603050405020304" pitchFamily="18" charset="0"/>
              </a:rPr>
              <a:t>Forţelor</a:t>
            </a:r>
            <a:r>
              <a:rPr lang="ro-RO" altLang="en-US" sz="1500" dirty="0">
                <a:latin typeface="Times New Roman" panose="02020603050405020304" pitchFamily="18" charset="0"/>
                <a:cs typeface="Times New Roman" panose="02020603050405020304" pitchFamily="18" charset="0"/>
              </a:rPr>
              <a:t> Terestre „Nicolae Bălcescu”, Sibiu</a:t>
            </a:r>
            <a:endParaRPr lang="en-US" altLang="en-US" sz="1500" dirty="0">
              <a:latin typeface="Calibri" panose="020F0502020204030204" pitchFamily="34" charset="0"/>
            </a:endParaRPr>
          </a:p>
          <a:p>
            <a:pPr>
              <a:lnSpc>
                <a:spcPct val="150000"/>
              </a:lnSpc>
              <a:spcBef>
                <a:spcPct val="0"/>
              </a:spcBef>
              <a:buClrTx/>
              <a:buSzTx/>
              <a:buFont typeface="Symbol" panose="05050102010706020507" pitchFamily="18" charset="2"/>
              <a:buChar char=""/>
            </a:pPr>
            <a:r>
              <a:rPr lang="ro-RO" altLang="en-US" sz="1500" dirty="0">
                <a:latin typeface="Times New Roman" panose="02020603050405020304" pitchFamily="18" charset="0"/>
                <a:cs typeface="Times New Roman" panose="02020603050405020304" pitchFamily="18" charset="0"/>
              </a:rPr>
              <a:t>Academia </a:t>
            </a:r>
            <a:r>
              <a:rPr lang="ro-RO" altLang="en-US" sz="1500" dirty="0" err="1">
                <a:latin typeface="Times New Roman" panose="02020603050405020304" pitchFamily="18" charset="0"/>
                <a:cs typeface="Times New Roman" panose="02020603050405020304" pitchFamily="18" charset="0"/>
              </a:rPr>
              <a:t>Forţelor</a:t>
            </a:r>
            <a:r>
              <a:rPr lang="ro-RO" altLang="en-US" sz="1500" dirty="0">
                <a:latin typeface="Times New Roman" panose="02020603050405020304" pitchFamily="18" charset="0"/>
                <a:cs typeface="Times New Roman" panose="02020603050405020304" pitchFamily="18" charset="0"/>
              </a:rPr>
              <a:t> Navale „Mircea cel Bătrân”, </a:t>
            </a:r>
            <a:r>
              <a:rPr lang="ro-RO" altLang="en-US" sz="1500" dirty="0" err="1">
                <a:latin typeface="Times New Roman" panose="02020603050405020304" pitchFamily="18" charset="0"/>
                <a:cs typeface="Times New Roman" panose="02020603050405020304" pitchFamily="18" charset="0"/>
              </a:rPr>
              <a:t>Constanţa</a:t>
            </a:r>
            <a:endParaRPr lang="en-US" altLang="en-US" sz="1500" dirty="0">
              <a:latin typeface="Calibri" panose="020F0502020204030204" pitchFamily="34" charset="0"/>
            </a:endParaRPr>
          </a:p>
          <a:p>
            <a:pPr>
              <a:lnSpc>
                <a:spcPct val="150000"/>
              </a:lnSpc>
              <a:spcBef>
                <a:spcPct val="0"/>
              </a:spcBef>
              <a:buClrTx/>
              <a:buSzTx/>
              <a:buFont typeface="Symbol" panose="05050102010706020507" pitchFamily="18" charset="2"/>
              <a:buChar char=""/>
            </a:pPr>
            <a:r>
              <a:rPr lang="ro-RO" altLang="en-US" sz="1500" dirty="0">
                <a:latin typeface="Times New Roman" panose="02020603050405020304" pitchFamily="18" charset="0"/>
                <a:cs typeface="Times New Roman" panose="02020603050405020304" pitchFamily="18" charset="0"/>
              </a:rPr>
              <a:t>Centrul de </a:t>
            </a:r>
            <a:r>
              <a:rPr lang="ro-RO" altLang="en-US" sz="1500" dirty="0" err="1">
                <a:latin typeface="Times New Roman" panose="02020603050405020304" pitchFamily="18" charset="0"/>
                <a:cs typeface="Times New Roman" panose="02020603050405020304" pitchFamily="18" charset="0"/>
              </a:rPr>
              <a:t>Excelenţă</a:t>
            </a:r>
            <a:r>
              <a:rPr lang="ro-RO" altLang="en-US" sz="1500" dirty="0">
                <a:latin typeface="Times New Roman" panose="02020603050405020304" pitchFamily="18" charset="0"/>
                <a:cs typeface="Times New Roman" panose="02020603050405020304" pitchFamily="18" charset="0"/>
              </a:rPr>
              <a:t> NATO în domeniul </a:t>
            </a:r>
            <a:r>
              <a:rPr lang="ro-RO" altLang="en-US" sz="1500" i="1" dirty="0">
                <a:latin typeface="Times New Roman" panose="02020603050405020304" pitchFamily="18" charset="0"/>
                <a:cs typeface="Times New Roman" panose="02020603050405020304" pitchFamily="18" charset="0"/>
              </a:rPr>
              <a:t>HUMINT</a:t>
            </a:r>
            <a:r>
              <a:rPr lang="ro-RO" altLang="en-US" sz="1500" dirty="0">
                <a:latin typeface="Times New Roman" panose="02020603050405020304" pitchFamily="18" charset="0"/>
                <a:cs typeface="Times New Roman" panose="02020603050405020304" pitchFamily="18" charset="0"/>
              </a:rPr>
              <a:t> (</a:t>
            </a:r>
            <a:r>
              <a:rPr lang="en-GB" altLang="en-US" sz="1500" i="1" dirty="0">
                <a:latin typeface="Times New Roman" panose="02020603050405020304" pitchFamily="18" charset="0"/>
                <a:cs typeface="Times New Roman" panose="02020603050405020304" pitchFamily="18" charset="0"/>
              </a:rPr>
              <a:t>NATO </a:t>
            </a:r>
            <a:r>
              <a:rPr lang="en-GB" altLang="en-US" sz="1500" i="1" dirty="0" err="1">
                <a:latin typeface="Times New Roman" panose="02020603050405020304" pitchFamily="18" charset="0"/>
                <a:cs typeface="Times New Roman" panose="02020603050405020304" pitchFamily="18" charset="0"/>
              </a:rPr>
              <a:t>Humint</a:t>
            </a:r>
            <a:r>
              <a:rPr lang="en-GB" altLang="en-US" sz="1500" i="1" dirty="0">
                <a:latin typeface="Times New Roman" panose="02020603050405020304" pitchFamily="18" charset="0"/>
                <a:cs typeface="Times New Roman" panose="02020603050405020304" pitchFamily="18" charset="0"/>
              </a:rPr>
              <a:t> Centre of Excellence </a:t>
            </a:r>
            <a:r>
              <a:rPr lang="ro-RO" altLang="en-US" sz="1500" i="1" dirty="0">
                <a:latin typeface="Times New Roman" panose="02020603050405020304" pitchFamily="18" charset="0"/>
                <a:cs typeface="Times New Roman" panose="02020603050405020304" pitchFamily="18" charset="0"/>
              </a:rPr>
              <a:t>/ HCOE</a:t>
            </a:r>
            <a:r>
              <a:rPr lang="ro-RO" altLang="en-US" sz="1500" dirty="0">
                <a:latin typeface="Times New Roman" panose="02020603050405020304" pitchFamily="18" charset="0"/>
                <a:cs typeface="Times New Roman" panose="02020603050405020304" pitchFamily="18" charset="0"/>
              </a:rPr>
              <a:t>), Oradea</a:t>
            </a:r>
          </a:p>
          <a:p>
            <a:pPr marL="0" indent="0">
              <a:spcBef>
                <a:spcPct val="0"/>
              </a:spcBef>
              <a:buClrTx/>
              <a:buSzTx/>
              <a:buNone/>
            </a:pPr>
            <a:endParaRPr lang="ro-RO" altLang="en-US" sz="1350" b="1" dirty="0">
              <a:latin typeface="Times New Roman" panose="02020603050405020304" pitchFamily="18" charset="0"/>
              <a:cs typeface="Times New Roman" panose="02020603050405020304" pitchFamily="18" charset="0"/>
            </a:endParaRPr>
          </a:p>
        </p:txBody>
      </p:sp>
      <p:pic>
        <p:nvPicPr>
          <p:cNvPr id="10" name="Picture 9"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1" name="Group 1"/>
          <p:cNvGrpSpPr>
            <a:grpSpLocks/>
          </p:cNvGrpSpPr>
          <p:nvPr/>
        </p:nvGrpSpPr>
        <p:grpSpPr bwMode="auto">
          <a:xfrm>
            <a:off x="7860602" y="71437"/>
            <a:ext cx="1094184" cy="1015604"/>
            <a:chOff x="7010400" y="187501"/>
            <a:chExt cx="2113044" cy="1908491"/>
          </a:xfrm>
        </p:grpSpPr>
        <p:pic>
          <p:nvPicPr>
            <p:cNvPr id="12" name="Picture 11"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3" name="Picture 12"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18233228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2"/>
          <p:cNvSpPr>
            <a:spLocks noChangeArrowheads="1"/>
          </p:cNvSpPr>
          <p:nvPr/>
        </p:nvSpPr>
        <p:spPr bwMode="auto">
          <a:xfrm>
            <a:off x="1624014" y="91679"/>
            <a:ext cx="5698331" cy="436659"/>
          </a:xfrm>
          <a:prstGeom prst="rect">
            <a:avLst/>
          </a:prstGeom>
          <a:noFill/>
          <a:ln w="12700">
            <a:noFill/>
            <a:miter lim="800000"/>
            <a:headEnd/>
            <a:tailEnd/>
          </a:ln>
          <a:effectLst/>
        </p:spPr>
        <p:txBody>
          <a:bodyPr lIns="67866" tIns="33338" rIns="67866" bIns="33338">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ro-RO" altLang="ro-RO" sz="2400" b="1" dirty="0">
                <a:solidFill>
                  <a:srgbClr val="FFFF00"/>
                </a:solidFill>
                <a:effectLst>
                  <a:outerShdw blurRad="38100" dist="38100" dir="2700000" algn="tl">
                    <a:srgbClr val="000000"/>
                  </a:outerShdw>
                </a:effectLst>
              </a:rPr>
              <a:t>COLABORĂRI CU ALTE INSTITUŢII</a:t>
            </a:r>
            <a:endParaRPr lang="en-US" altLang="ro-RO" sz="2400" b="1" dirty="0">
              <a:solidFill>
                <a:srgbClr val="FFFF00"/>
              </a:solidFill>
              <a:effectLst>
                <a:outerShdw blurRad="38100" dist="38100" dir="2700000" algn="tl">
                  <a:srgbClr val="000000"/>
                </a:outerShdw>
              </a:effectLst>
            </a:endParaRPr>
          </a:p>
        </p:txBody>
      </p:sp>
      <p:sp>
        <p:nvSpPr>
          <p:cNvPr id="33"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B67A53AE-0FE5-40A4-A8AB-AE589828E23C}" type="slidenum">
              <a:rPr lang="en-US" altLang="ro-RO" smtClean="0"/>
              <a:pPr>
                <a:defRPr/>
              </a:pPr>
              <a:t>37</a:t>
            </a:fld>
            <a:endParaRPr lang="en-US" altLang="ro-RO"/>
          </a:p>
        </p:txBody>
      </p:sp>
      <p:sp>
        <p:nvSpPr>
          <p:cNvPr id="40965" name="Rectangle 5"/>
          <p:cNvSpPr>
            <a:spLocks noChangeArrowheads="1"/>
          </p:cNvSpPr>
          <p:nvPr/>
        </p:nvSpPr>
        <p:spPr bwMode="auto">
          <a:xfrm>
            <a:off x="863943" y="985744"/>
            <a:ext cx="7663712" cy="384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60000"/>
              <a:buFont typeface="Wingdings" panose="05000000000000000000" pitchFamily="2" charset="2"/>
              <a:buChar char="n"/>
              <a:tabLst>
                <a:tab pos="914400"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914400"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tabLst>
                <a:tab pos="914400"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914400"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tabLst>
                <a:tab pos="914400" algn="l"/>
              </a:tabLst>
              <a:defRPr sz="2000">
                <a:solidFill>
                  <a:schemeClr val="tx1"/>
                </a:solidFill>
                <a:latin typeface="Verdana" panose="020B0604030504040204" pitchFamily="34" charset="0"/>
              </a:defRPr>
            </a:lvl9pPr>
          </a:lstStyle>
          <a:p>
            <a:pPr>
              <a:spcBef>
                <a:spcPct val="0"/>
              </a:spcBef>
              <a:buClrTx/>
              <a:buSzTx/>
              <a:buFontTx/>
              <a:buNone/>
            </a:pPr>
            <a:r>
              <a:rPr lang="ro-RO" altLang="en-US" sz="1200" b="1" u="sng" dirty="0">
                <a:latin typeface="Times New Roman" panose="02020603050405020304" pitchFamily="18" charset="0"/>
                <a:cs typeface="Times New Roman" panose="02020603050405020304" pitchFamily="18" charset="0"/>
              </a:rPr>
              <a:t>Din străinătate</a:t>
            </a:r>
          </a:p>
          <a:p>
            <a:pPr algn="just">
              <a:lnSpc>
                <a:spcPct val="150000"/>
              </a:lnSpc>
              <a:spcBef>
                <a:spcPct val="0"/>
              </a:spcBef>
              <a:buClrTx/>
              <a:buSzTx/>
              <a:buFont typeface="Symbol" panose="05050102010706020507" pitchFamily="18" charset="2"/>
              <a:buChar char=""/>
            </a:pPr>
            <a:r>
              <a:rPr lang="ro-RO" altLang="en-US" sz="1200" dirty="0">
                <a:latin typeface="Times New Roman" panose="02020603050405020304" pitchFamily="18" charset="0"/>
                <a:cs typeface="Times New Roman" panose="02020603050405020304" pitchFamily="18" charset="0"/>
              </a:rPr>
              <a:t>Universitatea </a:t>
            </a:r>
            <a:r>
              <a:rPr lang="ro-RO" altLang="en-US" sz="1200" dirty="0" err="1">
                <a:latin typeface="Times New Roman" panose="02020603050405020304" pitchFamily="18" charset="0"/>
                <a:cs typeface="Times New Roman" panose="02020603050405020304" pitchFamily="18" charset="0"/>
              </a:rPr>
              <a:t>Naţională</a:t>
            </a:r>
            <a:r>
              <a:rPr lang="ro-RO" altLang="en-US" sz="1200" dirty="0">
                <a:latin typeface="Times New Roman" panose="02020603050405020304" pitchFamily="18" charset="0"/>
                <a:cs typeface="Times New Roman" panose="02020603050405020304" pitchFamily="18" charset="0"/>
              </a:rPr>
              <a:t> de Apărare</a:t>
            </a:r>
            <a:r>
              <a:rPr lang="en-US" altLang="en-US" sz="1200" dirty="0">
                <a:latin typeface="Times New Roman" panose="02020603050405020304" pitchFamily="18" charset="0"/>
                <a:cs typeface="Times New Roman" panose="02020603050405020304" pitchFamily="18" charset="0"/>
              </a:rPr>
              <a:t>/</a:t>
            </a:r>
            <a:r>
              <a:rPr lang="en-US" altLang="en-US" sz="1200" dirty="0" err="1">
                <a:latin typeface="Times New Roman" panose="02020603050405020304" pitchFamily="18" charset="0"/>
                <a:cs typeface="Times New Roman" panose="02020603050405020304" pitchFamily="18" charset="0"/>
              </a:rPr>
              <a:t>Colegiul</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pentru</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Informații</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și</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Mediu</a:t>
            </a:r>
            <a:r>
              <a:rPr lang="ro-RO"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Cibernetic</a:t>
            </a:r>
            <a:r>
              <a:rPr lang="ro-RO" altLang="en-US" sz="1200" dirty="0">
                <a:latin typeface="Times New Roman" panose="02020603050405020304" pitchFamily="18" charset="0"/>
                <a:cs typeface="Times New Roman" panose="02020603050405020304" pitchFamily="18" charset="0"/>
              </a:rPr>
              <a:t> </a:t>
            </a:r>
            <a:r>
              <a:rPr lang="ro-RO" altLang="en-US" sz="1200" i="1" dirty="0">
                <a:latin typeface="Times New Roman" panose="02020603050405020304" pitchFamily="18" charset="0"/>
                <a:cs typeface="Times New Roman" panose="02020603050405020304" pitchFamily="18" charset="0"/>
              </a:rPr>
              <a:t>(</a:t>
            </a:r>
            <a:r>
              <a:rPr lang="en-US" altLang="en-US" sz="1200" i="1" dirty="0">
                <a:latin typeface="Times New Roman" panose="02020603050405020304" pitchFamily="18" charset="0"/>
                <a:cs typeface="Times New Roman" panose="02020603050405020304" pitchFamily="18" charset="0"/>
              </a:rPr>
              <a:t>College of Information and Cyberspace</a:t>
            </a:r>
            <a:r>
              <a:rPr lang="ro-RO" altLang="en-US" sz="1200" i="1" dirty="0">
                <a:latin typeface="Times New Roman" panose="02020603050405020304" pitchFamily="18" charset="0"/>
                <a:cs typeface="Times New Roman" panose="02020603050405020304" pitchFamily="18" charset="0"/>
              </a:rPr>
              <a:t>)</a:t>
            </a:r>
            <a:r>
              <a:rPr lang="en-US" altLang="en-US" sz="1200" dirty="0">
                <a:latin typeface="Times New Roman" panose="02020603050405020304" pitchFamily="18" charset="0"/>
                <a:cs typeface="Times New Roman" panose="02020603050405020304" pitchFamily="18" charset="0"/>
              </a:rPr>
              <a:t>, Washington D.C</a:t>
            </a:r>
            <a:r>
              <a:rPr lang="ro-RO" altLang="en-US" sz="1200" dirty="0">
                <a:latin typeface="Times New Roman" panose="02020603050405020304" pitchFamily="18" charset="0"/>
                <a:cs typeface="Times New Roman" panose="02020603050405020304" pitchFamily="18" charset="0"/>
              </a:rPr>
              <a:t>., Statele Unite ale Americii (S.U.A.)</a:t>
            </a:r>
          </a:p>
          <a:p>
            <a:pPr algn="just">
              <a:lnSpc>
                <a:spcPct val="150000"/>
              </a:lnSpc>
              <a:spcBef>
                <a:spcPct val="0"/>
              </a:spcBef>
              <a:buClrTx/>
              <a:buSzTx/>
              <a:buFont typeface="Symbol" panose="05050102010706020507" pitchFamily="18" charset="2"/>
              <a:buChar char=""/>
            </a:pPr>
            <a:r>
              <a:rPr lang="ro-RO" altLang="en-US" sz="1200" dirty="0">
                <a:latin typeface="Times New Roman" panose="02020603050405020304" pitchFamily="18" charset="0"/>
                <a:cs typeface="Times New Roman" panose="02020603050405020304" pitchFamily="18" charset="0"/>
              </a:rPr>
              <a:t>Colegiul Naval de Război, S.U.A.</a:t>
            </a:r>
          </a:p>
          <a:p>
            <a:pPr algn="just">
              <a:lnSpc>
                <a:spcPct val="150000"/>
              </a:lnSpc>
              <a:spcBef>
                <a:spcPct val="0"/>
              </a:spcBef>
              <a:buClrTx/>
              <a:buSzTx/>
              <a:buFont typeface="Symbol" panose="05050102010706020507" pitchFamily="18" charset="2"/>
              <a:buChar char=""/>
            </a:pPr>
            <a:r>
              <a:rPr lang="ro-RO" altLang="en-US" sz="1200" dirty="0">
                <a:latin typeface="Times New Roman" panose="02020603050405020304" pitchFamily="18" charset="0"/>
                <a:cs typeface="Times New Roman" panose="02020603050405020304" pitchFamily="18" charset="0"/>
              </a:rPr>
              <a:t>Facultatea de Securitate Națională/Universitatea de Studii de Război, Varșovia, Republica Polonă</a:t>
            </a:r>
          </a:p>
          <a:p>
            <a:pPr algn="just">
              <a:lnSpc>
                <a:spcPct val="150000"/>
              </a:lnSpc>
              <a:spcBef>
                <a:spcPct val="0"/>
              </a:spcBef>
              <a:buClrTx/>
              <a:buSzTx/>
              <a:buFont typeface="Symbol" panose="05050102010706020507" pitchFamily="18" charset="2"/>
              <a:buChar char=""/>
            </a:pPr>
            <a:r>
              <a:rPr lang="ro-RO" altLang="en-US" sz="1200" dirty="0">
                <a:latin typeface="Times New Roman" panose="02020603050405020304" pitchFamily="18" charset="0"/>
                <a:cs typeface="Times New Roman" panose="02020603050405020304" pitchFamily="18" charset="0"/>
              </a:rPr>
              <a:t>Facultatea de Leadership Militar/Universitatea de Apărare, Brno, Republica Cehă </a:t>
            </a:r>
          </a:p>
          <a:p>
            <a:pPr algn="just">
              <a:lnSpc>
                <a:spcPct val="150000"/>
              </a:lnSpc>
              <a:spcBef>
                <a:spcPct val="0"/>
              </a:spcBef>
              <a:buClrTx/>
              <a:buSzTx/>
              <a:buFont typeface="Symbol" panose="05050102010706020507" pitchFamily="18" charset="2"/>
              <a:buChar char=""/>
            </a:pPr>
            <a:r>
              <a:rPr lang="ro-RO" altLang="en-US" sz="1200" dirty="0" err="1">
                <a:latin typeface="Times New Roman" panose="02020603050405020304" pitchFamily="18" charset="0"/>
                <a:cs typeface="Times New Roman" panose="02020603050405020304" pitchFamily="18" charset="0"/>
              </a:rPr>
              <a:t>Consorţiul</a:t>
            </a:r>
            <a:r>
              <a:rPr lang="ro-RO" altLang="en-US" sz="1200" dirty="0">
                <a:latin typeface="Times New Roman" panose="02020603050405020304" pitchFamily="18" charset="0"/>
                <a:cs typeface="Times New Roman" panose="02020603050405020304" pitchFamily="18" charset="0"/>
              </a:rPr>
              <a:t> </a:t>
            </a:r>
            <a:r>
              <a:rPr lang="ro-RO" altLang="en-US" sz="1200" dirty="0" err="1">
                <a:latin typeface="Times New Roman" panose="02020603050405020304" pitchFamily="18" charset="0"/>
                <a:cs typeface="Times New Roman" panose="02020603050405020304" pitchFamily="18" charset="0"/>
              </a:rPr>
              <a:t>PfP</a:t>
            </a:r>
            <a:r>
              <a:rPr lang="ro-RO" altLang="en-US" sz="1200" dirty="0">
                <a:latin typeface="Times New Roman" panose="02020603050405020304" pitchFamily="18" charset="0"/>
                <a:cs typeface="Times New Roman" panose="02020603050405020304" pitchFamily="18" charset="0"/>
              </a:rPr>
              <a:t> al Academiilor de Apărare şi Institutelor de Studii de Securitate/Centrul European pentru Studii de Securitate „</a:t>
            </a:r>
            <a:r>
              <a:rPr lang="ro-RO" altLang="en-US" sz="1200" i="1" dirty="0">
                <a:latin typeface="Times New Roman" panose="02020603050405020304" pitchFamily="18" charset="0"/>
                <a:cs typeface="Times New Roman" panose="02020603050405020304" pitchFamily="18" charset="0"/>
              </a:rPr>
              <a:t>George C. Marshall</a:t>
            </a:r>
            <a:r>
              <a:rPr lang="ro-RO" altLang="en-US" sz="1200" dirty="0">
                <a:latin typeface="Times New Roman" panose="02020603050405020304" pitchFamily="18" charset="0"/>
                <a:cs typeface="Times New Roman" panose="02020603050405020304" pitchFamily="18" charset="0"/>
              </a:rPr>
              <a:t>” , </a:t>
            </a:r>
            <a:r>
              <a:rPr lang="ro-RO" altLang="en-US" sz="1200" dirty="0" err="1">
                <a:latin typeface="Times New Roman" panose="02020603050405020304" pitchFamily="18" charset="0"/>
                <a:cs typeface="Times New Roman" panose="02020603050405020304" pitchFamily="18" charset="0"/>
              </a:rPr>
              <a:t>Garmisch-Partenkirchen</a:t>
            </a:r>
            <a:r>
              <a:rPr lang="ro-RO" altLang="en-US" sz="1200" dirty="0">
                <a:latin typeface="Times New Roman" panose="02020603050405020304" pitchFamily="18" charset="0"/>
                <a:cs typeface="Times New Roman" panose="02020603050405020304" pitchFamily="18" charset="0"/>
              </a:rPr>
              <a:t>, Republica Federală </a:t>
            </a:r>
            <a:r>
              <a:rPr lang="en-US" altLang="en-US" sz="1200" dirty="0">
                <a:latin typeface="Times New Roman" panose="02020603050405020304" pitchFamily="18" charset="0"/>
                <a:cs typeface="Times New Roman" panose="02020603050405020304" pitchFamily="18" charset="0"/>
              </a:rPr>
              <a:t>Germania</a:t>
            </a:r>
            <a:endParaRPr lang="en-US" altLang="en-US" sz="1200" dirty="0">
              <a:latin typeface="Calibri" panose="020F0502020204030204" pitchFamily="34" charset="0"/>
            </a:endParaRPr>
          </a:p>
          <a:p>
            <a:pPr algn="just">
              <a:lnSpc>
                <a:spcPct val="150000"/>
              </a:lnSpc>
              <a:spcBef>
                <a:spcPct val="0"/>
              </a:spcBef>
              <a:buClrTx/>
              <a:buSzTx/>
              <a:buFont typeface="Symbol" panose="05050102010706020507" pitchFamily="18" charset="2"/>
              <a:buChar char=""/>
            </a:pPr>
            <a:r>
              <a:rPr lang="ro-RO" altLang="en-US" sz="1200" dirty="0">
                <a:latin typeface="Times New Roman" panose="02020603050405020304" pitchFamily="18" charset="0"/>
                <a:cs typeface="Times New Roman" panose="02020603050405020304" pitchFamily="18" charset="0"/>
              </a:rPr>
              <a:t>Institutul de Management al Resurselor de Apărare (</a:t>
            </a:r>
            <a:r>
              <a:rPr lang="en-US" altLang="en-US" sz="1200" i="1" dirty="0">
                <a:latin typeface="Times New Roman" panose="02020603050405020304" pitchFamily="18" charset="0"/>
                <a:cs typeface="Times New Roman" panose="02020603050405020304" pitchFamily="18" charset="0"/>
              </a:rPr>
              <a:t>Defense Resources Management Institute/Naval Postgraduate School)</a:t>
            </a:r>
            <a:r>
              <a:rPr lang="en-US" altLang="en-US" sz="1200" dirty="0">
                <a:latin typeface="Times New Roman" panose="02020603050405020304" pitchFamily="18" charset="0"/>
                <a:cs typeface="Times New Roman" panose="02020603050405020304" pitchFamily="18" charset="0"/>
              </a:rPr>
              <a:t>, Monterey,</a:t>
            </a:r>
            <a:r>
              <a:rPr lang="ro-RO" altLang="en-US" sz="1200" dirty="0">
                <a:latin typeface="Times New Roman" panose="02020603050405020304" pitchFamily="18" charset="0"/>
                <a:cs typeface="Times New Roman" panose="02020603050405020304" pitchFamily="18" charset="0"/>
              </a:rPr>
              <a:t> S.U.A.</a:t>
            </a:r>
            <a:endParaRPr lang="en-US" altLang="en-US" sz="1200" dirty="0">
              <a:latin typeface="Calibri" panose="020F0502020204030204" pitchFamily="34" charset="0"/>
            </a:endParaRPr>
          </a:p>
          <a:p>
            <a:pPr algn="just">
              <a:lnSpc>
                <a:spcPct val="150000"/>
              </a:lnSpc>
              <a:spcBef>
                <a:spcPct val="0"/>
              </a:spcBef>
              <a:buClrTx/>
              <a:buSzTx/>
              <a:buFont typeface="Symbol" panose="05050102010706020507" pitchFamily="18" charset="2"/>
              <a:buChar char=""/>
            </a:pPr>
            <a:r>
              <a:rPr lang="en-US" altLang="en-US" sz="1200" dirty="0" err="1">
                <a:latin typeface="Times New Roman" panose="02020603050405020304" pitchFamily="18" charset="0"/>
                <a:cs typeface="Times New Roman" panose="02020603050405020304" pitchFamily="18" charset="0"/>
              </a:rPr>
              <a:t>Școala</a:t>
            </a:r>
            <a:r>
              <a:rPr lang="en-US" altLang="en-US" sz="1200" dirty="0">
                <a:latin typeface="Times New Roman" panose="02020603050405020304" pitchFamily="18" charset="0"/>
                <a:cs typeface="Times New Roman" panose="02020603050405020304" pitchFamily="18" charset="0"/>
              </a:rPr>
              <a:t> NATO Oberammergau, </a:t>
            </a:r>
            <a:r>
              <a:rPr lang="ro-RO" altLang="en-US" sz="1200" dirty="0">
                <a:latin typeface="Times New Roman" panose="02020603050405020304" pitchFamily="18" charset="0"/>
                <a:cs typeface="Times New Roman" panose="02020603050405020304" pitchFamily="18" charset="0"/>
              </a:rPr>
              <a:t>Republica Federală </a:t>
            </a:r>
            <a:r>
              <a:rPr lang="en-US" altLang="en-US" sz="1200" dirty="0">
                <a:latin typeface="Times New Roman" panose="02020603050405020304" pitchFamily="18" charset="0"/>
                <a:cs typeface="Times New Roman" panose="02020603050405020304" pitchFamily="18" charset="0"/>
              </a:rPr>
              <a:t>Germania</a:t>
            </a:r>
            <a:endParaRPr lang="en-US" altLang="en-US" sz="1200" dirty="0">
              <a:latin typeface="Calibri" panose="020F0502020204030204" pitchFamily="34" charset="0"/>
            </a:endParaRPr>
          </a:p>
          <a:p>
            <a:pPr algn="just">
              <a:lnSpc>
                <a:spcPct val="150000"/>
              </a:lnSpc>
              <a:spcBef>
                <a:spcPct val="0"/>
              </a:spcBef>
              <a:buClrTx/>
              <a:buSzTx/>
              <a:buFont typeface="Symbol" panose="05050102010706020507" pitchFamily="18" charset="2"/>
              <a:buChar char=""/>
            </a:pPr>
            <a:r>
              <a:rPr lang="ro-RO" altLang="en-US" sz="1200" dirty="0">
                <a:latin typeface="Times New Roman" panose="02020603050405020304" pitchFamily="18" charset="0"/>
                <a:cs typeface="Times New Roman" panose="02020603050405020304" pitchFamily="18" charset="0"/>
              </a:rPr>
              <a:t>Universitatea „Piraeus”, Pire</a:t>
            </a:r>
            <a:r>
              <a:rPr lang="en-US" altLang="en-US" sz="1200" dirty="0">
                <a:latin typeface="Times New Roman" panose="02020603050405020304" pitchFamily="18" charset="0"/>
                <a:cs typeface="Times New Roman" panose="02020603050405020304" pitchFamily="18" charset="0"/>
              </a:rPr>
              <a:t>u</a:t>
            </a:r>
            <a:r>
              <a:rPr lang="ro-RO" altLang="en-US" sz="1200" dirty="0">
                <a:latin typeface="Times New Roman" panose="02020603050405020304" pitchFamily="18" charset="0"/>
                <a:cs typeface="Times New Roman" panose="02020603050405020304" pitchFamily="18" charset="0"/>
              </a:rPr>
              <a:t>, Republica Elenă</a:t>
            </a:r>
            <a:endParaRPr lang="en-US" altLang="en-US" sz="1200" dirty="0">
              <a:latin typeface="Calibri" panose="020F0502020204030204" pitchFamily="34" charset="0"/>
            </a:endParaRPr>
          </a:p>
          <a:p>
            <a:pPr algn="just">
              <a:lnSpc>
                <a:spcPct val="150000"/>
              </a:lnSpc>
              <a:spcBef>
                <a:spcPct val="0"/>
              </a:spcBef>
              <a:buClrTx/>
              <a:buSzTx/>
              <a:buFont typeface="Symbol" panose="05050102010706020507" pitchFamily="18" charset="2"/>
              <a:buChar char=""/>
            </a:pPr>
            <a:r>
              <a:rPr lang="ro-RO" altLang="en-US" sz="1200" dirty="0">
                <a:latin typeface="Times New Roman" panose="02020603050405020304" pitchFamily="18" charset="0"/>
                <a:cs typeface="Times New Roman" panose="02020603050405020304" pitchFamily="18" charset="0"/>
              </a:rPr>
              <a:t>Academia Militară a Forțelor Armate „Alexandru cel Bun”, Chișinău, Republica Moldova</a:t>
            </a:r>
            <a:endParaRPr lang="en-US" altLang="en-US" sz="1200" dirty="0">
              <a:latin typeface="Calibri" panose="020F0502020204030204" pitchFamily="34" charset="0"/>
            </a:endParaRPr>
          </a:p>
          <a:p>
            <a:pPr algn="just">
              <a:lnSpc>
                <a:spcPct val="150000"/>
              </a:lnSpc>
              <a:spcBef>
                <a:spcPct val="0"/>
              </a:spcBef>
              <a:buClrTx/>
              <a:buSzTx/>
              <a:buFont typeface="Symbol" panose="05050102010706020507" pitchFamily="18" charset="2"/>
              <a:buChar char=""/>
            </a:pPr>
            <a:r>
              <a:rPr lang="en-US" altLang="en-US" sz="1200" dirty="0" err="1">
                <a:latin typeface="Times New Roman" panose="02020603050405020304" pitchFamily="18" charset="0"/>
                <a:cs typeface="Times New Roman" panose="02020603050405020304" pitchFamily="18" charset="0"/>
              </a:rPr>
              <a:t>Centrul</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pentru</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Integritate</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în</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Domeniul</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Apărării</a:t>
            </a:r>
            <a:r>
              <a:rPr lang="en-US" altLang="en-US" sz="1200" dirty="0">
                <a:latin typeface="Times New Roman" panose="02020603050405020304" pitchFamily="18" charset="0"/>
                <a:cs typeface="Times New Roman" panose="02020603050405020304" pitchFamily="18" charset="0"/>
              </a:rPr>
              <a:t> (</a:t>
            </a:r>
            <a:r>
              <a:rPr lang="en-US" altLang="en-US" sz="1200" i="1" dirty="0">
                <a:latin typeface="Times New Roman" panose="02020603050405020304" pitchFamily="18" charset="0"/>
                <a:cs typeface="Times New Roman" panose="02020603050405020304" pitchFamily="18" charset="0"/>
              </a:rPr>
              <a:t>Center for Integrity in the Defense Sector</a:t>
            </a:r>
            <a:r>
              <a:rPr lang="en-US" altLang="en-US" sz="1200" dirty="0">
                <a:latin typeface="Times New Roman" panose="02020603050405020304" pitchFamily="18" charset="0"/>
                <a:cs typeface="Times New Roman" panose="02020603050405020304" pitchFamily="18" charset="0"/>
              </a:rPr>
              <a:t>),</a:t>
            </a:r>
            <a:r>
              <a:rPr lang="ro-RO" altLang="en-US" sz="1200" dirty="0">
                <a:latin typeface="Times New Roman" panose="02020603050405020304" pitchFamily="18" charset="0"/>
                <a:cs typeface="Times New Roman" panose="02020603050405020304" pitchFamily="18" charset="0"/>
              </a:rPr>
              <a:t> Regatul </a:t>
            </a:r>
            <a:r>
              <a:rPr lang="en-US" altLang="en-US" sz="1200" dirty="0" err="1">
                <a:latin typeface="Times New Roman" panose="02020603050405020304" pitchFamily="18" charset="0"/>
                <a:cs typeface="Times New Roman" panose="02020603050405020304" pitchFamily="18" charset="0"/>
              </a:rPr>
              <a:t>Norvegi</a:t>
            </a:r>
            <a:r>
              <a:rPr lang="ro-RO" altLang="en-US" sz="1200" dirty="0">
                <a:latin typeface="Times New Roman" panose="02020603050405020304" pitchFamily="18" charset="0"/>
                <a:cs typeface="Times New Roman" panose="02020603050405020304" pitchFamily="18" charset="0"/>
              </a:rPr>
              <a:t>ei</a:t>
            </a:r>
          </a:p>
        </p:txBody>
      </p:sp>
      <p:pic>
        <p:nvPicPr>
          <p:cNvPr id="10" name="Picture 9"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1" name="Group 1"/>
          <p:cNvGrpSpPr>
            <a:grpSpLocks/>
          </p:cNvGrpSpPr>
          <p:nvPr/>
        </p:nvGrpSpPr>
        <p:grpSpPr bwMode="auto">
          <a:xfrm>
            <a:off x="7860602" y="71437"/>
            <a:ext cx="1094184" cy="1015604"/>
            <a:chOff x="7010400" y="187501"/>
            <a:chExt cx="2113044" cy="1908491"/>
          </a:xfrm>
        </p:grpSpPr>
        <p:pic>
          <p:nvPicPr>
            <p:cNvPr id="12" name="Picture 11"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3" name="Picture 12"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169119205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a:xfrm>
            <a:off x="3131840" y="4899423"/>
            <a:ext cx="6012160"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8A0BE48D-5899-4253-B7F1-61F09071AEA3}" type="slidenum">
              <a:rPr lang="en-US" altLang="ro-RO" b="0" smtClean="0"/>
              <a:pPr>
                <a:defRPr/>
              </a:pPr>
              <a:t>38</a:t>
            </a:fld>
            <a:endParaRPr lang="en-US" altLang="ro-RO" b="0" dirty="0"/>
          </a:p>
        </p:txBody>
      </p:sp>
      <p:sp>
        <p:nvSpPr>
          <p:cNvPr id="88066" name="Rectangle 2"/>
          <p:cNvSpPr>
            <a:spLocks noGrp="1" noChangeArrowheads="1"/>
          </p:cNvSpPr>
          <p:nvPr>
            <p:ph type="title" idx="4294967295"/>
          </p:nvPr>
        </p:nvSpPr>
        <p:spPr>
          <a:xfrm>
            <a:off x="935355" y="316242"/>
            <a:ext cx="6958013" cy="447675"/>
          </a:xfrm>
        </p:spPr>
        <p:txBody>
          <a:bodyPr>
            <a:normAutofit fontScale="90000"/>
          </a:bodyPr>
          <a:lstStyle/>
          <a:p>
            <a:pPr>
              <a:defRPr/>
            </a:pPr>
            <a:r>
              <a:rPr lang="en-US" altLang="ro-RO" sz="2400" b="1" dirty="0">
                <a:solidFill>
                  <a:srgbClr val="FFFF00"/>
                </a:solidFill>
                <a:latin typeface="Times New Roman" panose="02020603050405020304" pitchFamily="18" charset="0"/>
              </a:rPr>
              <a:t>ACTI</a:t>
            </a:r>
            <a:r>
              <a:rPr lang="ro-RO" altLang="ro-RO" sz="2400" b="1" dirty="0">
                <a:solidFill>
                  <a:srgbClr val="FFFF00"/>
                </a:solidFill>
                <a:latin typeface="Times New Roman" panose="02020603050405020304" pitchFamily="18" charset="0"/>
              </a:rPr>
              <a:t>V</a:t>
            </a:r>
            <a:r>
              <a:rPr lang="en-US" altLang="ro-RO" sz="2400" b="1" dirty="0">
                <a:solidFill>
                  <a:srgbClr val="FFFF00"/>
                </a:solidFill>
                <a:latin typeface="Times New Roman" panose="02020603050405020304" pitchFamily="18" charset="0"/>
              </a:rPr>
              <a:t>IT</a:t>
            </a:r>
            <a:r>
              <a:rPr lang="ro-RO" altLang="ro-RO" sz="2400" b="1" dirty="0">
                <a:solidFill>
                  <a:srgbClr val="FFFF00"/>
                </a:solidFill>
                <a:latin typeface="Times New Roman" panose="02020603050405020304" pitchFamily="18" charset="0"/>
              </a:rPr>
              <a:t>ĂŢI INTERNAŢIONALE</a:t>
            </a:r>
            <a:endParaRPr lang="en-US" altLang="ro-RO" sz="2400" b="1" dirty="0">
              <a:solidFill>
                <a:srgbClr val="FFFF00"/>
              </a:solidFill>
              <a:effectLst/>
              <a:latin typeface="Times New Roman" panose="02020603050405020304" pitchFamily="18" charset="0"/>
            </a:endParaRPr>
          </a:p>
        </p:txBody>
      </p:sp>
      <p:sp>
        <p:nvSpPr>
          <p:cNvPr id="16387" name="Rectangle 3"/>
          <p:cNvSpPr>
            <a:spLocks noGrp="1" noChangeArrowheads="1"/>
          </p:cNvSpPr>
          <p:nvPr>
            <p:ph type="body" idx="4294967295"/>
          </p:nvPr>
        </p:nvSpPr>
        <p:spPr>
          <a:xfrm>
            <a:off x="215516" y="1167594"/>
            <a:ext cx="8748972" cy="2988332"/>
          </a:xfrm>
        </p:spPr>
        <p:txBody>
          <a:bodyPr>
            <a:noAutofit/>
          </a:bodyPr>
          <a:lstStyle/>
          <a:p>
            <a:pPr marL="0" indent="0">
              <a:lnSpc>
                <a:spcPct val="150000"/>
              </a:lnSpc>
              <a:buClr>
                <a:srgbClr val="FFFFCC"/>
              </a:buClr>
              <a:buSzPct val="65000"/>
              <a:buNone/>
              <a:defRPr/>
            </a:pPr>
            <a:r>
              <a:rPr lang="ro-RO" altLang="ro-RO" sz="1800" b="1" u="sng" dirty="0">
                <a:solidFill>
                  <a:srgbClr val="FFFF00"/>
                </a:solidFill>
                <a:latin typeface="Times New Roman" panose="02020603050405020304" pitchFamily="18" charset="0"/>
              </a:rPr>
              <a:t>• Participarea la NATO GLOBAL PROGRAMMING</a:t>
            </a:r>
            <a:r>
              <a:rPr lang="ro-RO" altLang="ro-RO" sz="1800" b="1" dirty="0">
                <a:solidFill>
                  <a:srgbClr val="FFFF00"/>
                </a:solidFill>
                <a:latin typeface="Times New Roman" panose="02020603050405020304" pitchFamily="18" charset="0"/>
              </a:rPr>
              <a:t>:</a:t>
            </a:r>
            <a:r>
              <a:rPr lang="ro-RO" altLang="ro-RO" sz="1800" b="1" u="sng" dirty="0">
                <a:solidFill>
                  <a:srgbClr val="FFFF00"/>
                </a:solidFill>
                <a:latin typeface="Times New Roman" panose="02020603050405020304" pitchFamily="18" charset="0"/>
              </a:rPr>
              <a:t> </a:t>
            </a:r>
          </a:p>
          <a:p>
            <a:pPr>
              <a:lnSpc>
                <a:spcPct val="150000"/>
              </a:lnSpc>
              <a:buClr>
                <a:srgbClr val="FFFFCC"/>
              </a:buClr>
              <a:buSzPct val="65000"/>
              <a:buFontTx/>
              <a:buChar char="-"/>
              <a:defRPr/>
            </a:pPr>
            <a:r>
              <a:rPr lang="ro-RO" altLang="ro-RO" sz="1600" b="1" dirty="0">
                <a:latin typeface="Times New Roman" panose="02020603050405020304" pitchFamily="18" charset="0"/>
              </a:rPr>
              <a:t>Grupuri de lucru pentru identificarea nevoilor</a:t>
            </a:r>
            <a:r>
              <a:rPr lang="en-US" altLang="ro-RO" sz="1600" b="1" dirty="0">
                <a:latin typeface="Times New Roman" panose="02020603050405020304" pitchFamily="18" charset="0"/>
              </a:rPr>
              <a:t>/</a:t>
            </a:r>
            <a:r>
              <a:rPr lang="ro-RO" altLang="ro-RO" sz="1600" b="1" dirty="0">
                <a:latin typeface="Times New Roman" panose="02020603050405020304" pitchFamily="18" charset="0"/>
              </a:rPr>
              <a:t> cerințelor</a:t>
            </a:r>
            <a:r>
              <a:rPr lang="en-US" altLang="ro-RO" sz="1600" b="1" dirty="0">
                <a:latin typeface="Times New Roman" panose="02020603050405020304" pitchFamily="18" charset="0"/>
              </a:rPr>
              <a:t> </a:t>
            </a:r>
            <a:r>
              <a:rPr lang="ro-RO" altLang="ro-RO" sz="1600" b="1" dirty="0">
                <a:latin typeface="Times New Roman" panose="02020603050405020304" pitchFamily="18" charset="0"/>
              </a:rPr>
              <a:t>de instruire pentru disciplinele NATO </a:t>
            </a:r>
            <a:r>
              <a:rPr lang="ro-RO" altLang="ro-RO" sz="1600" b="1" i="1" dirty="0">
                <a:latin typeface="Times New Roman" panose="02020603050405020304" pitchFamily="18" charset="0"/>
              </a:rPr>
              <a:t>Building </a:t>
            </a:r>
            <a:r>
              <a:rPr lang="ro-RO" altLang="ro-RO" sz="1600" b="1" i="1" dirty="0" err="1">
                <a:latin typeface="Times New Roman" panose="02020603050405020304" pitchFamily="18" charset="0"/>
              </a:rPr>
              <a:t>Integrity</a:t>
            </a:r>
            <a:r>
              <a:rPr lang="ro-RO" altLang="ro-RO" sz="1600" b="1" i="1" dirty="0">
                <a:latin typeface="Times New Roman" panose="02020603050405020304" pitchFamily="18" charset="0"/>
              </a:rPr>
              <a:t> (BI)</a:t>
            </a:r>
            <a:r>
              <a:rPr lang="ro-RO" altLang="ro-RO" sz="1600" b="1" dirty="0">
                <a:latin typeface="Times New Roman" panose="02020603050405020304" pitchFamily="18" charset="0"/>
              </a:rPr>
              <a:t> și </a:t>
            </a:r>
            <a:r>
              <a:rPr lang="ro-RO" altLang="ro-RO" sz="1600" b="1" i="1" dirty="0" err="1">
                <a:latin typeface="Times New Roman" panose="02020603050405020304" pitchFamily="18" charset="0"/>
              </a:rPr>
              <a:t>Cyberspace</a:t>
            </a:r>
            <a:r>
              <a:rPr lang="ro-RO" altLang="ro-RO" sz="1600" b="1" i="1" dirty="0">
                <a:latin typeface="Times New Roman" panose="02020603050405020304" pitchFamily="18" charset="0"/>
              </a:rPr>
              <a:t> </a:t>
            </a:r>
            <a:r>
              <a:rPr lang="ro-RO" altLang="ro-RO" sz="1600" b="1" i="1" dirty="0" err="1">
                <a:latin typeface="Times New Roman" panose="02020603050405020304" pitchFamily="18" charset="0"/>
              </a:rPr>
              <a:t>Operations</a:t>
            </a:r>
            <a:r>
              <a:rPr lang="ro-RO" altLang="ro-RO" sz="1600" b="1" i="1" dirty="0">
                <a:latin typeface="Times New Roman" panose="02020603050405020304" pitchFamily="18" charset="0"/>
              </a:rPr>
              <a:t> (COP)</a:t>
            </a:r>
            <a:r>
              <a:rPr lang="ro-RO" altLang="ro-RO" sz="1600" b="1" dirty="0">
                <a:latin typeface="Times New Roman" panose="02020603050405020304" pitchFamily="18" charset="0"/>
              </a:rPr>
              <a:t>;</a:t>
            </a:r>
          </a:p>
          <a:p>
            <a:pPr>
              <a:lnSpc>
                <a:spcPct val="150000"/>
              </a:lnSpc>
              <a:buClr>
                <a:srgbClr val="FFFFCC"/>
              </a:buClr>
              <a:buSzPct val="65000"/>
              <a:buFontTx/>
              <a:buChar char="-"/>
              <a:defRPr/>
            </a:pPr>
            <a:r>
              <a:rPr lang="ro-RO" altLang="ro-RO" sz="1600" b="1" dirty="0">
                <a:latin typeface="Times New Roman" panose="02020603050405020304" pitchFamily="18" charset="0"/>
              </a:rPr>
              <a:t>Conferințe anuale ale disciplinelor NATO</a:t>
            </a:r>
            <a:r>
              <a:rPr lang="en-US" altLang="ro-RO" sz="1600" b="1" dirty="0">
                <a:latin typeface="Times New Roman" panose="02020603050405020304" pitchFamily="18" charset="0"/>
              </a:rPr>
              <a:t> </a:t>
            </a:r>
            <a:r>
              <a:rPr lang="ro-RO" altLang="ro-RO" sz="1600" b="1" i="1" dirty="0">
                <a:latin typeface="Times New Roman" panose="02020603050405020304" pitchFamily="18" charset="0"/>
              </a:rPr>
              <a:t>Building </a:t>
            </a:r>
            <a:r>
              <a:rPr lang="ro-RO" altLang="ro-RO" sz="1600" b="1" i="1" dirty="0" err="1">
                <a:latin typeface="Times New Roman" panose="02020603050405020304" pitchFamily="18" charset="0"/>
              </a:rPr>
              <a:t>Integrity</a:t>
            </a:r>
            <a:r>
              <a:rPr lang="ro-RO" altLang="ro-RO" sz="1600" b="1" i="1" dirty="0">
                <a:latin typeface="Times New Roman" panose="02020603050405020304" pitchFamily="18" charset="0"/>
              </a:rPr>
              <a:t> (BI),</a:t>
            </a:r>
            <a:r>
              <a:rPr lang="ro-RO" altLang="ro-RO" sz="1600" b="1" dirty="0">
                <a:latin typeface="Times New Roman" panose="02020603050405020304" pitchFamily="18" charset="0"/>
              </a:rPr>
              <a:t> </a:t>
            </a:r>
            <a:r>
              <a:rPr lang="ro-RO" altLang="ro-RO" sz="1600" b="1" i="1" dirty="0" err="1">
                <a:latin typeface="Times New Roman" panose="02020603050405020304" pitchFamily="18" charset="0"/>
              </a:rPr>
              <a:t>Cyberspace</a:t>
            </a:r>
            <a:r>
              <a:rPr lang="ro-RO" altLang="ro-RO" sz="1600" b="1" i="1" dirty="0">
                <a:latin typeface="Times New Roman" panose="02020603050405020304" pitchFamily="18" charset="0"/>
              </a:rPr>
              <a:t> </a:t>
            </a:r>
            <a:r>
              <a:rPr lang="ro-RO" altLang="ro-RO" sz="1600" b="1" i="1" dirty="0" err="1">
                <a:latin typeface="Times New Roman" panose="02020603050405020304" pitchFamily="18" charset="0"/>
              </a:rPr>
              <a:t>Operations</a:t>
            </a:r>
            <a:r>
              <a:rPr lang="ro-RO" altLang="ro-RO" sz="1600" b="1" i="1" dirty="0">
                <a:latin typeface="Times New Roman" panose="02020603050405020304" pitchFamily="18" charset="0"/>
              </a:rPr>
              <a:t> (COP) </a:t>
            </a:r>
            <a:r>
              <a:rPr lang="ro-RO" altLang="ro-RO" sz="1600" b="1" dirty="0">
                <a:latin typeface="Times New Roman" panose="02020603050405020304" pitchFamily="18" charset="0"/>
              </a:rPr>
              <a:t>și </a:t>
            </a:r>
            <a:r>
              <a:rPr lang="ro-RO" altLang="ro-RO" sz="1600" b="1" i="1" dirty="0" err="1">
                <a:latin typeface="Times New Roman" panose="02020603050405020304" pitchFamily="18" charset="0"/>
              </a:rPr>
              <a:t>Education</a:t>
            </a:r>
            <a:r>
              <a:rPr lang="ro-RO" altLang="ro-RO" sz="1600" b="1" i="1" dirty="0">
                <a:latin typeface="Times New Roman" panose="02020603050405020304" pitchFamily="18" charset="0"/>
              </a:rPr>
              <a:t>, tr</a:t>
            </a:r>
            <a:r>
              <a:rPr lang="en-US" altLang="ro-RO" sz="1600" b="1" i="1" dirty="0">
                <a:latin typeface="Times New Roman" panose="02020603050405020304" pitchFamily="18" charset="0"/>
              </a:rPr>
              <a:t>ai</a:t>
            </a:r>
            <a:r>
              <a:rPr lang="ro-RO" altLang="ro-RO" sz="1600" b="1" i="1" dirty="0" err="1">
                <a:latin typeface="Times New Roman" panose="02020603050405020304" pitchFamily="18" charset="0"/>
              </a:rPr>
              <a:t>ning</a:t>
            </a:r>
            <a:r>
              <a:rPr lang="ro-RO" altLang="ro-RO" sz="1600" b="1" i="1" dirty="0">
                <a:latin typeface="Times New Roman" panose="02020603050405020304" pitchFamily="18" charset="0"/>
              </a:rPr>
              <a:t>, </a:t>
            </a:r>
            <a:r>
              <a:rPr lang="en-GB" altLang="ro-RO" sz="1600" b="1" i="1" dirty="0">
                <a:latin typeface="Times New Roman" panose="02020603050405020304" pitchFamily="18" charset="0"/>
              </a:rPr>
              <a:t>exercises</a:t>
            </a:r>
            <a:r>
              <a:rPr lang="ro-RO" altLang="ro-RO" sz="1600" b="1" i="1" dirty="0">
                <a:latin typeface="Times New Roman" panose="02020603050405020304" pitchFamily="18" charset="0"/>
              </a:rPr>
              <a:t> </a:t>
            </a:r>
            <a:r>
              <a:rPr lang="ro-RO" altLang="ro-RO" sz="1600" b="1" i="1" dirty="0" err="1">
                <a:latin typeface="Times New Roman" panose="02020603050405020304" pitchFamily="18" charset="0"/>
              </a:rPr>
              <a:t>and</a:t>
            </a:r>
            <a:r>
              <a:rPr lang="ro-RO" altLang="ro-RO" sz="1600" b="1" i="1" dirty="0">
                <a:latin typeface="Times New Roman" panose="02020603050405020304" pitchFamily="18" charset="0"/>
              </a:rPr>
              <a:t> </a:t>
            </a:r>
            <a:r>
              <a:rPr lang="ro-RO" altLang="ro-RO" sz="1600" b="1" i="1" dirty="0" err="1">
                <a:latin typeface="Times New Roman" panose="02020603050405020304" pitchFamily="18" charset="0"/>
              </a:rPr>
              <a:t>evaluation</a:t>
            </a:r>
            <a:r>
              <a:rPr lang="ro-RO" altLang="ro-RO" sz="1600" b="1" i="1" dirty="0">
                <a:latin typeface="Times New Roman" panose="02020603050405020304" pitchFamily="18" charset="0"/>
              </a:rPr>
              <a:t> (ETEE);</a:t>
            </a:r>
          </a:p>
          <a:p>
            <a:pPr>
              <a:lnSpc>
                <a:spcPct val="150000"/>
              </a:lnSpc>
              <a:buClr>
                <a:srgbClr val="FFFFCC"/>
              </a:buClr>
              <a:buSzPct val="65000"/>
              <a:buFontTx/>
              <a:buChar char="-"/>
              <a:defRPr/>
            </a:pPr>
            <a:r>
              <a:rPr lang="ro-RO" altLang="ro-RO" sz="1600" b="1" dirty="0">
                <a:latin typeface="Times New Roman" panose="02020603050405020304" pitchFamily="18" charset="0"/>
              </a:rPr>
              <a:t>Forumul anual al disciplinelor;</a:t>
            </a:r>
          </a:p>
          <a:p>
            <a:pPr>
              <a:lnSpc>
                <a:spcPct val="150000"/>
              </a:lnSpc>
              <a:buClr>
                <a:srgbClr val="FFFFCC"/>
              </a:buClr>
              <a:buSzPct val="65000"/>
              <a:buFontTx/>
              <a:buChar char="-"/>
              <a:defRPr/>
            </a:pPr>
            <a:r>
              <a:rPr lang="ro-RO" altLang="ro-RO" sz="1600" b="1" dirty="0">
                <a:latin typeface="Times New Roman" panose="02020603050405020304" pitchFamily="18" charset="0"/>
              </a:rPr>
              <a:t>Forumul </a:t>
            </a:r>
            <a:r>
              <a:rPr lang="ro-RO" altLang="ro-RO" sz="1600" b="1" i="1">
                <a:latin typeface="Times New Roman" panose="02020603050405020304" pitchFamily="18" charset="0"/>
              </a:rPr>
              <a:t>Asigurarea Calității.</a:t>
            </a:r>
            <a:endParaRPr lang="ro-RO" altLang="ro-RO" sz="1600" b="1" dirty="0">
              <a:latin typeface="Times New Roman" panose="02020603050405020304" pitchFamily="18" charset="0"/>
            </a:endParaRPr>
          </a:p>
          <a:p>
            <a:pPr>
              <a:buClr>
                <a:srgbClr val="FFFFCC"/>
              </a:buClr>
              <a:buSzPct val="65000"/>
              <a:buFontTx/>
              <a:buChar char="-"/>
              <a:defRPr/>
            </a:pPr>
            <a:endParaRPr lang="ro-RO" altLang="ro-RO" sz="1000" b="1" dirty="0">
              <a:solidFill>
                <a:srgbClr val="FFFF00"/>
              </a:solidFill>
              <a:latin typeface="Times New Roman" panose="02020603050405020304" pitchFamily="18" charset="0"/>
            </a:endParaRPr>
          </a:p>
        </p:txBody>
      </p:sp>
      <p:grpSp>
        <p:nvGrpSpPr>
          <p:cNvPr id="10" name="Group 9"/>
          <p:cNvGrpSpPr>
            <a:grpSpLocks/>
          </p:cNvGrpSpPr>
          <p:nvPr/>
        </p:nvGrpSpPr>
        <p:grpSpPr bwMode="auto">
          <a:xfrm>
            <a:off x="8004212" y="123478"/>
            <a:ext cx="1032284" cy="900100"/>
            <a:chOff x="7010400" y="187501"/>
            <a:chExt cx="2113044" cy="1908491"/>
          </a:xfrm>
          <a:effectLst/>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7" name="Picture 16"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extLst>
      <p:ext uri="{BB962C8B-B14F-4D97-AF65-F5344CB8AC3E}">
        <p14:creationId xmlns:p14="http://schemas.microsoft.com/office/powerpoint/2010/main" val="144523244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a:xfrm>
            <a:off x="3131840" y="4899423"/>
            <a:ext cx="6012160"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8A0BE48D-5899-4253-B7F1-61F09071AEA3}" type="slidenum">
              <a:rPr lang="en-US" altLang="ro-RO" b="0" smtClean="0"/>
              <a:pPr>
                <a:defRPr/>
              </a:pPr>
              <a:t>39</a:t>
            </a:fld>
            <a:endParaRPr lang="en-US" altLang="ro-RO" b="0" dirty="0"/>
          </a:p>
        </p:txBody>
      </p:sp>
      <p:sp>
        <p:nvSpPr>
          <p:cNvPr id="88066" name="Rectangle 2"/>
          <p:cNvSpPr>
            <a:spLocks noGrp="1" noChangeArrowheads="1"/>
          </p:cNvSpPr>
          <p:nvPr>
            <p:ph type="title" idx="4294967295"/>
          </p:nvPr>
        </p:nvSpPr>
        <p:spPr>
          <a:xfrm>
            <a:off x="935355" y="316242"/>
            <a:ext cx="6958013" cy="447675"/>
          </a:xfrm>
        </p:spPr>
        <p:txBody>
          <a:bodyPr>
            <a:normAutofit fontScale="90000"/>
          </a:bodyPr>
          <a:lstStyle/>
          <a:p>
            <a:pPr>
              <a:defRPr/>
            </a:pPr>
            <a:r>
              <a:rPr lang="en-US" altLang="ro-RO" sz="2400" b="1" dirty="0">
                <a:solidFill>
                  <a:srgbClr val="FFFF00"/>
                </a:solidFill>
                <a:latin typeface="Times New Roman" panose="02020603050405020304" pitchFamily="18" charset="0"/>
              </a:rPr>
              <a:t>ACTI</a:t>
            </a:r>
            <a:r>
              <a:rPr lang="ro-RO" altLang="ro-RO" sz="2400" b="1" dirty="0">
                <a:solidFill>
                  <a:srgbClr val="FFFF00"/>
                </a:solidFill>
                <a:latin typeface="Times New Roman" panose="02020603050405020304" pitchFamily="18" charset="0"/>
              </a:rPr>
              <a:t>V</a:t>
            </a:r>
            <a:r>
              <a:rPr lang="en-US" altLang="ro-RO" sz="2400" b="1" dirty="0">
                <a:solidFill>
                  <a:srgbClr val="FFFF00"/>
                </a:solidFill>
                <a:latin typeface="Times New Roman" panose="02020603050405020304" pitchFamily="18" charset="0"/>
              </a:rPr>
              <a:t>IT</a:t>
            </a:r>
            <a:r>
              <a:rPr lang="ro-RO" altLang="ro-RO" sz="2400" b="1" dirty="0">
                <a:solidFill>
                  <a:srgbClr val="FFFF00"/>
                </a:solidFill>
                <a:latin typeface="Times New Roman" panose="02020603050405020304" pitchFamily="18" charset="0"/>
              </a:rPr>
              <a:t>ĂŢI INTERNAŢIONALE</a:t>
            </a:r>
            <a:endParaRPr lang="en-US" altLang="ro-RO" sz="2400" b="1" dirty="0">
              <a:solidFill>
                <a:srgbClr val="FFFF00"/>
              </a:solidFill>
              <a:effectLst/>
              <a:latin typeface="Times New Roman" panose="02020603050405020304" pitchFamily="18" charset="0"/>
            </a:endParaRPr>
          </a:p>
        </p:txBody>
      </p:sp>
      <p:sp>
        <p:nvSpPr>
          <p:cNvPr id="16387" name="Rectangle 3"/>
          <p:cNvSpPr>
            <a:spLocks noGrp="1" noChangeArrowheads="1"/>
          </p:cNvSpPr>
          <p:nvPr>
            <p:ph type="body" idx="4294967295"/>
          </p:nvPr>
        </p:nvSpPr>
        <p:spPr>
          <a:xfrm>
            <a:off x="35496" y="1131590"/>
            <a:ext cx="9181020" cy="3204356"/>
          </a:xfrm>
        </p:spPr>
        <p:txBody>
          <a:bodyPr>
            <a:noAutofit/>
          </a:bodyPr>
          <a:lstStyle/>
          <a:p>
            <a:pPr>
              <a:buClr>
                <a:srgbClr val="FFFFCC"/>
              </a:buClr>
              <a:buSzPct val="65000"/>
              <a:buFontTx/>
              <a:buChar char="-"/>
              <a:defRPr/>
            </a:pPr>
            <a:endParaRPr lang="ro-RO" altLang="ro-RO" sz="1000" b="1" dirty="0">
              <a:solidFill>
                <a:srgbClr val="FFFF00"/>
              </a:solidFill>
              <a:latin typeface="Times New Roman" panose="02020603050405020304" pitchFamily="18" charset="0"/>
            </a:endParaRPr>
          </a:p>
          <a:p>
            <a:pPr marL="0" indent="0">
              <a:buClr>
                <a:srgbClr val="FFFFCC"/>
              </a:buClr>
              <a:buSzPct val="65000"/>
              <a:buNone/>
              <a:defRPr/>
            </a:pPr>
            <a:r>
              <a:rPr lang="ro-RO" altLang="ro-RO" sz="1800" b="1" u="sng" dirty="0">
                <a:solidFill>
                  <a:srgbClr val="FFFF00"/>
                </a:solidFill>
                <a:latin typeface="Times New Roman" panose="02020603050405020304" pitchFamily="18" charset="0"/>
              </a:rPr>
              <a:t>• Participarea la activitățile Centrelor de Instruire și Educație din Parteneriatul NATO (NATO </a:t>
            </a:r>
            <a:r>
              <a:rPr lang="ro-RO" altLang="ro-RO" sz="1800" b="1" u="sng" dirty="0" err="1">
                <a:solidFill>
                  <a:srgbClr val="FFFF00"/>
                </a:solidFill>
                <a:latin typeface="Times New Roman" panose="02020603050405020304" pitchFamily="18" charset="0"/>
              </a:rPr>
              <a:t>Partnership</a:t>
            </a:r>
            <a:r>
              <a:rPr lang="ro-RO" altLang="ro-RO" sz="1800" b="1" u="sng" dirty="0">
                <a:solidFill>
                  <a:srgbClr val="FFFF00"/>
                </a:solidFill>
                <a:latin typeface="Times New Roman" panose="02020603050405020304" pitchFamily="18" charset="0"/>
              </a:rPr>
              <a:t> Training </a:t>
            </a:r>
            <a:r>
              <a:rPr lang="ro-RO" altLang="ro-RO" sz="1800" b="1" u="sng" dirty="0" err="1">
                <a:solidFill>
                  <a:srgbClr val="FFFF00"/>
                </a:solidFill>
                <a:latin typeface="Times New Roman" panose="02020603050405020304" pitchFamily="18" charset="0"/>
              </a:rPr>
              <a:t>and</a:t>
            </a:r>
            <a:r>
              <a:rPr lang="ro-RO" altLang="ro-RO" sz="1800" b="1" u="sng" dirty="0">
                <a:solidFill>
                  <a:srgbClr val="FFFF00"/>
                </a:solidFill>
                <a:latin typeface="Times New Roman" panose="02020603050405020304" pitchFamily="18" charset="0"/>
              </a:rPr>
              <a:t> </a:t>
            </a:r>
            <a:r>
              <a:rPr lang="ro-RO" altLang="ro-RO" sz="1800" b="1" u="sng" dirty="0" err="1">
                <a:solidFill>
                  <a:srgbClr val="FFFF00"/>
                </a:solidFill>
                <a:latin typeface="Times New Roman" panose="02020603050405020304" pitchFamily="18" charset="0"/>
              </a:rPr>
              <a:t>Education</a:t>
            </a:r>
            <a:r>
              <a:rPr lang="ro-RO" altLang="ro-RO" sz="1800" b="1" u="sng" dirty="0">
                <a:solidFill>
                  <a:srgbClr val="FFFF00"/>
                </a:solidFill>
                <a:latin typeface="Times New Roman" panose="02020603050405020304" pitchFamily="18" charset="0"/>
              </a:rPr>
              <a:t> </a:t>
            </a:r>
            <a:r>
              <a:rPr lang="ro-RO" altLang="ro-RO" sz="1800" b="1" u="sng" dirty="0" err="1">
                <a:solidFill>
                  <a:srgbClr val="FFFF00"/>
                </a:solidFill>
                <a:latin typeface="Times New Roman" panose="02020603050405020304" pitchFamily="18" charset="0"/>
              </a:rPr>
              <a:t>Centres</a:t>
            </a:r>
            <a:r>
              <a:rPr lang="ro-RO" altLang="ro-RO" sz="1800" b="1" u="sng" dirty="0">
                <a:solidFill>
                  <a:srgbClr val="FFFF00"/>
                </a:solidFill>
                <a:latin typeface="Times New Roman" panose="02020603050405020304" pitchFamily="18" charset="0"/>
              </a:rPr>
              <a:t>)</a:t>
            </a:r>
            <a:r>
              <a:rPr lang="ro-RO" altLang="ro-RO" sz="1800" b="1" dirty="0">
                <a:solidFill>
                  <a:srgbClr val="FFFF00"/>
                </a:solidFill>
                <a:latin typeface="Times New Roman" panose="02020603050405020304" pitchFamily="18" charset="0"/>
              </a:rPr>
              <a:t>: </a:t>
            </a:r>
          </a:p>
          <a:p>
            <a:pPr marL="0" indent="0">
              <a:lnSpc>
                <a:spcPct val="150000"/>
              </a:lnSpc>
              <a:buClr>
                <a:srgbClr val="FFFFCC"/>
              </a:buClr>
              <a:buSzPct val="65000"/>
              <a:buNone/>
              <a:defRPr/>
            </a:pPr>
            <a:r>
              <a:rPr lang="ro-RO" altLang="ro-RO" sz="1600" b="1" dirty="0">
                <a:latin typeface="Times New Roman" panose="02020603050405020304" pitchFamily="18" charset="0"/>
              </a:rPr>
              <a:t>- Conferințe anuale ale comandanților (găzduită în 2019 de DRESMARA) </a:t>
            </a:r>
          </a:p>
          <a:p>
            <a:pPr marL="0" indent="0">
              <a:lnSpc>
                <a:spcPct val="150000"/>
              </a:lnSpc>
              <a:buClr>
                <a:srgbClr val="FFFFCC"/>
              </a:buClr>
              <a:buSzPct val="65000"/>
              <a:buNone/>
              <a:defRPr/>
            </a:pPr>
            <a:r>
              <a:rPr lang="ro-RO" altLang="ro-RO" sz="1600" b="1" dirty="0">
                <a:latin typeface="Times New Roman" panose="02020603050405020304" pitchFamily="18" charset="0"/>
              </a:rPr>
              <a:t>- Expoziția - Conferința parteneriatului strategic militar</a:t>
            </a:r>
          </a:p>
          <a:p>
            <a:pPr marL="0" indent="0">
              <a:lnSpc>
                <a:spcPct val="150000"/>
              </a:lnSpc>
              <a:buClr>
                <a:srgbClr val="FFFFCC"/>
              </a:buClr>
              <a:buSzPct val="65000"/>
              <a:buNone/>
              <a:defRPr/>
            </a:pPr>
            <a:r>
              <a:rPr lang="ro-RO" altLang="ro-RO" sz="1600" b="1" dirty="0">
                <a:latin typeface="Times New Roman" panose="02020603050405020304" pitchFamily="18" charset="0"/>
              </a:rPr>
              <a:t>- Grupuri de lucru (găzduite în 2011, 2015 și 2024 de DRESMARA) </a:t>
            </a:r>
          </a:p>
          <a:p>
            <a:pPr marL="0" indent="0">
              <a:lnSpc>
                <a:spcPct val="150000"/>
              </a:lnSpc>
              <a:buClr>
                <a:srgbClr val="FFFFCC"/>
              </a:buClr>
              <a:buSzPct val="65000"/>
              <a:buNone/>
              <a:defRPr/>
            </a:pPr>
            <a:r>
              <a:rPr lang="ro-RO" altLang="ro-RO" sz="1600" b="1" dirty="0">
                <a:latin typeface="Times New Roman" panose="02020603050405020304" pitchFamily="18" charset="0"/>
              </a:rPr>
              <a:t>- Expoziția anuală a Centrelor de Instruire și Educație din Parteneriatul NATO</a:t>
            </a:r>
          </a:p>
          <a:p>
            <a:pPr marL="0" indent="0">
              <a:lnSpc>
                <a:spcPct val="150000"/>
              </a:lnSpc>
              <a:buClr>
                <a:srgbClr val="FFFFCC"/>
              </a:buClr>
              <a:buSzPct val="65000"/>
              <a:buNone/>
              <a:defRPr/>
            </a:pPr>
            <a:r>
              <a:rPr lang="ro-RO" altLang="ro-RO" sz="1600" b="1" dirty="0">
                <a:latin typeface="Times New Roman" panose="02020603050405020304" pitchFamily="18" charset="0"/>
              </a:rPr>
              <a:t>- Programele </a:t>
            </a:r>
            <a:r>
              <a:rPr lang="en-US" altLang="ro-RO" sz="1600" b="1" i="1" dirty="0">
                <a:latin typeface="Times New Roman" panose="02020603050405020304" pitchFamily="18" charset="0"/>
              </a:rPr>
              <a:t>PTEC </a:t>
            </a:r>
            <a:r>
              <a:rPr lang="ro-RO" altLang="ro-RO" sz="1600" b="1" i="1" dirty="0" err="1">
                <a:latin typeface="Times New Roman" panose="02020603050405020304" pitchFamily="18" charset="0"/>
              </a:rPr>
              <a:t>Train</a:t>
            </a:r>
            <a:r>
              <a:rPr lang="ro-RO" altLang="ro-RO" sz="1600" b="1" i="1" dirty="0">
                <a:latin typeface="Times New Roman" panose="02020603050405020304" pitchFamily="18" charset="0"/>
              </a:rPr>
              <a:t> </a:t>
            </a:r>
            <a:r>
              <a:rPr lang="ro-RO" altLang="ro-RO" sz="1600" b="1" i="1" dirty="0" err="1">
                <a:latin typeface="Times New Roman" panose="02020603050405020304" pitchFamily="18" charset="0"/>
              </a:rPr>
              <a:t>the</a:t>
            </a:r>
            <a:r>
              <a:rPr lang="ro-RO" altLang="ro-RO" sz="1600" b="1" i="1" dirty="0">
                <a:latin typeface="Times New Roman" panose="02020603050405020304" pitchFamily="18" charset="0"/>
              </a:rPr>
              <a:t> trainer</a:t>
            </a:r>
            <a:r>
              <a:rPr lang="ro-RO" altLang="ro-RO" sz="1600" b="1" dirty="0">
                <a:latin typeface="Times New Roman" panose="02020603050405020304" pitchFamily="18" charset="0"/>
              </a:rPr>
              <a:t> și </a:t>
            </a:r>
            <a:r>
              <a:rPr lang="ro-RO" altLang="ro-RO" sz="1600" b="1" i="1" dirty="0">
                <a:latin typeface="Times New Roman" panose="02020603050405020304" pitchFamily="18" charset="0"/>
              </a:rPr>
              <a:t>Instructor Exchange</a:t>
            </a:r>
            <a:r>
              <a:rPr lang="ro-RO" altLang="ro-RO" sz="1600" b="1" dirty="0">
                <a:latin typeface="Times New Roman" panose="02020603050405020304" pitchFamily="18" charset="0"/>
              </a:rPr>
              <a:t> – oferite de Școala NATO </a:t>
            </a:r>
            <a:r>
              <a:rPr lang="ro-RO" altLang="ro-RO" sz="1600" b="1" dirty="0" err="1">
                <a:latin typeface="Times New Roman" panose="02020603050405020304" pitchFamily="18" charset="0"/>
              </a:rPr>
              <a:t>Oberammergau</a:t>
            </a:r>
            <a:endParaRPr lang="ro-RO" altLang="ro-RO" sz="1600" b="1" dirty="0">
              <a:latin typeface="Times New Roman" panose="02020603050405020304" pitchFamily="18" charset="0"/>
            </a:endParaRPr>
          </a:p>
          <a:p>
            <a:pPr>
              <a:lnSpc>
                <a:spcPct val="150000"/>
              </a:lnSpc>
              <a:buClr>
                <a:srgbClr val="FFFFCC"/>
              </a:buClr>
              <a:buSzPct val="65000"/>
              <a:buFontTx/>
              <a:buChar char="-"/>
              <a:defRPr/>
            </a:pPr>
            <a:endParaRPr lang="ro-RO" altLang="ro-RO" sz="1400" b="1" dirty="0">
              <a:solidFill>
                <a:srgbClr val="FFFF00"/>
              </a:solidFill>
              <a:latin typeface="Times New Roman" panose="02020603050405020304" pitchFamily="18" charset="0"/>
            </a:endParaRPr>
          </a:p>
        </p:txBody>
      </p:sp>
      <p:grpSp>
        <p:nvGrpSpPr>
          <p:cNvPr id="10" name="Group 9"/>
          <p:cNvGrpSpPr>
            <a:grpSpLocks/>
          </p:cNvGrpSpPr>
          <p:nvPr/>
        </p:nvGrpSpPr>
        <p:grpSpPr bwMode="auto">
          <a:xfrm>
            <a:off x="8004212" y="123478"/>
            <a:ext cx="1032284" cy="900100"/>
            <a:chOff x="7010400" y="187501"/>
            <a:chExt cx="2113044" cy="1908491"/>
          </a:xfrm>
          <a:effectLst/>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7" name="Picture 16"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extLst>
      <p:ext uri="{BB962C8B-B14F-4D97-AF65-F5344CB8AC3E}">
        <p14:creationId xmlns:p14="http://schemas.microsoft.com/office/powerpoint/2010/main" val="859230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7B73F7-7D34-4445-957E-8A06B515E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537" cy="5143197"/>
          </a:xfrm>
          <a:prstGeom prst="rect">
            <a:avLst/>
          </a:prstGeom>
        </p:spPr>
      </p:pic>
      <p:sp>
        <p:nvSpPr>
          <p:cNvPr id="3" name="Slide Number Placeholder 2"/>
          <p:cNvSpPr>
            <a:spLocks noGrp="1"/>
          </p:cNvSpPr>
          <p:nvPr>
            <p:ph type="sldNum" sz="quarter" idx="4294967295"/>
          </p:nvPr>
        </p:nvSpPr>
        <p:spPr>
          <a:xfrm>
            <a:off x="7010400" y="4899424"/>
            <a:ext cx="2133600" cy="210740"/>
          </a:xfrm>
          <a:prstGeom prst="rect">
            <a:avLst/>
          </a:prstGeom>
        </p:spPr>
        <p:txBody>
          <a:bodyPr/>
          <a:lstStyle/>
          <a:p>
            <a:pPr>
              <a:defRPr/>
            </a:pPr>
            <a:fld id="{FD274A6E-3781-4011-92C1-F9C1EF3A59AA}" type="slidenum">
              <a:rPr lang="en-US" altLang="ro-RO" smtClean="0"/>
              <a:pPr>
                <a:defRPr/>
              </a:pPr>
              <a:t>4</a:t>
            </a:fld>
            <a:endParaRPr lang="en-US" altLang="ro-RO"/>
          </a:p>
        </p:txBody>
      </p:sp>
      <p:sp>
        <p:nvSpPr>
          <p:cNvPr id="6" name="TextBox 5"/>
          <p:cNvSpPr txBox="1"/>
          <p:nvPr/>
        </p:nvSpPr>
        <p:spPr>
          <a:xfrm>
            <a:off x="6138174" y="4865222"/>
            <a:ext cx="2844316" cy="261610"/>
          </a:xfrm>
          <a:prstGeom prst="rect">
            <a:avLst/>
          </a:prstGeom>
          <a:noFill/>
        </p:spPr>
        <p:txBody>
          <a:bodyPr wrap="square" rtlCol="0">
            <a:spAutoFit/>
          </a:bodyPr>
          <a:lstStyle/>
          <a:p>
            <a:r>
              <a:rPr lang="en-US" sz="1100" dirty="0" err="1">
                <a:hlinkClick r:id="rId4"/>
              </a:rPr>
              <a:t>Sursa</a:t>
            </a:r>
            <a:r>
              <a:rPr lang="en-US" sz="1100" dirty="0">
                <a:hlinkClick r:id="rId4"/>
              </a:rPr>
              <a:t>: </a:t>
            </a:r>
            <a:r>
              <a:rPr lang="ro-RO" sz="1100" dirty="0">
                <a:hlinkClick r:id="rId4"/>
              </a:rPr>
              <a:t>https://www.act.nato.int/ptecs</a:t>
            </a:r>
            <a:endParaRPr lang="ro-RO" sz="1100" dirty="0"/>
          </a:p>
        </p:txBody>
      </p:sp>
      <p:sp>
        <p:nvSpPr>
          <p:cNvPr id="11" name="Rectangle 10"/>
          <p:cNvSpPr/>
          <p:nvPr/>
        </p:nvSpPr>
        <p:spPr bwMode="auto">
          <a:xfrm>
            <a:off x="4896036" y="3491733"/>
            <a:ext cx="2052228" cy="344326"/>
          </a:xfrm>
          <a:prstGeom prst="rect">
            <a:avLst/>
          </a:prstGeom>
          <a:noFill/>
          <a:ln w="12700" cap="flat" cmpd="sng" algn="ctr">
            <a:solidFill>
              <a:schemeClr val="tx1"/>
            </a:solidFill>
            <a:prstDash val="solid"/>
            <a:round/>
            <a:headEnd type="none" w="med" len="med"/>
            <a:tailEnd type="none" w="med" len="med"/>
          </a:ln>
          <a:effectLst/>
        </p:spPr>
        <p:txBody>
          <a:bodyPr vert="horz" wrap="square" lIns="67866" tIns="33338" rIns="67866" bIns="33338" numCol="1" rtlCol="0" anchor="t" anchorCtr="0" compatLnSpc="1">
            <a:prstTxWarp prst="textNoShape">
              <a:avLst/>
            </a:prstTxWarp>
            <a:spAutoFit/>
          </a:bodyPr>
          <a:lstStyle/>
          <a:p>
            <a:pPr defTabSz="685783"/>
            <a:endParaRPr lang="en-US"/>
          </a:p>
        </p:txBody>
      </p:sp>
      <p:cxnSp>
        <p:nvCxnSpPr>
          <p:cNvPr id="10" name="Straight Arrow Connector 9">
            <a:extLst>
              <a:ext uri="{FF2B5EF4-FFF2-40B4-BE49-F238E27FC236}">
                <a16:creationId xmlns:a16="http://schemas.microsoft.com/office/drawing/2014/main" id="{638ADAC3-45F0-4EC8-9B01-D2123E320BA5}"/>
              </a:ext>
            </a:extLst>
          </p:cNvPr>
          <p:cNvCxnSpPr>
            <a:cxnSpLocks/>
          </p:cNvCxnSpPr>
          <p:nvPr/>
        </p:nvCxnSpPr>
        <p:spPr bwMode="auto">
          <a:xfrm>
            <a:off x="3788913" y="382099"/>
            <a:ext cx="1683187" cy="677483"/>
          </a:xfrm>
          <a:prstGeom prst="straightConnector1">
            <a:avLst/>
          </a:prstGeom>
          <a:gradFill rotWithShape="0">
            <a:gsLst>
              <a:gs pos="0">
                <a:schemeClr val="accent1"/>
              </a:gs>
              <a:gs pos="100000">
                <a:schemeClr val="bg1"/>
              </a:gs>
            </a:gsLst>
            <a:lin ang="0" scaled="1"/>
          </a:gradFill>
          <a:ln w="25400" cap="flat" cmpd="sng" algn="ctr">
            <a:solidFill>
              <a:schemeClr val="tx1"/>
            </a:solidFill>
            <a:prstDash val="solid"/>
            <a:round/>
            <a:headEnd type="none" w="med" len="med"/>
            <a:tailEnd type="arrow"/>
          </a:ln>
          <a:effectLst/>
        </p:spPr>
      </p:cxnSp>
      <p:sp>
        <p:nvSpPr>
          <p:cNvPr id="12" name="TextBox 11">
            <a:extLst>
              <a:ext uri="{FF2B5EF4-FFF2-40B4-BE49-F238E27FC236}">
                <a16:creationId xmlns:a16="http://schemas.microsoft.com/office/drawing/2014/main" id="{C6A915CC-C3AC-42E3-B479-9B6361DF6C50}"/>
              </a:ext>
            </a:extLst>
          </p:cNvPr>
          <p:cNvSpPr txBox="1"/>
          <p:nvPr/>
        </p:nvSpPr>
        <p:spPr>
          <a:xfrm>
            <a:off x="70601" y="106420"/>
            <a:ext cx="4284476" cy="60016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o-RO" sz="1100" b="1" dirty="0">
                <a:solidFill>
                  <a:srgbClr val="FFFF00"/>
                </a:solidFill>
              </a:rPr>
              <a:t>Decizia </a:t>
            </a:r>
            <a:r>
              <a:rPr lang="en-US" sz="1100" b="1" dirty="0" err="1">
                <a:solidFill>
                  <a:srgbClr val="FFFF00"/>
                </a:solidFill>
              </a:rPr>
              <a:t>Comitetul</a:t>
            </a:r>
            <a:r>
              <a:rPr lang="en-US" sz="1100" b="1" dirty="0">
                <a:solidFill>
                  <a:srgbClr val="FFFF00"/>
                </a:solidFill>
              </a:rPr>
              <a:t> Director Politico-</a:t>
            </a:r>
            <a:r>
              <a:rPr lang="en-US" sz="1100" b="1" dirty="0" err="1">
                <a:solidFill>
                  <a:srgbClr val="FFFF00"/>
                </a:solidFill>
              </a:rPr>
              <a:t>Militar</a:t>
            </a:r>
            <a:r>
              <a:rPr lang="en-US" sz="1100" b="1" dirty="0">
                <a:solidFill>
                  <a:srgbClr val="FFFF00"/>
                </a:solidFill>
              </a:rPr>
              <a:t> </a:t>
            </a:r>
            <a:r>
              <a:rPr lang="en-US" sz="1100" b="1" dirty="0" err="1">
                <a:solidFill>
                  <a:srgbClr val="FFFF00"/>
                </a:solidFill>
              </a:rPr>
              <a:t>pentru</a:t>
            </a:r>
            <a:r>
              <a:rPr lang="en-US" sz="1100" b="1" dirty="0">
                <a:solidFill>
                  <a:srgbClr val="FFFF00"/>
                </a:solidFill>
              </a:rPr>
              <a:t> </a:t>
            </a:r>
            <a:r>
              <a:rPr lang="en-US" sz="1100" b="1" dirty="0" err="1">
                <a:solidFill>
                  <a:srgbClr val="FFFF00"/>
                </a:solidFill>
              </a:rPr>
              <a:t>Parteneriatul</a:t>
            </a:r>
            <a:r>
              <a:rPr lang="en-US" sz="1100" b="1" dirty="0">
                <a:solidFill>
                  <a:srgbClr val="FFFF00"/>
                </a:solidFill>
              </a:rPr>
              <a:t> </a:t>
            </a:r>
            <a:r>
              <a:rPr lang="en-US" sz="1100" b="1" dirty="0" err="1">
                <a:solidFill>
                  <a:srgbClr val="FFFF00"/>
                </a:solidFill>
              </a:rPr>
              <a:t>pentru</a:t>
            </a:r>
            <a:r>
              <a:rPr lang="en-US" sz="1100" b="1" dirty="0">
                <a:solidFill>
                  <a:srgbClr val="FFFF00"/>
                </a:solidFill>
              </a:rPr>
              <a:t> Pace </a:t>
            </a:r>
            <a:r>
              <a:rPr lang="en-US" sz="1100" dirty="0" err="1">
                <a:solidFill>
                  <a:srgbClr val="FFFF00"/>
                </a:solidFill>
              </a:rPr>
              <a:t>nr</a:t>
            </a:r>
            <a:r>
              <a:rPr lang="en-US" sz="1100" dirty="0">
                <a:solidFill>
                  <a:srgbClr val="FFFF00"/>
                </a:solidFill>
              </a:rPr>
              <a:t>.</a:t>
            </a:r>
            <a:r>
              <a:rPr lang="ro-RO" sz="1100" dirty="0">
                <a:solidFill>
                  <a:srgbClr val="FFFF00"/>
                </a:solidFill>
              </a:rPr>
              <a:t>EAPC/PFP(PMSC)R(2007)0010 din 18.05.2007</a:t>
            </a:r>
            <a:endParaRPr lang="en-US" sz="1100" dirty="0">
              <a:solidFill>
                <a:srgbClr val="FFFF00"/>
              </a:solidFill>
            </a:endParaRPr>
          </a:p>
        </p:txBody>
      </p:sp>
    </p:spTree>
    <p:extLst>
      <p:ext uri="{BB962C8B-B14F-4D97-AF65-F5344CB8AC3E}">
        <p14:creationId xmlns:p14="http://schemas.microsoft.com/office/powerpoint/2010/main" val="1023471392"/>
      </p:ext>
    </p:extLst>
  </p:cSld>
  <p:clrMapOvr>
    <a:masterClrMapping/>
  </p:clrMapOvr>
  <mc:AlternateContent xmlns:mc="http://schemas.openxmlformats.org/markup-compatibility/2006" xmlns:p14="http://schemas.microsoft.com/office/powerpoint/2010/main">
    <mc:Choice Requires="p14">
      <p:transition p14:dur="250">
        <p:wipe dir="d"/>
      </p:transition>
    </mc:Choice>
    <mc:Fallback xmlns="">
      <p:transition>
        <p:wipe dir="d"/>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a:xfrm>
            <a:off x="3131840" y="4899423"/>
            <a:ext cx="6012160"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8A0BE48D-5899-4253-B7F1-61F09071AEA3}" type="slidenum">
              <a:rPr lang="en-US" altLang="ro-RO" b="0" smtClean="0"/>
              <a:pPr>
                <a:defRPr/>
              </a:pPr>
              <a:t>40</a:t>
            </a:fld>
            <a:endParaRPr lang="en-US" altLang="ro-RO" b="0" dirty="0"/>
          </a:p>
        </p:txBody>
      </p:sp>
      <p:sp>
        <p:nvSpPr>
          <p:cNvPr id="88066" name="Rectangle 2"/>
          <p:cNvSpPr>
            <a:spLocks noGrp="1" noChangeArrowheads="1"/>
          </p:cNvSpPr>
          <p:nvPr>
            <p:ph type="title" idx="4294967295"/>
          </p:nvPr>
        </p:nvSpPr>
        <p:spPr>
          <a:xfrm>
            <a:off x="935355" y="316242"/>
            <a:ext cx="6958013" cy="447675"/>
          </a:xfrm>
        </p:spPr>
        <p:txBody>
          <a:bodyPr>
            <a:normAutofit fontScale="90000"/>
          </a:bodyPr>
          <a:lstStyle/>
          <a:p>
            <a:pPr>
              <a:defRPr/>
            </a:pPr>
            <a:r>
              <a:rPr lang="en-US" altLang="ro-RO" sz="2400" b="1" dirty="0">
                <a:solidFill>
                  <a:srgbClr val="FFFF00"/>
                </a:solidFill>
                <a:latin typeface="Times New Roman" panose="02020603050405020304" pitchFamily="18" charset="0"/>
              </a:rPr>
              <a:t>ACTI</a:t>
            </a:r>
            <a:r>
              <a:rPr lang="ro-RO" altLang="ro-RO" sz="2400" b="1" dirty="0">
                <a:solidFill>
                  <a:srgbClr val="FFFF00"/>
                </a:solidFill>
                <a:latin typeface="Times New Roman" panose="02020603050405020304" pitchFamily="18" charset="0"/>
              </a:rPr>
              <a:t>V</a:t>
            </a:r>
            <a:r>
              <a:rPr lang="en-US" altLang="ro-RO" sz="2400" b="1" dirty="0">
                <a:solidFill>
                  <a:srgbClr val="FFFF00"/>
                </a:solidFill>
                <a:latin typeface="Times New Roman" panose="02020603050405020304" pitchFamily="18" charset="0"/>
              </a:rPr>
              <a:t>IT</a:t>
            </a:r>
            <a:r>
              <a:rPr lang="ro-RO" altLang="ro-RO" sz="2400" b="1" dirty="0">
                <a:solidFill>
                  <a:srgbClr val="FFFF00"/>
                </a:solidFill>
                <a:latin typeface="Times New Roman" panose="02020603050405020304" pitchFamily="18" charset="0"/>
              </a:rPr>
              <a:t>ĂŢI INTERNAŢIONALE</a:t>
            </a:r>
            <a:endParaRPr lang="en-US" altLang="ro-RO" sz="2400" b="1" dirty="0">
              <a:solidFill>
                <a:srgbClr val="FFFF00"/>
              </a:solidFill>
              <a:effectLst/>
              <a:latin typeface="Times New Roman" panose="02020603050405020304" pitchFamily="18" charset="0"/>
            </a:endParaRPr>
          </a:p>
        </p:txBody>
      </p:sp>
      <p:sp>
        <p:nvSpPr>
          <p:cNvPr id="16387" name="Rectangle 3"/>
          <p:cNvSpPr>
            <a:spLocks noGrp="1" noChangeArrowheads="1"/>
          </p:cNvSpPr>
          <p:nvPr>
            <p:ph type="body" idx="4294967295"/>
          </p:nvPr>
        </p:nvSpPr>
        <p:spPr>
          <a:xfrm>
            <a:off x="503549" y="849718"/>
            <a:ext cx="8015760" cy="4049705"/>
          </a:xfrm>
        </p:spPr>
        <p:txBody>
          <a:bodyPr>
            <a:noAutofit/>
          </a:bodyPr>
          <a:lstStyle/>
          <a:p>
            <a:pPr marL="0" indent="0" algn="just">
              <a:buClr>
                <a:srgbClr val="FFFFCC"/>
              </a:buClr>
              <a:buSzPct val="65000"/>
              <a:buNone/>
              <a:defRPr/>
            </a:pPr>
            <a:r>
              <a:rPr lang="ro-RO" altLang="ro-RO" sz="1500" b="1" u="sng" dirty="0">
                <a:solidFill>
                  <a:srgbClr val="FFFF00"/>
                </a:solidFill>
                <a:latin typeface="Times New Roman" panose="02020603050405020304" pitchFamily="18" charset="0"/>
              </a:rPr>
              <a:t>• Participarea la Programul NATO de Consolidare a Educației pentru Apărare (</a:t>
            </a:r>
            <a:r>
              <a:rPr lang="ro-RO" altLang="ro-RO" sz="1500" b="1" i="1" u="sng" dirty="0">
                <a:solidFill>
                  <a:srgbClr val="FFFF00"/>
                </a:solidFill>
                <a:latin typeface="Times New Roman" panose="02020603050405020304" pitchFamily="18" charset="0"/>
              </a:rPr>
              <a:t>NATO</a:t>
            </a:r>
            <a:r>
              <a:rPr lang="ro-RO" altLang="ro-RO" sz="1500" b="1" u="sng" dirty="0">
                <a:solidFill>
                  <a:srgbClr val="FFFF00"/>
                </a:solidFill>
                <a:latin typeface="Times New Roman" panose="02020603050405020304" pitchFamily="18" charset="0"/>
              </a:rPr>
              <a:t> </a:t>
            </a:r>
            <a:r>
              <a:rPr lang="ro-RO" altLang="ro-RO" sz="1500" b="1" i="1" u="sng" dirty="0" err="1">
                <a:solidFill>
                  <a:srgbClr val="FFFF00"/>
                </a:solidFill>
                <a:latin typeface="Times New Roman" panose="02020603050405020304" pitchFamily="18" charset="0"/>
              </a:rPr>
              <a:t>Defense</a:t>
            </a:r>
            <a:r>
              <a:rPr lang="ro-RO" altLang="ro-RO" sz="1500" b="1" i="1" u="sng" dirty="0">
                <a:solidFill>
                  <a:srgbClr val="FFFF00"/>
                </a:solidFill>
                <a:latin typeface="Times New Roman" panose="02020603050405020304" pitchFamily="18" charset="0"/>
              </a:rPr>
              <a:t>  </a:t>
            </a:r>
            <a:r>
              <a:rPr lang="ro-RO" altLang="ro-RO" sz="1500" b="1" i="1" u="sng" dirty="0" err="1">
                <a:solidFill>
                  <a:srgbClr val="FFFF00"/>
                </a:solidFill>
                <a:latin typeface="Times New Roman" panose="02020603050405020304" pitchFamily="18" charset="0"/>
              </a:rPr>
              <a:t>Education</a:t>
            </a:r>
            <a:r>
              <a:rPr lang="ro-RO" altLang="ro-RO" sz="1500" b="1" i="1" u="sng" dirty="0">
                <a:solidFill>
                  <a:srgbClr val="FFFF00"/>
                </a:solidFill>
                <a:latin typeface="Times New Roman" panose="02020603050405020304" pitchFamily="18" charset="0"/>
              </a:rPr>
              <a:t> </a:t>
            </a:r>
            <a:r>
              <a:rPr lang="ro-RO" altLang="ro-RO" sz="1500" b="1" i="1" u="sng" dirty="0" err="1">
                <a:solidFill>
                  <a:srgbClr val="FFFF00"/>
                </a:solidFill>
                <a:latin typeface="Times New Roman" panose="02020603050405020304" pitchFamily="18" charset="0"/>
              </a:rPr>
              <a:t>Enhancement</a:t>
            </a:r>
            <a:r>
              <a:rPr lang="ro-RO" altLang="ro-RO" sz="1500" b="1" i="1" u="sng" dirty="0">
                <a:solidFill>
                  <a:srgbClr val="FFFF00"/>
                </a:solidFill>
                <a:latin typeface="Times New Roman" panose="02020603050405020304" pitchFamily="18" charset="0"/>
              </a:rPr>
              <a:t> Program/DE</a:t>
            </a:r>
            <a:r>
              <a:rPr lang="ro-RO" altLang="ro-RO" sz="1500" b="1" u="sng" dirty="0">
                <a:solidFill>
                  <a:srgbClr val="FFFF00"/>
                </a:solidFill>
                <a:latin typeface="Times New Roman" panose="02020603050405020304" pitchFamily="18" charset="0"/>
              </a:rPr>
              <a:t>EP), în cooperare cu Consorțiul </a:t>
            </a:r>
            <a:r>
              <a:rPr lang="ro-RO" altLang="ro-RO" sz="1500" b="1" u="sng" dirty="0" err="1">
                <a:solidFill>
                  <a:srgbClr val="FFFF00"/>
                </a:solidFill>
                <a:latin typeface="Times New Roman" panose="02020603050405020304" pitchFamily="18" charset="0"/>
              </a:rPr>
              <a:t>PfP</a:t>
            </a:r>
            <a:r>
              <a:rPr lang="ro-RO" altLang="ro-RO" sz="1500" b="1" u="sng" dirty="0">
                <a:solidFill>
                  <a:srgbClr val="FFFF00"/>
                </a:solidFill>
                <a:latin typeface="Times New Roman" panose="02020603050405020304" pitchFamily="18" charset="0"/>
              </a:rPr>
              <a:t> al Academiilor de Apărare și Institutelor de Studii de Securitate</a:t>
            </a:r>
            <a:r>
              <a:rPr lang="ro-RO" altLang="ro-RO" sz="1500" b="1" dirty="0">
                <a:solidFill>
                  <a:srgbClr val="FFFF00"/>
                </a:solidFill>
                <a:latin typeface="Times New Roman" panose="02020603050405020304" pitchFamily="18" charset="0"/>
              </a:rPr>
              <a:t>:</a:t>
            </a:r>
          </a:p>
          <a:p>
            <a:pPr marL="0" indent="0" algn="just">
              <a:buClr>
                <a:srgbClr val="FFFFCC"/>
              </a:buClr>
              <a:buSzPct val="65000"/>
              <a:buNone/>
              <a:defRPr/>
            </a:pPr>
            <a:endParaRPr lang="ro-RO" altLang="ro-RO" sz="1500" b="1" dirty="0">
              <a:solidFill>
                <a:srgbClr val="FFFF00"/>
              </a:solidFill>
              <a:latin typeface="Times New Roman" panose="02020603050405020304" pitchFamily="18" charset="0"/>
            </a:endParaRPr>
          </a:p>
          <a:p>
            <a:pPr marL="0" indent="0" algn="just">
              <a:buClr>
                <a:srgbClr val="FFFFCC"/>
              </a:buClr>
              <a:buNone/>
              <a:defRPr/>
            </a:pPr>
            <a:r>
              <a:rPr lang="ro-RO" altLang="ro-RO" sz="1500" b="1" dirty="0">
                <a:latin typeface="Times New Roman" panose="02020603050405020304" pitchFamily="18" charset="0"/>
              </a:rPr>
              <a:t>- The Clearing </a:t>
            </a:r>
            <a:r>
              <a:rPr lang="ro-RO" altLang="ro-RO" sz="1500" b="1" dirty="0" err="1">
                <a:latin typeface="Times New Roman" panose="02020603050405020304" pitchFamily="18" charset="0"/>
              </a:rPr>
              <a:t>House</a:t>
            </a:r>
            <a:r>
              <a:rPr lang="ro-RO" altLang="ro-RO" sz="1500" b="1" dirty="0">
                <a:latin typeface="Times New Roman" panose="02020603050405020304" pitchFamily="18" charset="0"/>
              </a:rPr>
              <a:t> - Conferința anuală </a:t>
            </a:r>
            <a:r>
              <a:rPr lang="en-US" altLang="ro-RO" sz="1500" b="1" dirty="0" err="1">
                <a:latin typeface="Times New Roman" panose="02020603050405020304" pitchFamily="18" charset="0"/>
              </a:rPr>
              <a:t>multina</a:t>
            </a:r>
            <a:r>
              <a:rPr lang="ro-RO" altLang="ro-RO" sz="1500" b="1" dirty="0" err="1">
                <a:latin typeface="Times New Roman" panose="02020603050405020304" pitchFamily="18" charset="0"/>
              </a:rPr>
              <a:t>țională</a:t>
            </a:r>
            <a:r>
              <a:rPr lang="ro-RO" altLang="ro-RO" sz="1500" b="1" dirty="0">
                <a:latin typeface="Times New Roman" panose="02020603050405020304" pitchFamily="18" charset="0"/>
              </a:rPr>
              <a:t> NATO privind educația în domeniul apărării;</a:t>
            </a:r>
          </a:p>
          <a:p>
            <a:pPr algn="just">
              <a:buClr>
                <a:srgbClr val="FFFFCC"/>
              </a:buClr>
              <a:buFontTx/>
              <a:buChar char="-"/>
              <a:defRPr/>
            </a:pPr>
            <a:endParaRPr lang="ro-RO" altLang="ro-RO" sz="1500" b="1" dirty="0">
              <a:latin typeface="Times New Roman" panose="02020603050405020304" pitchFamily="18" charset="0"/>
            </a:endParaRPr>
          </a:p>
          <a:p>
            <a:pPr marL="0" indent="0" algn="just">
              <a:lnSpc>
                <a:spcPct val="150000"/>
              </a:lnSpc>
              <a:buClr>
                <a:srgbClr val="FFFFCC"/>
              </a:buClr>
              <a:buNone/>
              <a:defRPr/>
            </a:pPr>
            <a:r>
              <a:rPr lang="ro-RO" altLang="ro-RO" sz="1500" b="1" dirty="0">
                <a:latin typeface="Times New Roman" panose="02020603050405020304" pitchFamily="18" charset="0"/>
              </a:rPr>
              <a:t>- Seminare și ateliere de lucru în Republica Albania (2022/on-line</a:t>
            </a:r>
            <a:r>
              <a:rPr lang="en-US" altLang="ro-RO" sz="1500" b="1" dirty="0">
                <a:latin typeface="Times New Roman" panose="02020603050405020304" pitchFamily="18" charset="0"/>
              </a:rPr>
              <a:t>, 2023</a:t>
            </a:r>
            <a:r>
              <a:rPr lang="ro-RO" altLang="ro-RO" sz="1500" b="1" dirty="0">
                <a:latin typeface="Times New Roman" panose="02020603050405020304" pitchFamily="18" charset="0"/>
              </a:rPr>
              <a:t>), Republica Armenia (2019), Republica Azerbaidjan (2-2024), Georgia (2014, 2016, 2017, 2018, 2022, 2024), Regatul Hașemit al Iordaniei (2022), Republica Kârgâzstan (2019), Republica Macedonia de Nord (2019), Republica Islamică Mauritania (2-2022</a:t>
            </a:r>
            <a:r>
              <a:rPr lang="en-US" altLang="ro-RO" sz="1500" b="1" dirty="0">
                <a:latin typeface="Times New Roman" panose="02020603050405020304" pitchFamily="18" charset="0"/>
              </a:rPr>
              <a:t>, 2023</a:t>
            </a:r>
            <a:r>
              <a:rPr lang="ro-RO" altLang="ro-RO" sz="1500" b="1" dirty="0">
                <a:latin typeface="Times New Roman" panose="02020603050405020304" pitchFamily="18" charset="0"/>
              </a:rPr>
              <a:t>), Republica Moldova (2013</a:t>
            </a:r>
            <a:r>
              <a:rPr lang="ro-RO" altLang="ro-RO" sz="1500" b="1">
                <a:latin typeface="Times New Roman" panose="02020603050405020304" pitchFamily="18" charset="0"/>
              </a:rPr>
              <a:t>, 2-2017</a:t>
            </a:r>
            <a:r>
              <a:rPr lang="ro-RO" altLang="ro-RO" sz="1500" b="1" dirty="0">
                <a:latin typeface="Times New Roman" panose="02020603050405020304" pitchFamily="18" charset="0"/>
              </a:rPr>
              <a:t>), Mongolia (2023), Republica Tunisiană (2022)</a:t>
            </a:r>
          </a:p>
          <a:p>
            <a:pPr marL="0" indent="0" algn="just">
              <a:buClr>
                <a:srgbClr val="FFFFCC"/>
              </a:buClr>
              <a:buNone/>
              <a:defRPr/>
            </a:pPr>
            <a:endParaRPr lang="ro-RO" altLang="ro-RO" sz="1500" b="1" dirty="0">
              <a:latin typeface="Times New Roman" panose="02020603050405020304" pitchFamily="18" charset="0"/>
            </a:endParaRPr>
          </a:p>
        </p:txBody>
      </p:sp>
      <p:grpSp>
        <p:nvGrpSpPr>
          <p:cNvPr id="10" name="Group 9"/>
          <p:cNvGrpSpPr>
            <a:grpSpLocks/>
          </p:cNvGrpSpPr>
          <p:nvPr/>
        </p:nvGrpSpPr>
        <p:grpSpPr bwMode="auto">
          <a:xfrm>
            <a:off x="8004212" y="123478"/>
            <a:ext cx="1032284" cy="900100"/>
            <a:chOff x="7010400" y="187501"/>
            <a:chExt cx="2113044" cy="1908491"/>
          </a:xfrm>
          <a:effectLst/>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7" name="Picture 16"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extLst>
      <p:ext uri="{BB962C8B-B14F-4D97-AF65-F5344CB8AC3E}">
        <p14:creationId xmlns:p14="http://schemas.microsoft.com/office/powerpoint/2010/main" val="400020934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a:xfrm>
            <a:off x="3131840" y="4899423"/>
            <a:ext cx="6012160"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8A0BE48D-5899-4253-B7F1-61F09071AEA3}" type="slidenum">
              <a:rPr lang="en-US" altLang="ro-RO" b="0" smtClean="0"/>
              <a:pPr>
                <a:defRPr/>
              </a:pPr>
              <a:t>41</a:t>
            </a:fld>
            <a:endParaRPr lang="en-US" altLang="ro-RO" b="0" dirty="0"/>
          </a:p>
        </p:txBody>
      </p:sp>
      <p:sp>
        <p:nvSpPr>
          <p:cNvPr id="88066" name="Rectangle 2"/>
          <p:cNvSpPr>
            <a:spLocks noGrp="1" noChangeArrowheads="1"/>
          </p:cNvSpPr>
          <p:nvPr>
            <p:ph type="title" idx="4294967295"/>
          </p:nvPr>
        </p:nvSpPr>
        <p:spPr>
          <a:xfrm>
            <a:off x="935355" y="231490"/>
            <a:ext cx="6958013" cy="447675"/>
          </a:xfrm>
        </p:spPr>
        <p:txBody>
          <a:bodyPr>
            <a:normAutofit fontScale="90000"/>
          </a:bodyPr>
          <a:lstStyle/>
          <a:p>
            <a:pPr>
              <a:defRPr/>
            </a:pPr>
            <a:r>
              <a:rPr lang="en-US" altLang="ro-RO" sz="2400" b="1" dirty="0">
                <a:solidFill>
                  <a:srgbClr val="FFFF00"/>
                </a:solidFill>
                <a:latin typeface="Times New Roman" panose="02020603050405020304" pitchFamily="18" charset="0"/>
              </a:rPr>
              <a:t>ACTI</a:t>
            </a:r>
            <a:r>
              <a:rPr lang="ro-RO" altLang="ro-RO" sz="2400" b="1" dirty="0">
                <a:solidFill>
                  <a:srgbClr val="FFFF00"/>
                </a:solidFill>
                <a:latin typeface="Times New Roman" panose="02020603050405020304" pitchFamily="18" charset="0"/>
              </a:rPr>
              <a:t>V</a:t>
            </a:r>
            <a:r>
              <a:rPr lang="en-US" altLang="ro-RO" sz="2400" b="1" dirty="0">
                <a:solidFill>
                  <a:srgbClr val="FFFF00"/>
                </a:solidFill>
                <a:latin typeface="Times New Roman" panose="02020603050405020304" pitchFamily="18" charset="0"/>
              </a:rPr>
              <a:t>IT</a:t>
            </a:r>
            <a:r>
              <a:rPr lang="ro-RO" altLang="ro-RO" sz="2400" b="1" dirty="0">
                <a:solidFill>
                  <a:srgbClr val="FFFF00"/>
                </a:solidFill>
                <a:latin typeface="Times New Roman" panose="02020603050405020304" pitchFamily="18" charset="0"/>
              </a:rPr>
              <a:t>ĂŢI INTERNAŢIONALE</a:t>
            </a:r>
            <a:endParaRPr lang="en-US" altLang="ro-RO" sz="2400" b="1" dirty="0">
              <a:solidFill>
                <a:srgbClr val="FFFF00"/>
              </a:solidFill>
              <a:effectLst/>
              <a:latin typeface="Times New Roman" panose="02020603050405020304" pitchFamily="18" charset="0"/>
            </a:endParaRPr>
          </a:p>
        </p:txBody>
      </p:sp>
      <p:sp>
        <p:nvSpPr>
          <p:cNvPr id="16387" name="Rectangle 3"/>
          <p:cNvSpPr>
            <a:spLocks noGrp="1" noChangeArrowheads="1"/>
          </p:cNvSpPr>
          <p:nvPr>
            <p:ph type="body" idx="4294967295"/>
          </p:nvPr>
        </p:nvSpPr>
        <p:spPr>
          <a:xfrm>
            <a:off x="503549" y="1059582"/>
            <a:ext cx="8015760" cy="2118076"/>
          </a:xfrm>
        </p:spPr>
        <p:txBody>
          <a:bodyPr>
            <a:noAutofit/>
          </a:bodyPr>
          <a:lstStyle/>
          <a:p>
            <a:pPr algn="just">
              <a:buClr>
                <a:srgbClr val="FFFFCC"/>
              </a:buClr>
              <a:buFontTx/>
              <a:buChar char="-"/>
              <a:defRPr/>
            </a:pPr>
            <a:r>
              <a:rPr lang="ro-RO" altLang="ro-RO" sz="1500" b="1" u="sng" dirty="0">
                <a:solidFill>
                  <a:srgbClr val="FFFF00"/>
                </a:solidFill>
                <a:latin typeface="Times New Roman" panose="02020603050405020304" pitchFamily="18" charset="0"/>
              </a:rPr>
              <a:t>DEEP AFGANISTAN</a:t>
            </a:r>
            <a:r>
              <a:rPr lang="ro-RO" altLang="ro-RO" sz="1500" b="1" dirty="0">
                <a:solidFill>
                  <a:srgbClr val="FFFF00"/>
                </a:solidFill>
                <a:latin typeface="Times New Roman" panose="02020603050405020304" pitchFamily="18" charset="0"/>
              </a:rPr>
              <a:t>:</a:t>
            </a:r>
            <a:r>
              <a:rPr lang="ro-RO" altLang="ro-RO" sz="1500" b="1" dirty="0">
                <a:latin typeface="Times New Roman" panose="02020603050405020304" pitchFamily="18" charset="0"/>
              </a:rPr>
              <a:t> </a:t>
            </a:r>
          </a:p>
          <a:p>
            <a:pPr algn="just">
              <a:buClr>
                <a:srgbClr val="FFFFCC"/>
              </a:buClr>
              <a:buFontTx/>
              <a:buChar char="-"/>
              <a:defRPr/>
            </a:pPr>
            <a:endParaRPr lang="ro-RO" altLang="ro-RO" sz="1500" b="1" dirty="0">
              <a:latin typeface="Times New Roman" panose="02020603050405020304" pitchFamily="18" charset="0"/>
            </a:endParaRPr>
          </a:p>
          <a:p>
            <a:pPr algn="just">
              <a:buClr>
                <a:srgbClr val="FFFFCC"/>
              </a:buClr>
              <a:buFontTx/>
              <a:buChar char="-"/>
              <a:defRPr/>
            </a:pPr>
            <a:r>
              <a:rPr lang="ro-RO" altLang="ro-RO" sz="1500" b="1" dirty="0">
                <a:latin typeface="Times New Roman" panose="02020603050405020304" pitchFamily="18" charset="0"/>
              </a:rPr>
              <a:t>Ateliere de lucru pentru instruirea personalului didactic afgan în domeniul învățământului pentru apărare (2016, 2 – 2018, 2019); </a:t>
            </a:r>
          </a:p>
          <a:p>
            <a:pPr algn="just">
              <a:buClr>
                <a:srgbClr val="FFFFCC"/>
              </a:buClr>
              <a:buFontTx/>
              <a:buChar char="-"/>
              <a:defRPr/>
            </a:pPr>
            <a:r>
              <a:rPr lang="ro-RO" altLang="ro-RO" sz="1500" b="1" dirty="0">
                <a:latin typeface="Times New Roman" panose="02020603050405020304" pitchFamily="18" charset="0"/>
              </a:rPr>
              <a:t>Atelier pentru dezvoltarea curriculum-ului pentru programul de studii universitare de master de comandă strategică (2019), atelier / grup de lucru „</a:t>
            </a:r>
            <a:r>
              <a:rPr lang="ro-RO" altLang="ro-RO" sz="1500" b="1" i="1" dirty="0">
                <a:latin typeface="Times New Roman" panose="02020603050405020304" pitchFamily="18" charset="0"/>
              </a:rPr>
              <a:t>Master </a:t>
            </a:r>
            <a:r>
              <a:rPr lang="ro-RO" altLang="ro-RO" sz="1500" b="1" i="1" dirty="0" err="1">
                <a:latin typeface="Times New Roman" panose="02020603050405020304" pitchFamily="18" charset="0"/>
              </a:rPr>
              <a:t>Instructors</a:t>
            </a:r>
            <a:r>
              <a:rPr lang="ro-RO" altLang="ro-RO" sz="1500" b="1" i="1" dirty="0">
                <a:latin typeface="Times New Roman" panose="02020603050405020304" pitchFamily="18" charset="0"/>
              </a:rPr>
              <a:t> Program</a:t>
            </a:r>
            <a:r>
              <a:rPr lang="ro-RO" altLang="ro-RO" sz="1500" b="1" dirty="0">
                <a:latin typeface="Times New Roman" panose="02020603050405020304" pitchFamily="18" charset="0"/>
              </a:rPr>
              <a:t>” (2019), atelier de lucru privind asigurarea calității în învăţământ, în format online (2020, 2021).</a:t>
            </a:r>
          </a:p>
          <a:p>
            <a:pPr algn="just">
              <a:buClr>
                <a:srgbClr val="FFFFCC"/>
              </a:buClr>
              <a:buFontTx/>
              <a:buChar char="-"/>
              <a:defRPr/>
            </a:pPr>
            <a:endParaRPr lang="ro-RO" altLang="ro-RO" sz="800" b="1" dirty="0">
              <a:latin typeface="Times New Roman" panose="02020603050405020304" pitchFamily="18" charset="0"/>
            </a:endParaRPr>
          </a:p>
          <a:p>
            <a:pPr marL="0" indent="0" algn="just">
              <a:buClr>
                <a:srgbClr val="FFFFCC"/>
              </a:buClr>
              <a:buNone/>
              <a:defRPr/>
            </a:pPr>
            <a:endParaRPr lang="ro-RO" altLang="ro-RO" sz="1500" b="1" dirty="0">
              <a:latin typeface="Times New Roman" panose="02020603050405020304" pitchFamily="18" charset="0"/>
            </a:endParaRPr>
          </a:p>
        </p:txBody>
      </p:sp>
      <p:grpSp>
        <p:nvGrpSpPr>
          <p:cNvPr id="10" name="Group 9"/>
          <p:cNvGrpSpPr>
            <a:grpSpLocks/>
          </p:cNvGrpSpPr>
          <p:nvPr/>
        </p:nvGrpSpPr>
        <p:grpSpPr bwMode="auto">
          <a:xfrm>
            <a:off x="8004212" y="123478"/>
            <a:ext cx="1032284" cy="900100"/>
            <a:chOff x="7010400" y="187501"/>
            <a:chExt cx="2113044" cy="1908491"/>
          </a:xfrm>
          <a:effectLst/>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7" name="Picture 16"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
        <p:nvSpPr>
          <p:cNvPr id="12" name="Rectangle 3">
            <a:extLst>
              <a:ext uri="{FF2B5EF4-FFF2-40B4-BE49-F238E27FC236}">
                <a16:creationId xmlns:a16="http://schemas.microsoft.com/office/drawing/2014/main" id="{4F776130-BF16-4E45-AAF9-68E25DEE2816}"/>
              </a:ext>
            </a:extLst>
          </p:cNvPr>
          <p:cNvSpPr txBox="1">
            <a:spLocks noChangeArrowheads="1"/>
          </p:cNvSpPr>
          <p:nvPr/>
        </p:nvSpPr>
        <p:spPr bwMode="auto">
          <a:xfrm>
            <a:off x="470644" y="3219822"/>
            <a:ext cx="8015760" cy="12241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20000"/>
              </a:spcBef>
              <a:spcAft>
                <a:spcPct val="0"/>
              </a:spcAft>
              <a:buClr>
                <a:schemeClr va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tx1"/>
              </a:buClr>
              <a:buChar char="•"/>
              <a:defRPr sz="2100">
                <a:solidFill>
                  <a:schemeClr val="tx1"/>
                </a:solidFill>
                <a:effectLst>
                  <a:outerShdw blurRad="38100" dist="38100" dir="2700000" algn="tl">
                    <a:srgbClr val="000000"/>
                  </a:outerShdw>
                </a:effectLst>
                <a:latin typeface="+mn-lt"/>
              </a:defRPr>
            </a:lvl2pPr>
            <a:lvl3pPr marL="857250" indent="-171450" algn="l" rtl="0" eaLnBrk="0" fontAlgn="base" hangingPunct="0">
              <a:spcBef>
                <a:spcPct val="20000"/>
              </a:spcBef>
              <a:spcAft>
                <a:spcPct val="0"/>
              </a:spcAft>
              <a:buClr>
                <a:schemeClr val="accent2"/>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mn-lt"/>
              </a:defRPr>
            </a:lvl3pPr>
            <a:lvl4pPr marL="1200150" indent="-171450" algn="l" rtl="0" eaLnBrk="0" fontAlgn="base" hangingPunct="0">
              <a:spcBef>
                <a:spcPct val="20000"/>
              </a:spcBef>
              <a:spcAft>
                <a:spcPct val="0"/>
              </a:spcAft>
              <a:buClr>
                <a:schemeClr val="tx2"/>
              </a:buClr>
              <a:buChar char="•"/>
              <a:defRPr sz="1500">
                <a:solidFill>
                  <a:schemeClr val="tx1"/>
                </a:solidFill>
                <a:effectLst>
                  <a:outerShdw blurRad="38100" dist="38100" dir="2700000" algn="tl">
                    <a:srgbClr val="000000"/>
                  </a:outerShdw>
                </a:effectLst>
                <a:latin typeface="+mn-lt"/>
              </a:defRPr>
            </a:lvl4pPr>
            <a:lvl5pPr marL="1543050" indent="-171450" algn="l" rtl="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9pPr>
          </a:lstStyle>
          <a:p>
            <a:pPr algn="just">
              <a:buClr>
                <a:srgbClr val="FFFFCC"/>
              </a:buClr>
              <a:buFontTx/>
              <a:buChar char="-"/>
              <a:defRPr/>
            </a:pPr>
            <a:r>
              <a:rPr lang="ro-RO" altLang="ro-RO" sz="1500" b="1" u="sng" kern="0" dirty="0">
                <a:solidFill>
                  <a:srgbClr val="FFFF00"/>
                </a:solidFill>
                <a:latin typeface="Times New Roman" panose="02020603050405020304" pitchFamily="18" charset="0"/>
              </a:rPr>
              <a:t>DEEP MAURITANIA</a:t>
            </a:r>
            <a:r>
              <a:rPr lang="ro-RO" altLang="ro-RO" sz="1500" b="1" kern="0" dirty="0">
                <a:solidFill>
                  <a:srgbClr val="FFFF00"/>
                </a:solidFill>
                <a:latin typeface="Times New Roman" panose="02020603050405020304" pitchFamily="18" charset="0"/>
              </a:rPr>
              <a:t>:</a:t>
            </a:r>
            <a:r>
              <a:rPr lang="ro-RO" altLang="ro-RO" sz="1500" b="1" kern="0" dirty="0">
                <a:latin typeface="Times New Roman" panose="02020603050405020304" pitchFamily="18" charset="0"/>
              </a:rPr>
              <a:t> </a:t>
            </a:r>
          </a:p>
          <a:p>
            <a:pPr algn="just">
              <a:buClr>
                <a:srgbClr val="FFFFCC"/>
              </a:buClr>
              <a:buFontTx/>
              <a:buChar char="-"/>
              <a:defRPr/>
            </a:pPr>
            <a:endParaRPr lang="ro-RO" altLang="ro-RO" sz="1500" b="1" kern="0" dirty="0">
              <a:latin typeface="Times New Roman" panose="02020603050405020304" pitchFamily="18" charset="0"/>
            </a:endParaRPr>
          </a:p>
          <a:p>
            <a:pPr algn="just">
              <a:buClr>
                <a:srgbClr val="FFFFCC"/>
              </a:buClr>
              <a:buFontTx/>
              <a:buChar char="-"/>
              <a:defRPr/>
            </a:pPr>
            <a:r>
              <a:rPr lang="ro-RO" altLang="ro-RO" sz="1500" b="1" kern="0" dirty="0">
                <a:latin typeface="Times New Roman" panose="02020603050405020304" pitchFamily="18" charset="0"/>
              </a:rPr>
              <a:t>Atelier de lucru în sprijinul dezvoltării învățământului militar profesional „</a:t>
            </a:r>
            <a:r>
              <a:rPr lang="ro-RO" altLang="ro-RO" sz="1500" b="1" i="1" kern="0" dirty="0">
                <a:latin typeface="Times New Roman" panose="02020603050405020304" pitchFamily="18" charset="0"/>
              </a:rPr>
              <a:t>Master </a:t>
            </a:r>
            <a:r>
              <a:rPr lang="ro-RO" altLang="ro-RO" sz="1500" b="1" i="1" kern="0" dirty="0" err="1">
                <a:latin typeface="Times New Roman" panose="02020603050405020304" pitchFamily="18" charset="0"/>
              </a:rPr>
              <a:t>Instructors</a:t>
            </a:r>
            <a:r>
              <a:rPr lang="ro-RO" altLang="ro-RO" sz="1500" b="1" i="1" kern="0" dirty="0">
                <a:latin typeface="Times New Roman" panose="02020603050405020304" pitchFamily="18" charset="0"/>
              </a:rPr>
              <a:t> Program</a:t>
            </a:r>
            <a:r>
              <a:rPr lang="ro-RO" altLang="ro-RO" sz="1500" b="1" kern="0" dirty="0">
                <a:latin typeface="Times New Roman" panose="02020603050405020304" pitchFamily="18" charset="0"/>
              </a:rPr>
              <a:t>”, găzduit și coordonat de DRESMARA (2024)</a:t>
            </a:r>
            <a:endParaRPr lang="ro-RO" altLang="ro-RO" sz="800" b="1" kern="0" dirty="0">
              <a:latin typeface="Times New Roman" panose="02020603050405020304" pitchFamily="18" charset="0"/>
            </a:endParaRPr>
          </a:p>
          <a:p>
            <a:pPr marL="0" indent="0" algn="just">
              <a:buClr>
                <a:srgbClr val="FFFFCC"/>
              </a:buClr>
              <a:buFont typeface="Wingdings" panose="05000000000000000000" pitchFamily="2" charset="2"/>
              <a:buNone/>
              <a:defRPr/>
            </a:pPr>
            <a:endParaRPr lang="ro-RO" altLang="ro-RO" sz="1500" b="1" kern="0" dirty="0">
              <a:latin typeface="Times New Roman" panose="02020603050405020304" pitchFamily="18" charset="0"/>
            </a:endParaRPr>
          </a:p>
        </p:txBody>
      </p:sp>
    </p:spTree>
    <p:extLst>
      <p:ext uri="{BB962C8B-B14F-4D97-AF65-F5344CB8AC3E}">
        <p14:creationId xmlns:p14="http://schemas.microsoft.com/office/powerpoint/2010/main" val="38120048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a:xfrm>
            <a:off x="3131840" y="4899423"/>
            <a:ext cx="6012160"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8A0BE48D-5899-4253-B7F1-61F09071AEA3}" type="slidenum">
              <a:rPr lang="en-US" altLang="ro-RO" b="0" smtClean="0"/>
              <a:pPr>
                <a:defRPr/>
              </a:pPr>
              <a:t>42</a:t>
            </a:fld>
            <a:endParaRPr lang="en-US" altLang="ro-RO" b="0" dirty="0"/>
          </a:p>
        </p:txBody>
      </p:sp>
      <p:sp>
        <p:nvSpPr>
          <p:cNvPr id="88066" name="Rectangle 2"/>
          <p:cNvSpPr>
            <a:spLocks noGrp="1" noChangeArrowheads="1"/>
          </p:cNvSpPr>
          <p:nvPr>
            <p:ph type="title" idx="4294967295"/>
          </p:nvPr>
        </p:nvSpPr>
        <p:spPr>
          <a:xfrm>
            <a:off x="935355" y="231490"/>
            <a:ext cx="6958013" cy="447675"/>
          </a:xfrm>
        </p:spPr>
        <p:txBody>
          <a:bodyPr>
            <a:normAutofit fontScale="90000"/>
          </a:bodyPr>
          <a:lstStyle/>
          <a:p>
            <a:pPr>
              <a:defRPr/>
            </a:pPr>
            <a:r>
              <a:rPr lang="en-US" altLang="ro-RO" sz="2400" b="1" dirty="0">
                <a:solidFill>
                  <a:srgbClr val="FFFF00"/>
                </a:solidFill>
                <a:latin typeface="Times New Roman" panose="02020603050405020304" pitchFamily="18" charset="0"/>
              </a:rPr>
              <a:t>ACTI</a:t>
            </a:r>
            <a:r>
              <a:rPr lang="ro-RO" altLang="ro-RO" sz="2400" b="1" dirty="0">
                <a:solidFill>
                  <a:srgbClr val="FFFF00"/>
                </a:solidFill>
                <a:latin typeface="Times New Roman" panose="02020603050405020304" pitchFamily="18" charset="0"/>
              </a:rPr>
              <a:t>V</a:t>
            </a:r>
            <a:r>
              <a:rPr lang="en-US" altLang="ro-RO" sz="2400" b="1" dirty="0">
                <a:solidFill>
                  <a:srgbClr val="FFFF00"/>
                </a:solidFill>
                <a:latin typeface="Times New Roman" panose="02020603050405020304" pitchFamily="18" charset="0"/>
              </a:rPr>
              <a:t>IT</a:t>
            </a:r>
            <a:r>
              <a:rPr lang="ro-RO" altLang="ro-RO" sz="2400" b="1" dirty="0">
                <a:solidFill>
                  <a:srgbClr val="FFFF00"/>
                </a:solidFill>
                <a:latin typeface="Times New Roman" panose="02020603050405020304" pitchFamily="18" charset="0"/>
              </a:rPr>
              <a:t>ĂŢI INTERNAŢIONALE</a:t>
            </a:r>
            <a:endParaRPr lang="en-US" altLang="ro-RO" sz="2400" b="1" dirty="0">
              <a:solidFill>
                <a:srgbClr val="FFFF00"/>
              </a:solidFill>
              <a:effectLst/>
              <a:latin typeface="Times New Roman" panose="02020603050405020304" pitchFamily="18" charset="0"/>
            </a:endParaRPr>
          </a:p>
        </p:txBody>
      </p:sp>
      <p:sp>
        <p:nvSpPr>
          <p:cNvPr id="16387" name="Rectangle 3"/>
          <p:cNvSpPr>
            <a:spLocks noGrp="1" noChangeArrowheads="1"/>
          </p:cNvSpPr>
          <p:nvPr>
            <p:ph type="body" idx="4294967295"/>
          </p:nvPr>
        </p:nvSpPr>
        <p:spPr>
          <a:xfrm>
            <a:off x="503549" y="849718"/>
            <a:ext cx="8015760" cy="4049705"/>
          </a:xfrm>
        </p:spPr>
        <p:txBody>
          <a:bodyPr>
            <a:noAutofit/>
          </a:bodyPr>
          <a:lstStyle/>
          <a:p>
            <a:pPr algn="just">
              <a:buClr>
                <a:srgbClr val="FFFFCC"/>
              </a:buClr>
              <a:buFontTx/>
              <a:buChar char="-"/>
              <a:defRPr/>
            </a:pPr>
            <a:endParaRPr lang="ro-RO" altLang="ro-RO" sz="800" b="1" dirty="0">
              <a:latin typeface="Times New Roman" panose="02020603050405020304" pitchFamily="18" charset="0"/>
            </a:endParaRPr>
          </a:p>
          <a:p>
            <a:pPr marL="0" indent="0" algn="just">
              <a:buClr>
                <a:srgbClr val="FFFFCC"/>
              </a:buClr>
              <a:buNone/>
              <a:defRPr/>
            </a:pPr>
            <a:r>
              <a:rPr lang="ro-RO" altLang="ro-RO" sz="1500" b="1" dirty="0">
                <a:solidFill>
                  <a:srgbClr val="FFFF00"/>
                </a:solidFill>
                <a:latin typeface="Times New Roman" panose="02020603050405020304" pitchFamily="18" charset="0"/>
              </a:rPr>
              <a:t>- </a:t>
            </a:r>
            <a:r>
              <a:rPr lang="ro-RO" altLang="ro-RO" sz="1500" b="1" u="sng" dirty="0">
                <a:solidFill>
                  <a:srgbClr val="FFFF00"/>
                </a:solidFill>
                <a:latin typeface="Times New Roman" panose="02020603050405020304" pitchFamily="18" charset="0"/>
              </a:rPr>
              <a:t>DEEP IRAK</a:t>
            </a:r>
            <a:r>
              <a:rPr lang="ro-RO" altLang="ro-RO" sz="1500" b="1" dirty="0">
                <a:solidFill>
                  <a:srgbClr val="FFFF00"/>
                </a:solidFill>
                <a:latin typeface="Times New Roman" panose="02020603050405020304" pitchFamily="18" charset="0"/>
              </a:rPr>
              <a:t>: </a:t>
            </a:r>
          </a:p>
          <a:p>
            <a:pPr algn="just">
              <a:buClr>
                <a:srgbClr val="FFFFCC"/>
              </a:buClr>
              <a:buFontTx/>
              <a:buChar char="-"/>
              <a:defRPr/>
            </a:pPr>
            <a:r>
              <a:rPr lang="ro-RO" altLang="ro-RO" sz="1500" b="1" dirty="0">
                <a:latin typeface="Times New Roman" panose="02020603050405020304" pitchFamily="18" charset="0"/>
              </a:rPr>
              <a:t>Ateliere de lucru </a:t>
            </a:r>
            <a:r>
              <a:rPr lang="ro-RO" altLang="ro-RO" sz="1500" b="1" dirty="0" err="1">
                <a:latin typeface="Times New Roman" panose="02020603050405020304" pitchFamily="18" charset="0"/>
              </a:rPr>
              <a:t>Fondational</a:t>
            </a:r>
            <a:r>
              <a:rPr lang="ro-RO" altLang="ro-RO" sz="1500" b="1" dirty="0">
                <a:latin typeface="Times New Roman" panose="02020603050405020304" pitchFamily="18" charset="0"/>
              </a:rPr>
              <a:t> </a:t>
            </a:r>
            <a:r>
              <a:rPr lang="ro-RO" altLang="ro-RO" sz="1500" b="1" dirty="0" err="1">
                <a:latin typeface="Times New Roman" panose="02020603050405020304" pitchFamily="18" charset="0"/>
              </a:rPr>
              <a:t>Faculty</a:t>
            </a:r>
            <a:r>
              <a:rPr lang="ro-RO" altLang="ro-RO" sz="1500" b="1" dirty="0">
                <a:latin typeface="Times New Roman" panose="02020603050405020304" pitchFamily="18" charset="0"/>
              </a:rPr>
              <a:t> </a:t>
            </a:r>
            <a:r>
              <a:rPr lang="ro-RO" altLang="ro-RO" sz="1500" b="1" dirty="0" err="1">
                <a:latin typeface="Times New Roman" panose="02020603050405020304" pitchFamily="18" charset="0"/>
              </a:rPr>
              <a:t>Development</a:t>
            </a:r>
            <a:r>
              <a:rPr lang="ro-RO" altLang="ro-RO" sz="1500" b="1" dirty="0">
                <a:latin typeface="Times New Roman" panose="02020603050405020304" pitchFamily="18" charset="0"/>
              </a:rPr>
              <a:t> </a:t>
            </a:r>
            <a:r>
              <a:rPr lang="ro-RO" altLang="ro-RO" sz="1500" b="1" dirty="0" err="1">
                <a:latin typeface="Times New Roman" panose="02020603050405020304" pitchFamily="18" charset="0"/>
              </a:rPr>
              <a:t>Programme</a:t>
            </a:r>
            <a:r>
              <a:rPr lang="ro-RO" altLang="ro-RO" sz="1500" b="1" dirty="0">
                <a:latin typeface="Times New Roman" panose="02020603050405020304" pitchFamily="18" charset="0"/>
              </a:rPr>
              <a:t>/FFDP, „STUDENT CENTERED ACTIVE LEARNING METHODS” în sprijinul Ministerial Training </a:t>
            </a:r>
            <a:r>
              <a:rPr lang="ro-RO" altLang="ro-RO" sz="1500" b="1" dirty="0" err="1">
                <a:latin typeface="Times New Roman" panose="02020603050405020304" pitchFamily="18" charset="0"/>
              </a:rPr>
              <a:t>and</a:t>
            </a:r>
            <a:r>
              <a:rPr lang="ro-RO" altLang="ro-RO" sz="1500" b="1" dirty="0">
                <a:latin typeface="Times New Roman" panose="02020603050405020304" pitchFamily="18" charset="0"/>
              </a:rPr>
              <a:t> </a:t>
            </a:r>
            <a:r>
              <a:rPr lang="ro-RO" altLang="ro-RO" sz="1500" b="1" dirty="0" err="1">
                <a:latin typeface="Times New Roman" panose="02020603050405020304" pitchFamily="18" charset="0"/>
              </a:rPr>
              <a:t>Development</a:t>
            </a:r>
            <a:r>
              <a:rPr lang="ro-RO" altLang="ro-RO" sz="1500" b="1" dirty="0">
                <a:latin typeface="Times New Roman" panose="02020603050405020304" pitchFamily="18" charset="0"/>
              </a:rPr>
              <a:t> Centre/MTDC Irak (2022)</a:t>
            </a:r>
          </a:p>
          <a:p>
            <a:pPr algn="just">
              <a:buClr>
                <a:srgbClr val="FFFFCC"/>
              </a:buClr>
              <a:buFontTx/>
              <a:buChar char="-"/>
              <a:defRPr/>
            </a:pPr>
            <a:r>
              <a:rPr lang="ro-RO" altLang="ro-RO" sz="1500" b="1" dirty="0">
                <a:latin typeface="Times New Roman" panose="02020603050405020304" pitchFamily="18" charset="0"/>
              </a:rPr>
              <a:t>Atelier de lucru în sprijinul dezvoltării educației militare profesionale, în domeniul  NATO </a:t>
            </a:r>
            <a:r>
              <a:rPr lang="ro-RO" altLang="ro-RO" sz="1500" b="1" dirty="0" err="1">
                <a:latin typeface="Times New Roman" panose="02020603050405020304" pitchFamily="18" charset="0"/>
              </a:rPr>
              <a:t>Systems</a:t>
            </a:r>
            <a:r>
              <a:rPr lang="ro-RO" altLang="ro-RO" sz="1500" b="1" dirty="0">
                <a:latin typeface="Times New Roman" panose="02020603050405020304" pitchFamily="18" charset="0"/>
              </a:rPr>
              <a:t> </a:t>
            </a:r>
            <a:r>
              <a:rPr lang="ro-RO" altLang="ro-RO" sz="1500" b="1" dirty="0" err="1">
                <a:latin typeface="Times New Roman" panose="02020603050405020304" pitchFamily="18" charset="0"/>
              </a:rPr>
              <a:t>Approach</a:t>
            </a:r>
            <a:r>
              <a:rPr lang="ro-RO" altLang="ro-RO" sz="1500" b="1" dirty="0">
                <a:latin typeface="Times New Roman" panose="02020603050405020304" pitchFamily="18" charset="0"/>
              </a:rPr>
              <a:t> </a:t>
            </a:r>
            <a:r>
              <a:rPr lang="ro-RO" altLang="ro-RO" sz="1500" b="1" dirty="0" err="1">
                <a:latin typeface="Times New Roman" panose="02020603050405020304" pitchFamily="18" charset="0"/>
              </a:rPr>
              <a:t>to</a:t>
            </a:r>
            <a:r>
              <a:rPr lang="ro-RO" altLang="ro-RO" sz="1500" b="1" dirty="0">
                <a:latin typeface="Times New Roman" panose="02020603050405020304" pitchFamily="18" charset="0"/>
              </a:rPr>
              <a:t> Training, pentru personalul militar și civil din instituții de învățământ de profil din Irak, în cooperare cu NATO IS și NATO </a:t>
            </a:r>
            <a:r>
              <a:rPr lang="ro-RO" altLang="ro-RO" sz="1500" b="1" dirty="0" err="1">
                <a:latin typeface="Times New Roman" panose="02020603050405020304" pitchFamily="18" charset="0"/>
              </a:rPr>
              <a:t>Mission</a:t>
            </a:r>
            <a:r>
              <a:rPr lang="ro-RO" altLang="ro-RO" sz="1500" b="1" dirty="0">
                <a:latin typeface="Times New Roman" panose="02020603050405020304" pitchFamily="18" charset="0"/>
              </a:rPr>
              <a:t> </a:t>
            </a:r>
            <a:r>
              <a:rPr lang="ro-RO" altLang="ro-RO" sz="1500" b="1" dirty="0" err="1">
                <a:latin typeface="Times New Roman" panose="02020603050405020304" pitchFamily="18" charset="0"/>
              </a:rPr>
              <a:t>Iraq</a:t>
            </a:r>
            <a:r>
              <a:rPr lang="ro-RO" altLang="ro-RO" sz="1500" b="1" dirty="0">
                <a:latin typeface="Times New Roman" panose="02020603050405020304" pitchFamily="18" charset="0"/>
              </a:rPr>
              <a:t> </a:t>
            </a:r>
            <a:r>
              <a:rPr lang="ro-RO" altLang="ro-RO" sz="1500" b="1" i="1" dirty="0">
                <a:latin typeface="Times New Roman" panose="02020603050405020304" pitchFamily="18" charset="0"/>
              </a:rPr>
              <a:t>(NMI),</a:t>
            </a:r>
            <a:r>
              <a:rPr lang="ro-RO" altLang="ro-RO" sz="1500" b="1" dirty="0">
                <a:latin typeface="Times New Roman" panose="02020603050405020304" pitchFamily="18" charset="0"/>
              </a:rPr>
              <a:t> găzduit și coordonat de DRESMARA (2022</a:t>
            </a:r>
            <a:r>
              <a:rPr lang="en-US" altLang="ro-RO" sz="1500" b="1" dirty="0">
                <a:latin typeface="Times New Roman" panose="02020603050405020304" pitchFamily="18" charset="0"/>
              </a:rPr>
              <a:t>, 2023</a:t>
            </a:r>
            <a:r>
              <a:rPr lang="ro-RO" altLang="ro-RO" sz="1500" b="1" dirty="0">
                <a:latin typeface="Times New Roman" panose="02020603050405020304" pitchFamily="18" charset="0"/>
              </a:rPr>
              <a:t>)</a:t>
            </a:r>
          </a:p>
          <a:p>
            <a:pPr algn="just">
              <a:buClr>
                <a:srgbClr val="FFFFCC"/>
              </a:buClr>
              <a:buFontTx/>
              <a:buChar char="-"/>
              <a:defRPr/>
            </a:pPr>
            <a:r>
              <a:rPr lang="ro-RO" altLang="ro-RO" sz="1500" b="1" dirty="0">
                <a:latin typeface="Times New Roman" panose="02020603050405020304" pitchFamily="18" charset="0"/>
              </a:rPr>
              <a:t>Atelier de lucru în sprijinul dezvoltării educației militare profesionale „</a:t>
            </a:r>
            <a:r>
              <a:rPr lang="ro-RO" altLang="ro-RO" sz="1500" b="1" i="1" dirty="0">
                <a:latin typeface="Times New Roman" panose="02020603050405020304" pitchFamily="18" charset="0"/>
              </a:rPr>
              <a:t>Master </a:t>
            </a:r>
            <a:r>
              <a:rPr lang="ro-RO" altLang="ro-RO" sz="1500" b="1" i="1" dirty="0" err="1">
                <a:latin typeface="Times New Roman" panose="02020603050405020304" pitchFamily="18" charset="0"/>
              </a:rPr>
              <a:t>Instructors</a:t>
            </a:r>
            <a:r>
              <a:rPr lang="ro-RO" altLang="ro-RO" sz="1500" b="1" i="1" dirty="0">
                <a:latin typeface="Times New Roman" panose="02020603050405020304" pitchFamily="18" charset="0"/>
              </a:rPr>
              <a:t> Program</a:t>
            </a:r>
            <a:r>
              <a:rPr lang="ro-RO" altLang="ro-RO" sz="1500" b="1" dirty="0">
                <a:latin typeface="Times New Roman" panose="02020603050405020304" pitchFamily="18" charset="0"/>
              </a:rPr>
              <a:t>”, găzduit și coordonat de DRESMARA (2022)</a:t>
            </a:r>
          </a:p>
          <a:p>
            <a:pPr algn="just">
              <a:buClr>
                <a:srgbClr val="FFFFCC"/>
              </a:buClr>
              <a:buFontTx/>
              <a:buChar char="-"/>
              <a:defRPr/>
            </a:pPr>
            <a:r>
              <a:rPr lang="ro-RO" altLang="ro-RO" sz="1500" b="1" dirty="0">
                <a:latin typeface="Times New Roman" panose="02020603050405020304" pitchFamily="18" charset="0"/>
              </a:rPr>
              <a:t>Atelier de lucru în sprijinul dezvoltării educației militare profesionale adresat instructorilor și personalului academic din cadrul din cadrul Universității de Apărare pentru Înalte Studii Militare din Irak (2023, la Colegiul Național de Apărare ,,G.S. </a:t>
            </a:r>
            <a:r>
              <a:rPr lang="ro-RO" altLang="ro-RO" sz="1500" b="1" dirty="0" err="1">
                <a:latin typeface="Times New Roman" panose="02020603050405020304" pitchFamily="18" charset="0"/>
              </a:rPr>
              <a:t>Rakovski</a:t>
            </a:r>
            <a:r>
              <a:rPr lang="ro-RO" altLang="ro-RO" sz="1500" b="1" dirty="0">
                <a:latin typeface="Times New Roman" panose="02020603050405020304" pitchFamily="18" charset="0"/>
              </a:rPr>
              <a:t>” din Sofia, Bulgaria)</a:t>
            </a:r>
          </a:p>
          <a:p>
            <a:pPr algn="just">
              <a:buClr>
                <a:srgbClr val="FFFFCC"/>
              </a:buClr>
              <a:buFontTx/>
              <a:buChar char="-"/>
              <a:defRPr/>
            </a:pPr>
            <a:endParaRPr lang="ro-RO" altLang="ro-RO" sz="1500" b="1" dirty="0">
              <a:latin typeface="Times New Roman" panose="02020603050405020304" pitchFamily="18" charset="0"/>
            </a:endParaRPr>
          </a:p>
          <a:p>
            <a:pPr marL="0" indent="0" algn="just">
              <a:buClr>
                <a:srgbClr val="FFFFCC"/>
              </a:buClr>
              <a:buNone/>
              <a:defRPr/>
            </a:pPr>
            <a:endParaRPr lang="ro-RO" altLang="ro-RO" sz="1500" b="1" dirty="0">
              <a:latin typeface="Times New Roman" panose="02020603050405020304" pitchFamily="18" charset="0"/>
            </a:endParaRPr>
          </a:p>
        </p:txBody>
      </p:sp>
      <p:grpSp>
        <p:nvGrpSpPr>
          <p:cNvPr id="10" name="Group 9"/>
          <p:cNvGrpSpPr>
            <a:grpSpLocks/>
          </p:cNvGrpSpPr>
          <p:nvPr/>
        </p:nvGrpSpPr>
        <p:grpSpPr bwMode="auto">
          <a:xfrm>
            <a:off x="8004212" y="123478"/>
            <a:ext cx="1032284" cy="900100"/>
            <a:chOff x="7010400" y="187501"/>
            <a:chExt cx="2113044" cy="1908491"/>
          </a:xfrm>
          <a:effectLst/>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7" name="Picture 16"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extLst>
      <p:ext uri="{BB962C8B-B14F-4D97-AF65-F5344CB8AC3E}">
        <p14:creationId xmlns:p14="http://schemas.microsoft.com/office/powerpoint/2010/main" val="341400801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a:xfrm>
            <a:off x="3131840" y="4899423"/>
            <a:ext cx="6012160"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8A0BE48D-5899-4253-B7F1-61F09071AEA3}" type="slidenum">
              <a:rPr lang="en-US" altLang="ro-RO" b="0" smtClean="0"/>
              <a:pPr>
                <a:defRPr/>
              </a:pPr>
              <a:t>43</a:t>
            </a:fld>
            <a:endParaRPr lang="en-US" altLang="ro-RO" b="0" dirty="0"/>
          </a:p>
        </p:txBody>
      </p:sp>
      <p:sp>
        <p:nvSpPr>
          <p:cNvPr id="88066" name="Rectangle 2"/>
          <p:cNvSpPr>
            <a:spLocks noGrp="1" noChangeArrowheads="1"/>
          </p:cNvSpPr>
          <p:nvPr>
            <p:ph type="title" idx="4294967295"/>
          </p:nvPr>
        </p:nvSpPr>
        <p:spPr>
          <a:xfrm>
            <a:off x="935355" y="316242"/>
            <a:ext cx="6958013" cy="447675"/>
          </a:xfrm>
        </p:spPr>
        <p:txBody>
          <a:bodyPr>
            <a:normAutofit fontScale="90000"/>
          </a:bodyPr>
          <a:lstStyle/>
          <a:p>
            <a:pPr>
              <a:defRPr/>
            </a:pPr>
            <a:r>
              <a:rPr lang="en-US" altLang="ro-RO" sz="2400" b="1" dirty="0">
                <a:solidFill>
                  <a:srgbClr val="FFFF00"/>
                </a:solidFill>
                <a:latin typeface="Times New Roman" panose="02020603050405020304" pitchFamily="18" charset="0"/>
              </a:rPr>
              <a:t>ACTI</a:t>
            </a:r>
            <a:r>
              <a:rPr lang="ro-RO" altLang="ro-RO" sz="2400" b="1" dirty="0">
                <a:solidFill>
                  <a:srgbClr val="FFFF00"/>
                </a:solidFill>
                <a:latin typeface="Times New Roman" panose="02020603050405020304" pitchFamily="18" charset="0"/>
              </a:rPr>
              <a:t>V</a:t>
            </a:r>
            <a:r>
              <a:rPr lang="en-US" altLang="ro-RO" sz="2400" b="1" dirty="0">
                <a:solidFill>
                  <a:srgbClr val="FFFF00"/>
                </a:solidFill>
                <a:latin typeface="Times New Roman" panose="02020603050405020304" pitchFamily="18" charset="0"/>
              </a:rPr>
              <a:t>IT</a:t>
            </a:r>
            <a:r>
              <a:rPr lang="ro-RO" altLang="ro-RO" sz="2400" b="1" dirty="0">
                <a:solidFill>
                  <a:srgbClr val="FFFF00"/>
                </a:solidFill>
                <a:latin typeface="Times New Roman" panose="02020603050405020304" pitchFamily="18" charset="0"/>
              </a:rPr>
              <a:t>ĂŢI INTERNAŢIONALE</a:t>
            </a:r>
            <a:endParaRPr lang="en-US" altLang="ro-RO" sz="2400" b="1" dirty="0">
              <a:solidFill>
                <a:srgbClr val="FFFF00"/>
              </a:solidFill>
              <a:effectLst/>
              <a:latin typeface="Times New Roman" panose="02020603050405020304" pitchFamily="18" charset="0"/>
            </a:endParaRPr>
          </a:p>
        </p:txBody>
      </p:sp>
      <p:sp>
        <p:nvSpPr>
          <p:cNvPr id="16387" name="Rectangle 3"/>
          <p:cNvSpPr>
            <a:spLocks noGrp="1" noChangeArrowheads="1"/>
          </p:cNvSpPr>
          <p:nvPr>
            <p:ph type="body" idx="4294967295"/>
          </p:nvPr>
        </p:nvSpPr>
        <p:spPr>
          <a:xfrm>
            <a:off x="467544" y="951570"/>
            <a:ext cx="8244916" cy="3919482"/>
          </a:xfrm>
        </p:spPr>
        <p:txBody>
          <a:bodyPr>
            <a:noAutofit/>
          </a:bodyPr>
          <a:lstStyle/>
          <a:p>
            <a:pPr marL="0" indent="0">
              <a:buClr>
                <a:srgbClr val="FFFFCC"/>
              </a:buClr>
              <a:buSzPct val="65000"/>
              <a:buNone/>
              <a:defRPr/>
            </a:pPr>
            <a:r>
              <a:rPr lang="ro-RO" altLang="ro-RO" sz="1800" b="1" u="sng" dirty="0">
                <a:solidFill>
                  <a:srgbClr val="FFFF00"/>
                </a:solidFill>
                <a:latin typeface="Times New Roman" panose="02020603050405020304" pitchFamily="18" charset="0"/>
              </a:rPr>
              <a:t>• Participarea la activitățile Consorțiului </a:t>
            </a:r>
            <a:r>
              <a:rPr lang="ro-RO" altLang="ro-RO" sz="1800" b="1" u="sng" dirty="0" err="1">
                <a:solidFill>
                  <a:srgbClr val="FFFF00"/>
                </a:solidFill>
                <a:latin typeface="Times New Roman" panose="02020603050405020304" pitchFamily="18" charset="0"/>
              </a:rPr>
              <a:t>PfP</a:t>
            </a:r>
            <a:r>
              <a:rPr lang="ro-RO" altLang="ro-RO" sz="1800" b="1" u="sng" dirty="0">
                <a:solidFill>
                  <a:srgbClr val="FFFF00"/>
                </a:solidFill>
                <a:latin typeface="Times New Roman" panose="02020603050405020304" pitchFamily="18" charset="0"/>
              </a:rPr>
              <a:t> al Academiilor de Apărare și Institutelor de Studii de Securitate</a:t>
            </a:r>
            <a:r>
              <a:rPr lang="ro-RO" altLang="ro-RO" sz="1800" b="1" dirty="0">
                <a:solidFill>
                  <a:srgbClr val="FFFF00"/>
                </a:solidFill>
                <a:latin typeface="Times New Roman" panose="02020603050405020304" pitchFamily="18" charset="0"/>
              </a:rPr>
              <a:t>:</a:t>
            </a:r>
          </a:p>
          <a:p>
            <a:pPr>
              <a:buClr>
                <a:srgbClr val="FFFFCC"/>
              </a:buClr>
              <a:buSzPct val="65000"/>
              <a:buFontTx/>
              <a:buChar char="-"/>
              <a:defRPr/>
            </a:pPr>
            <a:r>
              <a:rPr lang="ro-RO" altLang="ro-RO" sz="1600" b="1" dirty="0">
                <a:latin typeface="Times New Roman" panose="02020603050405020304" pitchFamily="18" charset="0"/>
              </a:rPr>
              <a:t>Grupuri de lucru pentru învățământul asistat la distanță;</a:t>
            </a:r>
          </a:p>
          <a:p>
            <a:pPr>
              <a:buClr>
                <a:srgbClr val="FFFFCC"/>
              </a:buClr>
              <a:buSzPct val="65000"/>
              <a:buFontTx/>
              <a:buChar char="-"/>
              <a:defRPr/>
            </a:pPr>
            <a:r>
              <a:rPr lang="ro-RO" altLang="ro-RO" sz="1600" b="1" dirty="0">
                <a:latin typeface="Times New Roman" panose="02020603050405020304" pitchFamily="18" charset="0"/>
              </a:rPr>
              <a:t>Grup de lucru pentru dezvoltarea educației în cadrul instituțiilor de învățământ pentru apărare.</a:t>
            </a:r>
          </a:p>
          <a:p>
            <a:pPr>
              <a:buClr>
                <a:srgbClr val="FFFFCC"/>
              </a:buClr>
              <a:buSzPct val="65000"/>
              <a:buFontTx/>
              <a:buChar char="-"/>
              <a:defRPr/>
            </a:pPr>
            <a:endParaRPr lang="ro-RO" altLang="ro-RO" sz="1400" b="1" dirty="0">
              <a:solidFill>
                <a:srgbClr val="FFFF00"/>
              </a:solidFill>
              <a:latin typeface="Times New Roman" panose="02020603050405020304" pitchFamily="18" charset="0"/>
            </a:endParaRPr>
          </a:p>
          <a:p>
            <a:pPr marL="0" indent="0">
              <a:buClr>
                <a:srgbClr val="FFFFCC"/>
              </a:buClr>
              <a:buSzPct val="65000"/>
              <a:buNone/>
              <a:defRPr/>
            </a:pPr>
            <a:r>
              <a:rPr lang="ro-RO" altLang="ro-RO" sz="1800" b="1" u="sng" dirty="0">
                <a:solidFill>
                  <a:srgbClr val="FFFF00"/>
                </a:solidFill>
                <a:latin typeface="Times New Roman" panose="02020603050405020304" pitchFamily="18" charset="0"/>
              </a:rPr>
              <a:t>• Conferința Științifică Internațională „Managementul resurselor de apărare în secolul 21” (</a:t>
            </a:r>
            <a:r>
              <a:rPr lang="ro-RO" altLang="ro-RO" sz="1800" b="1" u="sng" dirty="0" err="1">
                <a:solidFill>
                  <a:srgbClr val="FFFF00"/>
                </a:solidFill>
                <a:latin typeface="Times New Roman" panose="02020603050405020304" pitchFamily="18" charset="0"/>
              </a:rPr>
              <a:t>Defense</a:t>
            </a:r>
            <a:r>
              <a:rPr lang="ro-RO" altLang="ro-RO" sz="1800" b="1" u="sng" dirty="0">
                <a:solidFill>
                  <a:srgbClr val="FFFF00"/>
                </a:solidFill>
                <a:latin typeface="Times New Roman" panose="02020603050405020304" pitchFamily="18" charset="0"/>
              </a:rPr>
              <a:t> </a:t>
            </a:r>
            <a:r>
              <a:rPr lang="ro-RO" altLang="ro-RO" sz="1800" b="1" u="sng" dirty="0" err="1">
                <a:solidFill>
                  <a:srgbClr val="FFFF00"/>
                </a:solidFill>
                <a:latin typeface="Times New Roman" panose="02020603050405020304" pitchFamily="18" charset="0"/>
              </a:rPr>
              <a:t>Resources</a:t>
            </a:r>
            <a:r>
              <a:rPr lang="ro-RO" altLang="ro-RO" sz="1800" b="1" u="sng" dirty="0">
                <a:solidFill>
                  <a:srgbClr val="FFFF00"/>
                </a:solidFill>
                <a:latin typeface="Times New Roman" panose="02020603050405020304" pitchFamily="18" charset="0"/>
              </a:rPr>
              <a:t> Management in </a:t>
            </a:r>
            <a:r>
              <a:rPr lang="ro-RO" altLang="ro-RO" sz="1800" b="1" u="sng" dirty="0" err="1">
                <a:solidFill>
                  <a:srgbClr val="FFFF00"/>
                </a:solidFill>
                <a:latin typeface="Times New Roman" panose="02020603050405020304" pitchFamily="18" charset="0"/>
              </a:rPr>
              <a:t>the</a:t>
            </a:r>
            <a:r>
              <a:rPr lang="ro-RO" altLang="ro-RO" sz="1800" b="1" u="sng" dirty="0">
                <a:solidFill>
                  <a:srgbClr val="FFFF00"/>
                </a:solidFill>
                <a:latin typeface="Times New Roman" panose="02020603050405020304" pitchFamily="18" charset="0"/>
              </a:rPr>
              <a:t> 21st </a:t>
            </a:r>
            <a:r>
              <a:rPr lang="ro-RO" altLang="ro-RO" sz="1800" b="1" u="sng" dirty="0" err="1">
                <a:solidFill>
                  <a:srgbClr val="FFFF00"/>
                </a:solidFill>
                <a:latin typeface="Times New Roman" panose="02020603050405020304" pitchFamily="18" charset="0"/>
              </a:rPr>
              <a:t>Century</a:t>
            </a:r>
            <a:r>
              <a:rPr lang="ro-RO" altLang="ro-RO" sz="1800" b="1" u="sng" dirty="0">
                <a:solidFill>
                  <a:srgbClr val="FFFF00"/>
                </a:solidFill>
                <a:latin typeface="Times New Roman" panose="02020603050405020304" pitchFamily="18" charset="0"/>
              </a:rPr>
              <a:t>) – 14 ediții</a:t>
            </a:r>
          </a:p>
          <a:p>
            <a:pPr marL="0" indent="0">
              <a:buClr>
                <a:srgbClr val="FFFFCC"/>
              </a:buClr>
              <a:buSzPct val="65000"/>
              <a:buNone/>
              <a:defRPr/>
            </a:pPr>
            <a:endParaRPr lang="ro-RO" altLang="ro-RO" sz="1800" b="1" u="sng" dirty="0">
              <a:solidFill>
                <a:srgbClr val="FFFF00"/>
              </a:solidFill>
              <a:latin typeface="Times New Roman" panose="02020603050405020304" pitchFamily="18" charset="0"/>
            </a:endParaRPr>
          </a:p>
          <a:p>
            <a:pPr marL="0" indent="0">
              <a:buClr>
                <a:srgbClr val="FFFFCC"/>
              </a:buClr>
              <a:buSzPct val="65000"/>
              <a:buNone/>
              <a:defRPr/>
            </a:pPr>
            <a:r>
              <a:rPr lang="ro-RO" altLang="ro-RO" sz="1800" b="1" u="sng" dirty="0">
                <a:solidFill>
                  <a:srgbClr val="FFFF00"/>
                </a:solidFill>
                <a:latin typeface="Times New Roman" panose="02020603050405020304" pitchFamily="18" charset="0"/>
              </a:rPr>
              <a:t>•</a:t>
            </a:r>
            <a:r>
              <a:rPr lang="ro-RO" altLang="ro-RO" sz="1800" b="1" u="sng" dirty="0" err="1">
                <a:solidFill>
                  <a:srgbClr val="FFFF00"/>
                </a:solidFill>
                <a:latin typeface="Times New Roman" panose="02020603050405020304" pitchFamily="18" charset="0"/>
              </a:rPr>
              <a:t>Seminarii</a:t>
            </a:r>
            <a:r>
              <a:rPr lang="ro-RO" altLang="ro-RO" sz="1800" b="1" u="sng" dirty="0">
                <a:solidFill>
                  <a:srgbClr val="FFFF00"/>
                </a:solidFill>
                <a:latin typeface="Times New Roman" panose="02020603050405020304" pitchFamily="18" charset="0"/>
              </a:rPr>
              <a:t> susținute de experți internaționali în cadrul cursurilor postuniversitare de formare și dezvoltare profesională continuă</a:t>
            </a:r>
          </a:p>
          <a:p>
            <a:pPr marL="0" indent="0">
              <a:buClr>
                <a:srgbClr val="FFFFCC"/>
              </a:buClr>
              <a:buSzPct val="65000"/>
              <a:buNone/>
              <a:defRPr/>
            </a:pPr>
            <a:endParaRPr lang="ro-RO" altLang="ro-RO" sz="1800" b="1" u="sng" dirty="0">
              <a:solidFill>
                <a:srgbClr val="FFFF00"/>
              </a:solidFill>
              <a:latin typeface="Times New Roman" panose="02020603050405020304" pitchFamily="18" charset="0"/>
            </a:endParaRPr>
          </a:p>
          <a:p>
            <a:pPr marL="0" indent="0">
              <a:buClr>
                <a:srgbClr val="FFFFCC"/>
              </a:buClr>
              <a:buSzPct val="65000"/>
              <a:buNone/>
              <a:defRPr/>
            </a:pPr>
            <a:r>
              <a:rPr lang="ro-RO" altLang="ro-RO" sz="1800" b="1" u="sng" dirty="0">
                <a:solidFill>
                  <a:srgbClr val="FFFF00"/>
                </a:solidFill>
                <a:latin typeface="Times New Roman" panose="02020603050405020304" pitchFamily="18" charset="0"/>
              </a:rPr>
              <a:t>• Vizite ale delegațiilor străine</a:t>
            </a:r>
          </a:p>
          <a:p>
            <a:pPr>
              <a:lnSpc>
                <a:spcPct val="150000"/>
              </a:lnSpc>
              <a:buClr>
                <a:srgbClr val="FFFFCC"/>
              </a:buClr>
              <a:buSzPct val="65000"/>
              <a:buFontTx/>
              <a:buChar char="-"/>
              <a:defRPr/>
            </a:pPr>
            <a:endParaRPr lang="ro-RO" altLang="ro-RO" sz="1400" b="1" dirty="0">
              <a:solidFill>
                <a:srgbClr val="FFFF00"/>
              </a:solidFill>
              <a:latin typeface="Times New Roman" panose="02020603050405020304" pitchFamily="18" charset="0"/>
            </a:endParaRPr>
          </a:p>
        </p:txBody>
      </p:sp>
      <p:grpSp>
        <p:nvGrpSpPr>
          <p:cNvPr id="10" name="Group 9"/>
          <p:cNvGrpSpPr>
            <a:grpSpLocks/>
          </p:cNvGrpSpPr>
          <p:nvPr/>
        </p:nvGrpSpPr>
        <p:grpSpPr bwMode="auto">
          <a:xfrm>
            <a:off x="8004212" y="123478"/>
            <a:ext cx="1032284" cy="900100"/>
            <a:chOff x="7010400" y="187501"/>
            <a:chExt cx="2113044" cy="1908491"/>
          </a:xfrm>
          <a:effectLst/>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7" name="Picture 16"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extLst>
      <p:ext uri="{BB962C8B-B14F-4D97-AF65-F5344CB8AC3E}">
        <p14:creationId xmlns:p14="http://schemas.microsoft.com/office/powerpoint/2010/main" val="203917694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42"/>
          <p:cNvSpPr>
            <a:spLocks noGrp="1" noChangeArrowheads="1"/>
          </p:cNvSpPr>
          <p:nvPr>
            <p:ph type="sldNum" sz="quarter" idx="11"/>
          </p:nvPr>
        </p:nvSpPr>
        <p:spPr>
          <a:xfrm>
            <a:off x="2879812" y="4899423"/>
            <a:ext cx="6264188"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8A0BE48D-5899-4253-B7F1-61F09071AEA3}" type="slidenum">
              <a:rPr lang="en-US" altLang="ro-RO" b="0" smtClean="0"/>
              <a:pPr>
                <a:defRPr/>
              </a:pPr>
              <a:t>44</a:t>
            </a:fld>
            <a:endParaRPr lang="en-US" altLang="ro-RO" b="0" dirty="0"/>
          </a:p>
        </p:txBody>
      </p:sp>
      <p:sp>
        <p:nvSpPr>
          <p:cNvPr id="88066" name="Rectangle 2"/>
          <p:cNvSpPr>
            <a:spLocks noGrp="1" noChangeArrowheads="1"/>
          </p:cNvSpPr>
          <p:nvPr>
            <p:ph type="title" idx="4294967295"/>
          </p:nvPr>
        </p:nvSpPr>
        <p:spPr>
          <a:xfrm>
            <a:off x="1046199" y="418321"/>
            <a:ext cx="6958013" cy="446087"/>
          </a:xfrm>
        </p:spPr>
        <p:txBody>
          <a:bodyPr>
            <a:normAutofit fontScale="90000"/>
          </a:bodyPr>
          <a:lstStyle/>
          <a:p>
            <a:pPr>
              <a:defRPr/>
            </a:pPr>
            <a:r>
              <a:rPr lang="en-US" altLang="ro-RO" sz="2400" b="1" dirty="0">
                <a:solidFill>
                  <a:srgbClr val="FFFF00"/>
                </a:solidFill>
                <a:latin typeface="Times New Roman" panose="02020603050405020304" pitchFamily="18" charset="0"/>
              </a:rPr>
              <a:t>ALTE ACTI</a:t>
            </a:r>
            <a:r>
              <a:rPr lang="ro-RO" altLang="ro-RO" sz="2400" b="1" dirty="0">
                <a:solidFill>
                  <a:srgbClr val="FFFF00"/>
                </a:solidFill>
                <a:latin typeface="Times New Roman" panose="02020603050405020304" pitchFamily="18" charset="0"/>
              </a:rPr>
              <a:t>V</a:t>
            </a:r>
            <a:r>
              <a:rPr lang="en-US" altLang="ro-RO" sz="2400" b="1" dirty="0">
                <a:solidFill>
                  <a:srgbClr val="FFFF00"/>
                </a:solidFill>
                <a:latin typeface="Times New Roman" panose="02020603050405020304" pitchFamily="18" charset="0"/>
              </a:rPr>
              <a:t>IT</a:t>
            </a:r>
            <a:r>
              <a:rPr lang="ro-RO" altLang="ro-RO" sz="2400" b="1" dirty="0">
                <a:solidFill>
                  <a:srgbClr val="FFFF00"/>
                </a:solidFill>
                <a:latin typeface="Times New Roman" panose="02020603050405020304" pitchFamily="18" charset="0"/>
              </a:rPr>
              <a:t>ĂŢI</a:t>
            </a:r>
            <a:endParaRPr lang="en-US" altLang="ro-RO" sz="2400" b="1" dirty="0">
              <a:solidFill>
                <a:srgbClr val="FFFF00"/>
              </a:solidFill>
              <a:effectLst/>
              <a:latin typeface="Times New Roman" panose="02020603050405020304" pitchFamily="18" charset="0"/>
            </a:endParaRPr>
          </a:p>
        </p:txBody>
      </p:sp>
      <p:sp>
        <p:nvSpPr>
          <p:cNvPr id="16387" name="Rectangle 3"/>
          <p:cNvSpPr>
            <a:spLocks noGrp="1" noChangeArrowheads="1"/>
          </p:cNvSpPr>
          <p:nvPr>
            <p:ph type="body" idx="4294967295"/>
          </p:nvPr>
        </p:nvSpPr>
        <p:spPr>
          <a:xfrm>
            <a:off x="-1" y="1563688"/>
            <a:ext cx="8623093" cy="3060289"/>
          </a:xfrm>
        </p:spPr>
        <p:txBody>
          <a:bodyPr>
            <a:normAutofit/>
          </a:bodyPr>
          <a:lstStyle/>
          <a:p>
            <a:pPr marL="441325">
              <a:lnSpc>
                <a:spcPct val="150000"/>
              </a:lnSpc>
              <a:spcBef>
                <a:spcPct val="0"/>
              </a:spcBef>
              <a:defRPr/>
            </a:pPr>
            <a:r>
              <a:rPr lang="en-US" altLang="ro-RO" sz="1800" b="1" dirty="0" err="1">
                <a:solidFill>
                  <a:srgbClr val="FFFF00"/>
                </a:solidFill>
                <a:latin typeface="Times New Roman" panose="02020603050405020304" pitchFamily="18" charset="0"/>
              </a:rPr>
              <a:t>Cursuri</a:t>
            </a:r>
            <a:r>
              <a:rPr lang="en-US" altLang="ro-RO" sz="1800" b="1" dirty="0">
                <a:solidFill>
                  <a:srgbClr val="FFFF00"/>
                </a:solidFill>
                <a:latin typeface="Times New Roman" panose="02020603050405020304" pitchFamily="18" charset="0"/>
              </a:rPr>
              <a:t>  </a:t>
            </a:r>
            <a:r>
              <a:rPr lang="ro-RO" altLang="ro-RO" sz="1800" b="1" dirty="0">
                <a:solidFill>
                  <a:srgbClr val="FFFF00"/>
                </a:solidFill>
                <a:latin typeface="Times New Roman" panose="02020603050405020304" pitchFamily="18" charset="0"/>
              </a:rPr>
              <a:t>și grupuri de lucru internaționale organizate de structurile centrale </a:t>
            </a:r>
            <a:r>
              <a:rPr lang="en-US" altLang="ro-RO" sz="1800" b="1" dirty="0">
                <a:solidFill>
                  <a:srgbClr val="FFFF00"/>
                </a:solidFill>
                <a:latin typeface="Times New Roman" panose="02020603050405020304" pitchFamily="18" charset="0"/>
              </a:rPr>
              <a:t>ale  </a:t>
            </a:r>
            <a:r>
              <a:rPr lang="ro-RO" altLang="ro-RO" sz="1800" b="1" dirty="0">
                <a:solidFill>
                  <a:srgbClr val="FFFF00"/>
                </a:solidFill>
                <a:latin typeface="Times New Roman" panose="02020603050405020304" pitchFamily="18" charset="0"/>
              </a:rPr>
              <a:t>M.Ap.N. în colaborare cu partenerii străini</a:t>
            </a:r>
            <a:endParaRPr lang="ro-RO" altLang="ro-RO" sz="1800" dirty="0">
              <a:latin typeface="Times New Roman" panose="02020603050405020304" pitchFamily="18" charset="0"/>
            </a:endParaRPr>
          </a:p>
          <a:p>
            <a:pPr marL="441325">
              <a:lnSpc>
                <a:spcPct val="150000"/>
              </a:lnSpc>
              <a:spcBef>
                <a:spcPct val="0"/>
              </a:spcBef>
              <a:buClr>
                <a:schemeClr val="tx1"/>
              </a:buClr>
              <a:buFont typeface="Wingdings" panose="05000000000000000000" pitchFamily="2" charset="2"/>
              <a:buChar char="ü"/>
              <a:defRPr/>
            </a:pPr>
            <a:endParaRPr lang="ro-RO" altLang="ro-RO" sz="1000" dirty="0">
              <a:latin typeface="Times New Roman" panose="02020603050405020304" pitchFamily="18" charset="0"/>
            </a:endParaRPr>
          </a:p>
          <a:p>
            <a:pPr marL="441325">
              <a:lnSpc>
                <a:spcPct val="150000"/>
              </a:lnSpc>
              <a:defRPr/>
            </a:pPr>
            <a:r>
              <a:rPr lang="ro-RO" altLang="ro-RO" sz="1800" b="1" dirty="0">
                <a:solidFill>
                  <a:srgbClr val="FFFF00"/>
                </a:solidFill>
                <a:latin typeface="Times New Roman" panose="02020603050405020304" pitchFamily="18" charset="0"/>
              </a:rPr>
              <a:t>Convocări de pregătire pe domenii de specialitate ale structurilor centrale ale M.Ap.N. și categoriilor de forțe ale Armatei</a:t>
            </a:r>
            <a:endParaRPr lang="ro-RO" altLang="ro-RO" sz="1800" dirty="0">
              <a:latin typeface="Times New Roman" panose="02020603050405020304" pitchFamily="18" charset="0"/>
            </a:endParaRPr>
          </a:p>
          <a:p>
            <a:pPr marL="0" algn="just">
              <a:lnSpc>
                <a:spcPct val="150000"/>
              </a:lnSpc>
              <a:buFont typeface="Wingdings" panose="05000000000000000000" pitchFamily="2" charset="2"/>
              <a:buNone/>
              <a:defRPr/>
            </a:pPr>
            <a:r>
              <a:rPr lang="ro-RO" altLang="ro-RO" sz="2400" dirty="0">
                <a:latin typeface="Times New Roman" panose="02020603050405020304" pitchFamily="18" charset="0"/>
              </a:rPr>
              <a:t>		</a:t>
            </a:r>
          </a:p>
        </p:txBody>
      </p:sp>
      <p:grpSp>
        <p:nvGrpSpPr>
          <p:cNvPr id="10" name="Group 9"/>
          <p:cNvGrpSpPr>
            <a:grpSpLocks/>
          </p:cNvGrpSpPr>
          <p:nvPr/>
        </p:nvGrpSpPr>
        <p:grpSpPr bwMode="auto">
          <a:xfrm>
            <a:off x="8004212" y="123478"/>
            <a:ext cx="1032284" cy="900100"/>
            <a:chOff x="7010400" y="187501"/>
            <a:chExt cx="2113044" cy="1908491"/>
          </a:xfrm>
          <a:effectLst/>
        </p:grpSpPr>
        <p:pic>
          <p:nvPicPr>
            <p:cNvPr id="11" name="Picture 10"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2" name="Picture 11"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3" name="Picture 12"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extLst>
      <p:ext uri="{BB962C8B-B14F-4D97-AF65-F5344CB8AC3E}">
        <p14:creationId xmlns:p14="http://schemas.microsoft.com/office/powerpoint/2010/main" val="142223130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2"/>
          <p:cNvSpPr>
            <a:spLocks noGrp="1" noChangeArrowheads="1"/>
          </p:cNvSpPr>
          <p:nvPr>
            <p:ph type="sldNum" sz="quarter" idx="11"/>
          </p:nvPr>
        </p:nvSpPr>
        <p:spPr>
          <a:xfrm>
            <a:off x="3095836" y="4899423"/>
            <a:ext cx="6048164"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dirty="0"/>
              <a:t> </a:t>
            </a:r>
            <a:r>
              <a:rPr lang="en-US" altLang="ro-RO" b="0" dirty="0"/>
              <a:t>NECLASIFICAT                                                                                                                                               </a:t>
            </a:r>
            <a:fld id="{083EE9E5-8B49-4017-95E4-B721D1B443C3}" type="slidenum">
              <a:rPr lang="en-US" altLang="ro-RO" b="0" smtClean="0"/>
              <a:pPr>
                <a:defRPr/>
              </a:pPr>
              <a:t>45</a:t>
            </a:fld>
            <a:endParaRPr lang="en-US" altLang="ro-RO" b="0" dirty="0"/>
          </a:p>
        </p:txBody>
      </p:sp>
      <p:sp>
        <p:nvSpPr>
          <p:cNvPr id="93186" name="Rectangle 2"/>
          <p:cNvSpPr>
            <a:spLocks noChangeArrowheads="1"/>
          </p:cNvSpPr>
          <p:nvPr/>
        </p:nvSpPr>
        <p:spPr bwMode="auto">
          <a:xfrm>
            <a:off x="1169989" y="250031"/>
            <a:ext cx="6727825" cy="459100"/>
          </a:xfrm>
          <a:prstGeom prst="rect">
            <a:avLst/>
          </a:prstGeom>
          <a:noFill/>
          <a:ln w="12700">
            <a:noFill/>
            <a:miter lim="800000"/>
            <a:headEnd/>
            <a:tailEnd/>
          </a:ln>
          <a:effectLst/>
        </p:spPr>
        <p:txBody>
          <a:bodyPr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ro-RO" altLang="ro-RO" sz="2400" b="1" dirty="0">
                <a:solidFill>
                  <a:srgbClr val="FFFF00"/>
                </a:solidFill>
                <a:effectLst>
                  <a:outerShdw blurRad="38100" dist="38100" dir="2700000" algn="tl">
                    <a:srgbClr val="000000"/>
                  </a:outerShdw>
                </a:effectLst>
              </a:rPr>
              <a:t>RES</a:t>
            </a:r>
            <a:r>
              <a:rPr lang="en-US" altLang="ro-RO" sz="2400" b="1" dirty="0">
                <a:solidFill>
                  <a:srgbClr val="FFFF00"/>
                </a:solidFill>
                <a:effectLst>
                  <a:outerShdw blurRad="38100" dist="38100" dir="2700000" algn="tl">
                    <a:srgbClr val="000000"/>
                  </a:outerShdw>
                </a:effectLst>
              </a:rPr>
              <a:t>UR</a:t>
            </a:r>
            <a:r>
              <a:rPr lang="ro-RO" altLang="ro-RO" sz="2400" b="1" dirty="0">
                <a:solidFill>
                  <a:srgbClr val="FFFF00"/>
                </a:solidFill>
                <a:effectLst>
                  <a:outerShdw blurRad="38100" dist="38100" dir="2700000" algn="tl">
                    <a:srgbClr val="000000"/>
                  </a:outerShdw>
                </a:effectLst>
              </a:rPr>
              <a:t>S</a:t>
            </a:r>
            <a:r>
              <a:rPr lang="en-US" altLang="ro-RO" sz="2400" b="1" dirty="0">
                <a:solidFill>
                  <a:srgbClr val="FFFF00"/>
                </a:solidFill>
                <a:effectLst>
                  <a:outerShdw blurRad="38100" dist="38100" dir="2700000" algn="tl">
                    <a:srgbClr val="000000"/>
                  </a:outerShdw>
                </a:effectLst>
              </a:rPr>
              <a:t>E </a:t>
            </a:r>
            <a:r>
              <a:rPr lang="ro-RO" altLang="ro-RO" sz="2400" b="1" dirty="0">
                <a:solidFill>
                  <a:srgbClr val="FFFF00"/>
                </a:solidFill>
                <a:effectLst>
                  <a:outerShdw blurRad="38100" dist="38100" dir="2700000" algn="tl">
                    <a:srgbClr val="000000"/>
                  </a:outerShdw>
                </a:effectLst>
              </a:rPr>
              <a:t>ŞI</a:t>
            </a:r>
            <a:r>
              <a:rPr lang="en-US" altLang="ro-RO" sz="2400" b="1" dirty="0">
                <a:solidFill>
                  <a:srgbClr val="FFFF00"/>
                </a:solidFill>
                <a:effectLst>
                  <a:outerShdw blurRad="38100" dist="38100" dir="2700000" algn="tl">
                    <a:srgbClr val="000000"/>
                  </a:outerShdw>
                </a:effectLst>
              </a:rPr>
              <a:t> </a:t>
            </a:r>
            <a:r>
              <a:rPr lang="ro-RO" altLang="ro-RO" sz="2400" b="1" dirty="0">
                <a:solidFill>
                  <a:srgbClr val="FFFF00"/>
                </a:solidFill>
                <a:effectLst>
                  <a:outerShdw blurRad="38100" dist="38100" dir="2700000" algn="tl">
                    <a:srgbClr val="000000"/>
                  </a:outerShdw>
                </a:effectLst>
              </a:rPr>
              <a:t>FACILITĂŢI </a:t>
            </a:r>
            <a:endParaRPr lang="en-US" altLang="ro-RO" sz="2400" b="1" dirty="0">
              <a:solidFill>
                <a:srgbClr val="FFFF00"/>
              </a:solidFill>
              <a:effectLst>
                <a:outerShdw blurRad="38100" dist="38100" dir="2700000" algn="tl">
                  <a:srgbClr val="000000"/>
                </a:outerShdw>
              </a:effectLst>
            </a:endParaRPr>
          </a:p>
        </p:txBody>
      </p:sp>
      <p:sp>
        <p:nvSpPr>
          <p:cNvPr id="93187" name="Text Box 3"/>
          <p:cNvSpPr txBox="1">
            <a:spLocks noChangeArrowheads="1"/>
          </p:cNvSpPr>
          <p:nvPr/>
        </p:nvSpPr>
        <p:spPr bwMode="auto">
          <a:xfrm>
            <a:off x="283001" y="951570"/>
            <a:ext cx="2668819" cy="2090316"/>
          </a:xfrm>
          <a:prstGeom prst="rect">
            <a:avLst/>
          </a:prstGeom>
          <a:noFill/>
          <a:ln w="12700" algn="ctr">
            <a:noFill/>
            <a:miter lim="800000"/>
            <a:headEnd/>
            <a:tailEnd/>
          </a:ln>
          <a:effectLst/>
        </p:spPr>
        <p:txBody>
          <a:bodyPr wrap="square"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en-US" altLang="ro-RO" b="1" dirty="0">
                <a:solidFill>
                  <a:srgbClr val="FFFF00"/>
                </a:solidFill>
                <a:effectLst>
                  <a:outerShdw blurRad="38100" dist="38100" dir="2700000" algn="tl">
                    <a:srgbClr val="000000"/>
                  </a:outerShdw>
                </a:effectLst>
              </a:rPr>
              <a:t>EDUCA</a:t>
            </a:r>
            <a:r>
              <a:rPr lang="ro-RO" altLang="ro-RO" b="1" dirty="0">
                <a:solidFill>
                  <a:srgbClr val="FFFF00"/>
                </a:solidFill>
                <a:effectLst>
                  <a:outerShdw blurRad="38100" dist="38100" dir="2700000" algn="tl">
                    <a:srgbClr val="000000"/>
                  </a:outerShdw>
                </a:effectLst>
              </a:rPr>
              <a:t>Ţ</a:t>
            </a:r>
            <a:r>
              <a:rPr lang="en-US" altLang="ro-RO" b="1" dirty="0">
                <a:solidFill>
                  <a:srgbClr val="FFFF00"/>
                </a:solidFill>
                <a:effectLst>
                  <a:outerShdw blurRad="38100" dist="38100" dir="2700000" algn="tl">
                    <a:srgbClr val="000000"/>
                  </a:outerShdw>
                </a:effectLst>
              </a:rPr>
              <a:t>I</a:t>
            </a:r>
            <a:r>
              <a:rPr lang="ro-RO" altLang="ro-RO" b="1" dirty="0">
                <a:solidFill>
                  <a:srgbClr val="FFFF00"/>
                </a:solidFill>
                <a:effectLst>
                  <a:outerShdw blurRad="38100" dist="38100" dir="2700000" algn="tl">
                    <a:srgbClr val="000000"/>
                  </a:outerShdw>
                </a:effectLst>
              </a:rPr>
              <a:t>E</a:t>
            </a:r>
            <a:endParaRPr lang="en-US" altLang="ro-RO" b="1" dirty="0">
              <a:solidFill>
                <a:srgbClr val="FFFF00"/>
              </a:solidFill>
              <a:effectLst>
                <a:outerShdw blurRad="38100" dist="38100" dir="2700000" algn="tl">
                  <a:srgbClr val="000000"/>
                </a:outerShdw>
              </a:effectLst>
            </a:endParaRPr>
          </a:p>
          <a:p>
            <a:pPr>
              <a:buFontTx/>
              <a:buChar char="•"/>
              <a:defRPr/>
            </a:pPr>
            <a:r>
              <a:rPr lang="ro-RO" altLang="ro-RO" sz="1600" b="1" dirty="0">
                <a:solidFill>
                  <a:srgbClr val="FFFF00"/>
                </a:solidFill>
                <a:effectLst>
                  <a:outerShdw blurRad="38100" dist="38100" dir="2700000" algn="tl">
                    <a:srgbClr val="000000"/>
                  </a:outerShdw>
                </a:effectLst>
              </a:rPr>
              <a:t> </a:t>
            </a:r>
            <a:r>
              <a:rPr lang="en-US" altLang="ro-RO" sz="1600" b="1" dirty="0">
                <a:solidFill>
                  <a:srgbClr val="FFFF00"/>
                </a:solidFill>
                <a:effectLst>
                  <a:outerShdw blurRad="38100" dist="38100" dir="2700000" algn="tl">
                    <a:srgbClr val="000000"/>
                  </a:outerShdw>
                </a:effectLst>
              </a:rPr>
              <a:t>1 </a:t>
            </a:r>
            <a:r>
              <a:rPr lang="ro-RO" altLang="ro-RO" sz="1600" b="1" dirty="0">
                <a:solidFill>
                  <a:srgbClr val="FFFF00"/>
                </a:solidFill>
                <a:effectLst>
                  <a:outerShdw blurRad="38100" dist="38100" dir="2700000" algn="tl">
                    <a:srgbClr val="000000"/>
                  </a:outerShdw>
                </a:effectLst>
              </a:rPr>
              <a:t>aulă </a:t>
            </a:r>
          </a:p>
          <a:p>
            <a:pPr>
              <a:buFontTx/>
              <a:buChar char="•"/>
              <a:defRPr/>
            </a:pPr>
            <a:r>
              <a:rPr lang="en-US" altLang="ro-RO" sz="1600" b="1" dirty="0">
                <a:solidFill>
                  <a:srgbClr val="FFFF00"/>
                </a:solidFill>
                <a:effectLst>
                  <a:outerShdw blurRad="38100" dist="38100" dir="2700000" algn="tl">
                    <a:srgbClr val="000000"/>
                  </a:outerShdw>
                </a:effectLst>
              </a:rPr>
              <a:t> 4</a:t>
            </a:r>
            <a:r>
              <a:rPr lang="ro-RO" altLang="ro-RO" sz="1600" b="1" dirty="0">
                <a:solidFill>
                  <a:srgbClr val="FFFF00"/>
                </a:solidFill>
                <a:effectLst>
                  <a:outerShdw blurRad="38100" dist="38100" dir="2700000" algn="tl">
                    <a:srgbClr val="000000"/>
                  </a:outerShdw>
                </a:effectLst>
              </a:rPr>
              <a:t> săli de predare</a:t>
            </a:r>
          </a:p>
          <a:p>
            <a:pPr>
              <a:buFontTx/>
              <a:buChar char="•"/>
              <a:defRPr/>
            </a:pPr>
            <a:r>
              <a:rPr lang="ro-RO" altLang="ro-RO" sz="1600" b="1" dirty="0">
                <a:solidFill>
                  <a:srgbClr val="FFFF00"/>
                </a:solidFill>
                <a:effectLst>
                  <a:outerShdw blurRad="38100" dist="38100" dir="2700000" algn="tl">
                    <a:srgbClr val="000000"/>
                  </a:outerShdw>
                </a:effectLst>
              </a:rPr>
              <a:t> </a:t>
            </a:r>
            <a:r>
              <a:rPr lang="en-US" altLang="ro-RO" sz="1600" b="1" dirty="0">
                <a:solidFill>
                  <a:srgbClr val="FFFF00"/>
                </a:solidFill>
                <a:effectLst>
                  <a:outerShdw blurRad="38100" dist="38100" dir="2700000" algn="tl">
                    <a:srgbClr val="000000"/>
                  </a:outerShdw>
                </a:effectLst>
              </a:rPr>
              <a:t>2 </a:t>
            </a:r>
            <a:r>
              <a:rPr lang="ro-RO" altLang="ro-RO" sz="1600" b="1" dirty="0">
                <a:solidFill>
                  <a:srgbClr val="FFFF00"/>
                </a:solidFill>
                <a:effectLst>
                  <a:outerShdw blurRad="38100" dist="38100" dir="2700000" algn="tl">
                    <a:srgbClr val="000000"/>
                  </a:outerShdw>
                </a:effectLst>
              </a:rPr>
              <a:t>laboratoare informatică</a:t>
            </a:r>
          </a:p>
          <a:p>
            <a:pPr>
              <a:buFontTx/>
              <a:buChar char="•"/>
              <a:defRPr/>
            </a:pPr>
            <a:r>
              <a:rPr lang="ro-RO" altLang="ro-RO" sz="1600" b="1" dirty="0">
                <a:solidFill>
                  <a:srgbClr val="FFFF00"/>
                </a:solidFill>
                <a:effectLst>
                  <a:outerShdw blurRad="38100" dist="38100" dir="2700000" algn="tl">
                    <a:srgbClr val="000000"/>
                  </a:outerShdw>
                </a:effectLst>
              </a:rPr>
              <a:t> </a:t>
            </a:r>
            <a:r>
              <a:rPr lang="en-US" altLang="ro-RO" sz="1600" b="1" dirty="0">
                <a:solidFill>
                  <a:srgbClr val="FFFF00"/>
                </a:solidFill>
                <a:effectLst>
                  <a:outerShdw blurRad="38100" dist="38100" dir="2700000" algn="tl">
                    <a:srgbClr val="000000"/>
                  </a:outerShdw>
                </a:effectLst>
              </a:rPr>
              <a:t>1 </a:t>
            </a:r>
            <a:r>
              <a:rPr lang="ro-RO" altLang="ro-RO" sz="1600" b="1" dirty="0">
                <a:solidFill>
                  <a:srgbClr val="FFFF00"/>
                </a:solidFill>
                <a:effectLst>
                  <a:outerShdw blurRad="38100" dist="38100" dir="2700000" algn="tl">
                    <a:srgbClr val="000000"/>
                  </a:outerShdw>
                </a:effectLst>
              </a:rPr>
              <a:t>sală de discuţii </a:t>
            </a:r>
          </a:p>
          <a:p>
            <a:pPr>
              <a:buFontTx/>
              <a:buChar char="•"/>
              <a:defRPr/>
            </a:pPr>
            <a:r>
              <a:rPr lang="ro-RO" altLang="ro-RO" sz="1600" b="1" dirty="0">
                <a:solidFill>
                  <a:srgbClr val="FFFF00"/>
                </a:solidFill>
                <a:effectLst>
                  <a:outerShdw blurRad="38100" dist="38100" dir="2700000" algn="tl">
                    <a:srgbClr val="000000"/>
                  </a:outerShdw>
                </a:effectLst>
              </a:rPr>
              <a:t> </a:t>
            </a:r>
            <a:r>
              <a:rPr lang="en-US" altLang="ro-RO" sz="1600" b="1" dirty="0">
                <a:solidFill>
                  <a:srgbClr val="FFFF00"/>
                </a:solidFill>
                <a:effectLst>
                  <a:outerShdw blurRad="38100" dist="38100" dir="2700000" algn="tl">
                    <a:srgbClr val="000000"/>
                  </a:outerShdw>
                </a:effectLst>
              </a:rPr>
              <a:t>1 </a:t>
            </a:r>
            <a:r>
              <a:rPr lang="ro-RO" altLang="ro-RO" sz="1600" b="1" dirty="0">
                <a:solidFill>
                  <a:srgbClr val="FFFF00"/>
                </a:solidFill>
                <a:effectLst>
                  <a:outerShdw blurRad="38100" dist="38100" dir="2700000" algn="tl">
                    <a:srgbClr val="000000"/>
                  </a:outerShdw>
                </a:effectLst>
              </a:rPr>
              <a:t>bibliotecă</a:t>
            </a:r>
          </a:p>
          <a:p>
            <a:pPr>
              <a:buFontTx/>
              <a:buChar char="•"/>
              <a:defRPr/>
            </a:pPr>
            <a:r>
              <a:rPr lang="en-US" altLang="ro-RO" sz="1600" b="1" dirty="0">
                <a:solidFill>
                  <a:srgbClr val="FFFF00"/>
                </a:solidFill>
                <a:effectLst>
                  <a:outerShdw blurRad="38100" dist="38100" dir="2700000" algn="tl">
                    <a:srgbClr val="000000"/>
                  </a:outerShdw>
                </a:effectLst>
              </a:rPr>
              <a:t> </a:t>
            </a:r>
            <a:r>
              <a:rPr lang="ro-RO" altLang="ro-RO" sz="1600" b="1" dirty="0">
                <a:solidFill>
                  <a:srgbClr val="FFFF00"/>
                </a:solidFill>
                <a:effectLst>
                  <a:outerShdw blurRad="38100" dist="38100" dir="2700000" algn="tl">
                    <a:srgbClr val="000000"/>
                  </a:outerShdw>
                </a:effectLst>
              </a:rPr>
              <a:t>reţele Intranet și Internet</a:t>
            </a:r>
          </a:p>
          <a:p>
            <a:pPr>
              <a:buFontTx/>
              <a:buChar char="•"/>
              <a:defRPr/>
            </a:pPr>
            <a:r>
              <a:rPr lang="ro-RO" altLang="ro-RO" sz="1600" b="1" dirty="0">
                <a:solidFill>
                  <a:srgbClr val="FFFF00"/>
                </a:solidFill>
                <a:effectLst>
                  <a:outerShdw blurRad="38100" dist="38100" dir="2700000" algn="tl">
                    <a:srgbClr val="000000"/>
                  </a:outerShdw>
                </a:effectLst>
              </a:rPr>
              <a:t> facilităţi de editare</a:t>
            </a:r>
          </a:p>
        </p:txBody>
      </p:sp>
      <p:pic>
        <p:nvPicPr>
          <p:cNvPr id="13319" name="Picture 24"/>
          <p:cNvPicPr>
            <a:picLocks noChangeAspect="1" noChangeArrowheads="1"/>
          </p:cNvPicPr>
          <p:nvPr/>
        </p:nvPicPr>
        <p:blipFill>
          <a:blip r:embed="rId3" cstate="print"/>
          <a:srcRect/>
          <a:stretch>
            <a:fillRect/>
          </a:stretch>
        </p:blipFill>
        <p:spPr bwMode="auto">
          <a:xfrm>
            <a:off x="431540" y="3390893"/>
            <a:ext cx="2196244" cy="1401404"/>
          </a:xfrm>
          <a:prstGeom prst="rect">
            <a:avLst/>
          </a:prstGeom>
          <a:noFill/>
          <a:ln>
            <a:noFill/>
          </a:ln>
          <a:effectLst>
            <a:glow rad="228600">
              <a:schemeClr val="accent4">
                <a:satMod val="175000"/>
                <a:alpha val="40000"/>
              </a:schemeClr>
            </a:glow>
          </a:effectLst>
        </p:spPr>
      </p:pic>
      <p:sp>
        <p:nvSpPr>
          <p:cNvPr id="14" name="Text Box 3"/>
          <p:cNvSpPr txBox="1">
            <a:spLocks noChangeArrowheads="1"/>
          </p:cNvSpPr>
          <p:nvPr/>
        </p:nvSpPr>
        <p:spPr bwMode="auto">
          <a:xfrm>
            <a:off x="2951820" y="1228569"/>
            <a:ext cx="3492388" cy="1844095"/>
          </a:xfrm>
          <a:prstGeom prst="rect">
            <a:avLst/>
          </a:prstGeom>
          <a:noFill/>
          <a:ln w="12700" algn="ctr">
            <a:noFill/>
            <a:miter lim="800000"/>
            <a:headEnd/>
            <a:tailEnd/>
          </a:ln>
          <a:effectLst/>
        </p:spPr>
        <p:txBody>
          <a:bodyPr wrap="square"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ro-RO" altLang="ro-RO" b="1" dirty="0">
                <a:solidFill>
                  <a:srgbClr val="FFFF00"/>
                </a:solidFill>
                <a:effectLst>
                  <a:outerShdw blurRad="38100" dist="38100" dir="2700000" algn="tl">
                    <a:srgbClr val="000000"/>
                  </a:outerShdw>
                </a:effectLst>
              </a:rPr>
              <a:t>CAZARE</a:t>
            </a:r>
            <a:endParaRPr lang="en-US" altLang="ro-RO" b="1" dirty="0">
              <a:solidFill>
                <a:srgbClr val="FFFF00"/>
              </a:solidFill>
              <a:effectLst>
                <a:outerShdw blurRad="38100" dist="38100" dir="2700000" algn="tl">
                  <a:srgbClr val="000000"/>
                </a:outerShdw>
              </a:effectLst>
            </a:endParaRPr>
          </a:p>
          <a:p>
            <a:pPr marL="177800" indent="-177800">
              <a:buFontTx/>
              <a:buChar char="•"/>
              <a:defRPr/>
            </a:pPr>
            <a:r>
              <a:rPr lang="ro-RO" altLang="ro-RO" sz="1600" b="1" dirty="0">
                <a:solidFill>
                  <a:srgbClr val="FFFF00"/>
                </a:solidFill>
                <a:effectLst>
                  <a:outerShdw blurRad="38100" dist="38100" dir="2700000" algn="tl">
                    <a:srgbClr val="000000"/>
                  </a:outerShdw>
                </a:effectLst>
              </a:rPr>
              <a:t> </a:t>
            </a:r>
            <a:r>
              <a:rPr lang="vi-VN" altLang="ro-RO" sz="1600" b="1" dirty="0">
                <a:solidFill>
                  <a:srgbClr val="FFFF00"/>
                </a:solidFill>
                <a:effectLst>
                  <a:outerShdw blurRad="38100" dist="38100" dir="2700000" algn="tl">
                    <a:srgbClr val="000000"/>
                  </a:outerShdw>
                </a:effectLst>
              </a:rPr>
              <a:t>70 apartamente de 2 camere (de studiu şi de odihnă) cu 1 - 2  paturi</a:t>
            </a:r>
            <a:r>
              <a:rPr lang="ro-RO" altLang="ro-RO" sz="1600" b="1" dirty="0">
                <a:solidFill>
                  <a:srgbClr val="FFFF00"/>
                </a:solidFill>
                <a:effectLst>
                  <a:outerShdw blurRad="38100" dist="38100" dir="2700000" algn="tl">
                    <a:srgbClr val="000000"/>
                  </a:outerShdw>
                </a:effectLst>
              </a:rPr>
              <a:t>, </a:t>
            </a:r>
            <a:r>
              <a:rPr lang="vi-VN" altLang="ro-RO" sz="1600" b="1" dirty="0">
                <a:solidFill>
                  <a:srgbClr val="FFFF00"/>
                </a:solidFill>
                <a:effectLst>
                  <a:outerShdw blurRad="38100" dist="38100" dir="2700000" algn="tl">
                    <a:srgbClr val="000000"/>
                  </a:outerShdw>
                </a:effectLst>
              </a:rPr>
              <a:t>computer conectat la Internet, TV-cablu,  telefon </a:t>
            </a:r>
          </a:p>
          <a:p>
            <a:pPr marL="177800" indent="-177800">
              <a:buFontTx/>
              <a:buChar char="•"/>
              <a:defRPr/>
            </a:pPr>
            <a:r>
              <a:rPr lang="vi-VN" altLang="ro-RO" sz="1600" b="1" dirty="0">
                <a:solidFill>
                  <a:srgbClr val="FFFF00"/>
                </a:solidFill>
                <a:effectLst>
                  <a:outerShdw blurRad="38100" dist="38100" dir="2700000" algn="tl">
                    <a:srgbClr val="000000"/>
                  </a:outerShdw>
                </a:effectLst>
              </a:rPr>
              <a:t>capacitate maximă: 98 p</a:t>
            </a:r>
            <a:r>
              <a:rPr lang="ro-RO" altLang="ro-RO" sz="1600" b="1" dirty="0">
                <a:solidFill>
                  <a:srgbClr val="FFFF00"/>
                </a:solidFill>
                <a:effectLst>
                  <a:outerShdw blurRad="38100" dist="38100" dir="2700000" algn="tl">
                    <a:srgbClr val="000000"/>
                  </a:outerShdw>
                </a:effectLst>
              </a:rPr>
              <a:t>ersoane</a:t>
            </a:r>
            <a:endParaRPr lang="vi-VN" altLang="ro-RO" sz="1600" b="1" dirty="0">
              <a:solidFill>
                <a:srgbClr val="FFFF00"/>
              </a:solidFill>
              <a:effectLst>
                <a:outerShdw blurRad="38100" dist="38100" dir="2700000" algn="tl">
                  <a:srgbClr val="000000"/>
                </a:outerShdw>
              </a:effectLst>
            </a:endParaRPr>
          </a:p>
          <a:p>
            <a:pPr marL="177800" indent="-177800">
              <a:buFontTx/>
              <a:buChar char="•"/>
              <a:defRPr/>
            </a:pPr>
            <a:r>
              <a:rPr lang="vi-VN" altLang="ro-RO" sz="1600" b="1" dirty="0">
                <a:solidFill>
                  <a:srgbClr val="FFFF00"/>
                </a:solidFill>
                <a:effectLst>
                  <a:outerShdw blurRad="38100" dist="38100" dir="2700000" algn="tl">
                    <a:srgbClr val="000000"/>
                  </a:outerShdw>
                </a:effectLst>
              </a:rPr>
              <a:t>Facilităţi</a:t>
            </a:r>
            <a:r>
              <a:rPr lang="ro-RO" altLang="ro-RO" sz="1600" b="1" dirty="0">
                <a:solidFill>
                  <a:srgbClr val="FFFF00"/>
                </a:solidFill>
                <a:effectLst>
                  <a:outerShdw blurRad="38100" dist="38100" dir="2700000" algn="tl">
                    <a:srgbClr val="000000"/>
                  </a:outerShdw>
                </a:effectLst>
              </a:rPr>
              <a:t> pentru </a:t>
            </a:r>
            <a:r>
              <a:rPr lang="vi-VN" altLang="ro-RO" sz="1600" b="1" dirty="0">
                <a:solidFill>
                  <a:srgbClr val="FFFF00"/>
                </a:solidFill>
                <a:effectLst>
                  <a:outerShdw blurRad="38100" dist="38100" dir="2700000" algn="tl">
                    <a:srgbClr val="000000"/>
                  </a:outerShdw>
                </a:effectLst>
              </a:rPr>
              <a:t>spăl</a:t>
            </a:r>
            <a:r>
              <a:rPr lang="ro-RO" altLang="ro-RO" sz="1600" b="1" dirty="0">
                <a:solidFill>
                  <a:srgbClr val="FFFF00"/>
                </a:solidFill>
                <a:effectLst>
                  <a:outerShdw blurRad="38100" dist="38100" dir="2700000" algn="tl">
                    <a:srgbClr val="000000"/>
                  </a:outerShdw>
                </a:effectLst>
              </a:rPr>
              <a:t>a</a:t>
            </a:r>
            <a:r>
              <a:rPr lang="vi-VN" altLang="ro-RO" sz="1600" b="1" dirty="0">
                <a:solidFill>
                  <a:srgbClr val="FFFF00"/>
                </a:solidFill>
                <a:effectLst>
                  <a:outerShdw blurRad="38100" dist="38100" dir="2700000" algn="tl">
                    <a:srgbClr val="000000"/>
                  </a:outerShdw>
                </a:effectLst>
              </a:rPr>
              <a:t>t</a:t>
            </a:r>
            <a:r>
              <a:rPr lang="ro-RO" altLang="ro-RO" sz="1600" b="1" dirty="0">
                <a:solidFill>
                  <a:srgbClr val="FFFF00"/>
                </a:solidFill>
                <a:effectLst>
                  <a:outerShdw blurRad="38100" dist="38100" dir="2700000" algn="tl">
                    <a:srgbClr val="000000"/>
                  </a:outerShdw>
                </a:effectLst>
              </a:rPr>
              <a:t>/uscat/călcat</a:t>
            </a:r>
            <a:endParaRPr lang="vi-VN" altLang="ro-RO" sz="1600" b="1" dirty="0">
              <a:solidFill>
                <a:srgbClr val="FFFF00"/>
              </a:solidFill>
              <a:effectLst>
                <a:outerShdw blurRad="38100" dist="38100" dir="2700000" algn="tl">
                  <a:srgbClr val="000000"/>
                </a:outerShdw>
              </a:effectLst>
            </a:endParaRPr>
          </a:p>
        </p:txBody>
      </p:sp>
      <p:pic>
        <p:nvPicPr>
          <p:cNvPr id="20" name="Imagine 1"/>
          <p:cNvPicPr>
            <a:picLocks noChangeAspect="1"/>
          </p:cNvPicPr>
          <p:nvPr/>
        </p:nvPicPr>
        <p:blipFill>
          <a:blip r:embed="rId4" cstate="print"/>
          <a:srcRect/>
          <a:stretch>
            <a:fillRect/>
          </a:stretch>
        </p:blipFill>
        <p:spPr bwMode="auto">
          <a:xfrm>
            <a:off x="3383868" y="3480228"/>
            <a:ext cx="2335212" cy="1312069"/>
          </a:xfrm>
          <a:prstGeom prst="rect">
            <a:avLst/>
          </a:prstGeom>
          <a:noFill/>
          <a:ln>
            <a:noFill/>
          </a:ln>
          <a:effectLst>
            <a:glow rad="228600">
              <a:schemeClr val="accent4">
                <a:satMod val="175000"/>
                <a:alpha val="40000"/>
              </a:schemeClr>
            </a:glow>
          </a:effectLst>
        </p:spPr>
      </p:pic>
      <p:sp>
        <p:nvSpPr>
          <p:cNvPr id="21" name="Text Box 3"/>
          <p:cNvSpPr txBox="1">
            <a:spLocks noChangeArrowheads="1"/>
          </p:cNvSpPr>
          <p:nvPr/>
        </p:nvSpPr>
        <p:spPr bwMode="auto">
          <a:xfrm>
            <a:off x="6586112" y="1959682"/>
            <a:ext cx="2274887" cy="859210"/>
          </a:xfrm>
          <a:prstGeom prst="rect">
            <a:avLst/>
          </a:prstGeom>
          <a:noFill/>
          <a:ln w="12700" algn="ctr">
            <a:noFill/>
            <a:miter lim="800000"/>
            <a:headEnd/>
            <a:tailEnd/>
          </a:ln>
          <a:effectLst/>
        </p:spPr>
        <p:txBody>
          <a:bodyPr wrap="square"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ro-RO" altLang="ro-RO" b="1" dirty="0">
                <a:solidFill>
                  <a:srgbClr val="FFFF00"/>
                </a:solidFill>
                <a:effectLst>
                  <a:outerShdw blurRad="38100" dist="38100" dir="2700000" algn="tl">
                    <a:srgbClr val="000000"/>
                  </a:outerShdw>
                </a:effectLst>
              </a:rPr>
              <a:t>RELAXARE</a:t>
            </a:r>
            <a:endParaRPr lang="ro-RO" altLang="ro-RO" sz="1600" b="1" dirty="0">
              <a:solidFill>
                <a:srgbClr val="FFFF00"/>
              </a:solidFill>
              <a:effectLst>
                <a:outerShdw blurRad="38100" dist="38100" dir="2700000" algn="tl">
                  <a:srgbClr val="000000"/>
                </a:outerShdw>
              </a:effectLst>
            </a:endParaRPr>
          </a:p>
          <a:p>
            <a:pPr>
              <a:buFontTx/>
              <a:buChar char="•"/>
              <a:defRPr/>
            </a:pPr>
            <a:r>
              <a:rPr lang="ro-RO" altLang="ro-RO" sz="1600" b="1" dirty="0">
                <a:solidFill>
                  <a:srgbClr val="FFFF00"/>
                </a:solidFill>
                <a:effectLst>
                  <a:outerShdw blurRad="38100" dist="38100" dir="2700000" algn="tl">
                    <a:srgbClr val="000000"/>
                  </a:outerShdw>
                </a:effectLst>
              </a:rPr>
              <a:t> </a:t>
            </a:r>
            <a:r>
              <a:rPr lang="vi-VN" altLang="ro-RO" sz="1600" b="1" dirty="0">
                <a:solidFill>
                  <a:srgbClr val="FFFF00"/>
                </a:solidFill>
                <a:effectLst>
                  <a:outerShdw blurRad="38100" dist="38100" dir="2700000" algn="tl">
                    <a:srgbClr val="000000"/>
                  </a:outerShdw>
                </a:effectLst>
              </a:rPr>
              <a:t>sală fitness</a:t>
            </a:r>
          </a:p>
          <a:p>
            <a:pPr>
              <a:buFontTx/>
              <a:buChar char="•"/>
              <a:defRPr/>
            </a:pPr>
            <a:r>
              <a:rPr lang="ro-RO" altLang="ro-RO" sz="1600" b="1" dirty="0">
                <a:solidFill>
                  <a:srgbClr val="FFFF00"/>
                </a:solidFill>
                <a:effectLst>
                  <a:outerShdw blurRad="38100" dist="38100" dir="2700000" algn="tl">
                    <a:srgbClr val="000000"/>
                  </a:outerShdw>
                </a:effectLst>
              </a:rPr>
              <a:t> s</a:t>
            </a:r>
            <a:r>
              <a:rPr lang="vi-VN" altLang="ro-RO" sz="1600" b="1" dirty="0">
                <a:solidFill>
                  <a:srgbClr val="FFFF00"/>
                </a:solidFill>
                <a:effectLst>
                  <a:outerShdw blurRad="38100" dist="38100" dir="2700000" algn="tl">
                    <a:srgbClr val="000000"/>
                  </a:outerShdw>
                </a:effectLst>
              </a:rPr>
              <a:t>al</a:t>
            </a:r>
            <a:r>
              <a:rPr lang="ro-RO" altLang="ro-RO" sz="1600" b="1" dirty="0">
                <a:solidFill>
                  <a:srgbClr val="FFFF00"/>
                </a:solidFill>
                <a:effectLst>
                  <a:outerShdw blurRad="38100" dist="38100" dir="2700000" algn="tl">
                    <a:srgbClr val="000000"/>
                  </a:outerShdw>
                </a:effectLst>
              </a:rPr>
              <a:t>ă</a:t>
            </a:r>
            <a:r>
              <a:rPr lang="vi-VN" altLang="ro-RO" sz="1600" b="1" dirty="0">
                <a:solidFill>
                  <a:srgbClr val="FFFF00"/>
                </a:solidFill>
                <a:effectLst>
                  <a:outerShdw blurRad="38100" dist="38100" dir="2700000" algn="tl">
                    <a:srgbClr val="000000"/>
                  </a:outerShdw>
                </a:effectLst>
              </a:rPr>
              <a:t> de sport</a:t>
            </a:r>
          </a:p>
        </p:txBody>
      </p:sp>
      <p:pic>
        <p:nvPicPr>
          <p:cNvPr id="22" name="Picture 8"/>
          <p:cNvPicPr>
            <a:picLocks noChangeAspect="1" noChangeArrowheads="1"/>
          </p:cNvPicPr>
          <p:nvPr/>
        </p:nvPicPr>
        <p:blipFill>
          <a:blip r:embed="rId5" cstate="print">
            <a:lum bright="4000"/>
          </a:blip>
          <a:srcRect/>
          <a:stretch>
            <a:fillRect/>
          </a:stretch>
        </p:blipFill>
        <p:spPr bwMode="auto">
          <a:xfrm>
            <a:off x="6624228" y="3318885"/>
            <a:ext cx="2274887" cy="1277541"/>
          </a:xfrm>
          <a:prstGeom prst="rect">
            <a:avLst/>
          </a:prstGeom>
          <a:noFill/>
          <a:ln>
            <a:noFill/>
          </a:ln>
          <a:effectLst>
            <a:glow rad="228600">
              <a:schemeClr val="accent4">
                <a:satMod val="175000"/>
                <a:alpha val="40000"/>
              </a:schemeClr>
            </a:glow>
          </a:effectLst>
        </p:spPr>
      </p:pic>
      <p:grpSp>
        <p:nvGrpSpPr>
          <p:cNvPr id="15" name="Group 14"/>
          <p:cNvGrpSpPr>
            <a:grpSpLocks/>
          </p:cNvGrpSpPr>
          <p:nvPr/>
        </p:nvGrpSpPr>
        <p:grpSpPr bwMode="auto">
          <a:xfrm>
            <a:off x="8004212" y="123478"/>
            <a:ext cx="1032284" cy="900100"/>
            <a:chOff x="7010400" y="187501"/>
            <a:chExt cx="2113044" cy="1908491"/>
          </a:xfrm>
          <a:effectLst/>
        </p:grpSpPr>
        <p:pic>
          <p:nvPicPr>
            <p:cNvPr id="16" name="Picture 15" descr="logo_ss.png"/>
            <p:cNvPicPr>
              <a:picLocks noChangeAspect="1"/>
            </p:cNvPicPr>
            <p:nvPr/>
          </p:nvPicPr>
          <p:blipFill>
            <a:blip r:embed="rId6" cstate="print"/>
            <a:srcRect/>
            <a:stretch>
              <a:fillRect/>
            </a:stretch>
          </p:blipFill>
          <p:spPr bwMode="auto">
            <a:xfrm>
              <a:off x="7833463" y="812660"/>
              <a:ext cx="1289981" cy="1283332"/>
            </a:xfrm>
            <a:prstGeom prst="rect">
              <a:avLst/>
            </a:prstGeom>
            <a:noFill/>
            <a:ln>
              <a:noFill/>
            </a:ln>
            <a:effectLst/>
          </p:spPr>
        </p:pic>
        <p:pic>
          <p:nvPicPr>
            <p:cNvPr id="23" name="Picture 22" descr="Bitmap in Graphic1"/>
            <p:cNvPicPr>
              <a:picLocks noChangeAspect="1" noChangeArrowheads="1"/>
            </p:cNvPicPr>
            <p:nvPr/>
          </p:nvPicPr>
          <p:blipFill>
            <a:blip r:embed="rId7" cstate="print"/>
            <a:srcRect/>
            <a:stretch>
              <a:fillRect/>
            </a:stretch>
          </p:blipFill>
          <p:spPr bwMode="auto">
            <a:xfrm>
              <a:off x="7010400" y="187501"/>
              <a:ext cx="1266825" cy="1266825"/>
            </a:xfrm>
            <a:prstGeom prst="rect">
              <a:avLst/>
            </a:prstGeom>
            <a:noFill/>
            <a:ln>
              <a:noFill/>
            </a:ln>
            <a:effectLst/>
          </p:spPr>
        </p:pic>
      </p:grpSp>
      <p:pic>
        <p:nvPicPr>
          <p:cNvPr id="24" name="Picture 23" descr="stema cu coroana.png"/>
          <p:cNvPicPr>
            <a:picLocks noChangeAspect="1"/>
          </p:cNvPicPr>
          <p:nvPr/>
        </p:nvPicPr>
        <p:blipFill>
          <a:blip r:embed="rId8" cstate="print"/>
          <a:srcRect/>
          <a:stretch>
            <a:fillRect/>
          </a:stretch>
        </p:blipFill>
        <p:spPr bwMode="auto">
          <a:xfrm>
            <a:off x="35496" y="36004"/>
            <a:ext cx="789016" cy="915566"/>
          </a:xfrm>
          <a:prstGeom prst="rect">
            <a:avLst/>
          </a:prstGeom>
          <a:noFill/>
          <a:ln>
            <a:noFill/>
          </a:ln>
          <a:effectLst/>
        </p:spPr>
      </p:pic>
    </p:spTree>
    <p:extLst>
      <p:ext uri="{BB962C8B-B14F-4D97-AF65-F5344CB8AC3E}">
        <p14:creationId xmlns:p14="http://schemas.microsoft.com/office/powerpoint/2010/main" val="58220123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0"/>
          <p:cNvSpPr>
            <a:spLocks noGrp="1" noChangeArrowheads="1"/>
          </p:cNvSpPr>
          <p:nvPr>
            <p:ph type="dt" sz="quarter" idx="10"/>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defRPr/>
            </a:pPr>
            <a:fld id="{31E4ABC6-E640-461A-8734-41B54437620C}" type="datetime1">
              <a:rPr lang="en-US" altLang="ro-RO" sz="900">
                <a:latin typeface="Times New Roman" panose="02020603050405020304" pitchFamily="18" charset="0"/>
              </a:rPr>
              <a:pPr>
                <a:spcBef>
                  <a:spcPct val="0"/>
                </a:spcBef>
                <a:buClrTx/>
                <a:buSzTx/>
                <a:buFontTx/>
                <a:buNone/>
                <a:defRPr/>
              </a:pPr>
              <a:t>12/20/2024</a:t>
            </a:fld>
            <a:endParaRPr lang="en-US" altLang="ro-RO" sz="900">
              <a:latin typeface="Times New Roman" panose="02020603050405020304" pitchFamily="18" charset="0"/>
            </a:endParaRPr>
          </a:p>
        </p:txBody>
      </p:sp>
      <p:sp>
        <p:nvSpPr>
          <p:cNvPr id="37890" name="Rectangle 2"/>
          <p:cNvSpPr>
            <a:spLocks noGrp="1" noChangeArrowheads="1"/>
          </p:cNvSpPr>
          <p:nvPr>
            <p:ph type="title" idx="4294967295"/>
          </p:nvPr>
        </p:nvSpPr>
        <p:spPr>
          <a:xfrm>
            <a:off x="2408636" y="161925"/>
            <a:ext cx="4188619" cy="625079"/>
          </a:xfrm>
        </p:spPr>
        <p:txBody>
          <a:bodyPr/>
          <a:lstStyle/>
          <a:p>
            <a:pPr eaLnBrk="1" hangingPunct="1">
              <a:defRPr/>
            </a:pPr>
            <a:r>
              <a:rPr lang="ro-RO" altLang="ro-RO" sz="2400" b="1" dirty="0">
                <a:solidFill>
                  <a:srgbClr val="FFFF00"/>
                </a:solidFill>
                <a:latin typeface="Times New Roman" panose="02020603050405020304" pitchFamily="18" charset="0"/>
              </a:rPr>
              <a:t>CERCETARE ȘTIINȚIFICĂ</a:t>
            </a:r>
            <a:endParaRPr lang="en-US" altLang="ro-RO" sz="2400" b="1" dirty="0">
              <a:solidFill>
                <a:srgbClr val="FFFF00"/>
              </a:solidFill>
              <a:latin typeface="Times New Roman" panose="02020603050405020304" pitchFamily="18" charset="0"/>
            </a:endParaRPr>
          </a:p>
        </p:txBody>
      </p:sp>
      <p:sp>
        <p:nvSpPr>
          <p:cNvPr id="37891" name="Rectangle 3"/>
          <p:cNvSpPr>
            <a:spLocks noGrp="1" noChangeArrowheads="1"/>
          </p:cNvSpPr>
          <p:nvPr>
            <p:ph type="body" idx="4294967295"/>
          </p:nvPr>
        </p:nvSpPr>
        <p:spPr>
          <a:xfrm>
            <a:off x="1871664" y="789386"/>
            <a:ext cx="5509022" cy="607219"/>
          </a:xfrm>
        </p:spPr>
        <p:txBody>
          <a:bodyPr/>
          <a:lstStyle/>
          <a:p>
            <a:pPr algn="ctr" eaLnBrk="1" hangingPunct="1">
              <a:buFont typeface="Wingdings" panose="05000000000000000000" pitchFamily="2" charset="2"/>
              <a:buNone/>
              <a:defRPr/>
            </a:pPr>
            <a:r>
              <a:rPr lang="en-US" altLang="ro-RO" sz="1650" b="1" i="1" dirty="0">
                <a:solidFill>
                  <a:srgbClr val="FFFF00"/>
                </a:solidFill>
                <a:latin typeface="Times New Roman" panose="02020603050405020304" pitchFamily="18" charset="0"/>
              </a:rPr>
              <a:t>   </a:t>
            </a:r>
            <a:r>
              <a:rPr lang="en-US" altLang="ro-RO" sz="1650" b="1" i="1" dirty="0" err="1">
                <a:solidFill>
                  <a:srgbClr val="FFFF00"/>
                </a:solidFill>
                <a:latin typeface="Times New Roman" panose="02020603050405020304" pitchFamily="18" charset="0"/>
              </a:rPr>
              <a:t>Centrul</a:t>
            </a:r>
            <a:r>
              <a:rPr lang="en-US" altLang="ro-RO" sz="1650" b="1" i="1" dirty="0">
                <a:solidFill>
                  <a:srgbClr val="FFFF00"/>
                </a:solidFill>
                <a:latin typeface="Times New Roman" panose="02020603050405020304" pitchFamily="18" charset="0"/>
              </a:rPr>
              <a:t> de </a:t>
            </a:r>
            <a:r>
              <a:rPr lang="en-US" altLang="ro-RO" sz="1650" b="1" i="1" dirty="0" err="1">
                <a:solidFill>
                  <a:srgbClr val="FFFF00"/>
                </a:solidFill>
                <a:latin typeface="Times New Roman" panose="02020603050405020304" pitchFamily="18" charset="0"/>
              </a:rPr>
              <a:t>Cercetare</a:t>
            </a:r>
            <a:r>
              <a:rPr lang="en-US" altLang="ro-RO" sz="1650" b="1" i="1" dirty="0">
                <a:solidFill>
                  <a:srgbClr val="FFFF00"/>
                </a:solidFill>
                <a:latin typeface="Times New Roman" panose="02020603050405020304" pitchFamily="18" charset="0"/>
              </a:rPr>
              <a:t> </a:t>
            </a:r>
            <a:r>
              <a:rPr lang="en-US" altLang="ro-RO" sz="1650" b="1" i="1" dirty="0" err="1">
                <a:solidFill>
                  <a:srgbClr val="FFFF00"/>
                </a:solidFill>
                <a:latin typeface="Times New Roman" panose="02020603050405020304" pitchFamily="18" charset="0"/>
              </a:rPr>
              <a:t>Ştiinţifică</a:t>
            </a:r>
            <a:r>
              <a:rPr lang="en-US" altLang="ro-RO" sz="1650" b="1" i="1" dirty="0">
                <a:solidFill>
                  <a:srgbClr val="FFFF00"/>
                </a:solidFill>
                <a:latin typeface="Times New Roman" panose="02020603050405020304" pitchFamily="18" charset="0"/>
              </a:rPr>
              <a:t> </a:t>
            </a:r>
            <a:r>
              <a:rPr lang="en-US" altLang="ro-RO" sz="1650" b="1" i="1" dirty="0" err="1">
                <a:solidFill>
                  <a:srgbClr val="FFFF00"/>
                </a:solidFill>
                <a:latin typeface="Times New Roman" panose="02020603050405020304" pitchFamily="18" charset="0"/>
              </a:rPr>
              <a:t>în</a:t>
            </a:r>
            <a:r>
              <a:rPr lang="en-US" altLang="ro-RO" sz="1650" b="1" i="1" dirty="0">
                <a:solidFill>
                  <a:srgbClr val="FFFF00"/>
                </a:solidFill>
                <a:latin typeface="Times New Roman" panose="02020603050405020304" pitchFamily="18" charset="0"/>
              </a:rPr>
              <a:t> </a:t>
            </a:r>
            <a:r>
              <a:rPr lang="en-US" altLang="ro-RO" sz="1650" b="1" i="1" dirty="0" err="1">
                <a:solidFill>
                  <a:srgbClr val="FFFF00"/>
                </a:solidFill>
                <a:latin typeface="Times New Roman" panose="02020603050405020304" pitchFamily="18" charset="0"/>
              </a:rPr>
              <a:t>Domeniul</a:t>
            </a:r>
            <a:r>
              <a:rPr lang="en-US" altLang="ro-RO" sz="1650" b="1" i="1" dirty="0">
                <a:solidFill>
                  <a:srgbClr val="FFFF00"/>
                </a:solidFill>
                <a:latin typeface="Times New Roman" panose="02020603050405020304" pitchFamily="18" charset="0"/>
              </a:rPr>
              <a:t> </a:t>
            </a:r>
          </a:p>
          <a:p>
            <a:pPr algn="ctr" eaLnBrk="1" hangingPunct="1">
              <a:buFont typeface="Wingdings" panose="05000000000000000000" pitchFamily="2" charset="2"/>
              <a:buNone/>
              <a:defRPr/>
            </a:pPr>
            <a:r>
              <a:rPr lang="en-US" altLang="ro-RO" sz="1650" b="1" i="1" dirty="0" err="1">
                <a:solidFill>
                  <a:srgbClr val="FFFF00"/>
                </a:solidFill>
                <a:latin typeface="Times New Roman" panose="02020603050405020304" pitchFamily="18" charset="0"/>
              </a:rPr>
              <a:t>Managementului</a:t>
            </a:r>
            <a:r>
              <a:rPr lang="en-US" altLang="ro-RO" sz="1650" b="1" i="1" dirty="0">
                <a:solidFill>
                  <a:srgbClr val="FFFF00"/>
                </a:solidFill>
                <a:latin typeface="Times New Roman" panose="02020603050405020304" pitchFamily="18" charset="0"/>
              </a:rPr>
              <a:t> </a:t>
            </a:r>
            <a:r>
              <a:rPr lang="en-US" altLang="ro-RO" sz="1650" b="1" i="1" dirty="0" err="1">
                <a:solidFill>
                  <a:srgbClr val="FFFF00"/>
                </a:solidFill>
                <a:latin typeface="Times New Roman" panose="02020603050405020304" pitchFamily="18" charset="0"/>
              </a:rPr>
              <a:t>Resurselor</a:t>
            </a:r>
            <a:r>
              <a:rPr lang="en-US" altLang="ro-RO" sz="1650" b="1" i="1" dirty="0">
                <a:solidFill>
                  <a:srgbClr val="FFFF00"/>
                </a:solidFill>
                <a:latin typeface="Times New Roman" panose="02020603050405020304" pitchFamily="18" charset="0"/>
              </a:rPr>
              <a:t> de </a:t>
            </a:r>
            <a:r>
              <a:rPr lang="en-US" altLang="ro-RO" sz="1650" b="1" i="1" dirty="0" err="1">
                <a:solidFill>
                  <a:srgbClr val="FFFF00"/>
                </a:solidFill>
                <a:latin typeface="Times New Roman" panose="02020603050405020304" pitchFamily="18" charset="0"/>
              </a:rPr>
              <a:t>Apărare</a:t>
            </a:r>
            <a:r>
              <a:rPr lang="en-US" altLang="ro-RO" sz="1650" b="1" i="1" dirty="0">
                <a:solidFill>
                  <a:srgbClr val="FFFF00"/>
                </a:solidFill>
                <a:latin typeface="Times New Roman" panose="02020603050405020304" pitchFamily="18" charset="0"/>
              </a:rPr>
              <a:t> (CCS-MRA)</a:t>
            </a:r>
          </a:p>
        </p:txBody>
      </p:sp>
      <p:sp>
        <p:nvSpPr>
          <p:cNvPr id="37896" name="Rectangle 3"/>
          <p:cNvSpPr>
            <a:spLocks noChangeArrowheads="1"/>
          </p:cNvSpPr>
          <p:nvPr/>
        </p:nvSpPr>
        <p:spPr bwMode="auto">
          <a:xfrm>
            <a:off x="1026914" y="1494236"/>
            <a:ext cx="7793557" cy="3105150"/>
          </a:xfrm>
          <a:prstGeom prst="rect">
            <a:avLst/>
          </a:prstGeom>
          <a:noFill/>
          <a:ln w="9525">
            <a:noFill/>
            <a:miter lim="800000"/>
            <a:headEnd/>
            <a:tailEnd/>
          </a:ln>
        </p:spPr>
        <p:txBody>
          <a:bodyPr/>
          <a:lstStyle>
            <a:lvl1pPr marL="342900" indent="-342900">
              <a:defRPr>
                <a:solidFill>
                  <a:schemeClr val="tx1"/>
                </a:solidFill>
                <a:latin typeface="Times New Roman" panose="02020603050405020304" pitchFamily="18" charset="0"/>
                <a:cs typeface="Arial" panose="020B0604020202020204" pitchFamily="34" charset="0"/>
              </a:defRPr>
            </a:lvl1pPr>
            <a:lvl2pPr marL="800100" indent="-342900">
              <a:defRPr>
                <a:solidFill>
                  <a:schemeClr val="tx1"/>
                </a:solidFill>
                <a:latin typeface="Times New Roman" panose="02020603050405020304" pitchFamily="18" charset="0"/>
                <a:cs typeface="Arial" panose="020B0604020202020204" pitchFamily="34" charset="0"/>
              </a:defRPr>
            </a:lvl2pPr>
            <a:lvl3pPr marL="1200150" indent="-28575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150000"/>
              </a:lnSpc>
              <a:spcBef>
                <a:spcPct val="20000"/>
              </a:spcBef>
              <a:buClr>
                <a:schemeClr val="hlink"/>
              </a:buClr>
              <a:buSzPct val="60000"/>
              <a:buFont typeface="Wingdings" panose="05000000000000000000" pitchFamily="2" charset="2"/>
              <a:buNone/>
              <a:defRPr/>
            </a:pPr>
            <a:r>
              <a:rPr lang="en-US" altLang="ro-RO" b="1" dirty="0">
                <a:effectLst>
                  <a:outerShdw blurRad="38100" dist="38100" dir="2700000" algn="tl">
                    <a:srgbClr val="000000"/>
                  </a:outerShdw>
                </a:effectLst>
              </a:rPr>
              <a:t>   </a:t>
            </a:r>
            <a:r>
              <a:rPr lang="ro-RO" altLang="ro-RO" b="1" dirty="0">
                <a:effectLst>
                  <a:outerShdw blurRad="38100" dist="38100" dir="2700000" algn="tl">
                    <a:srgbClr val="000000"/>
                  </a:outerShdw>
                </a:effectLst>
              </a:rPr>
              <a:t>	</a:t>
            </a:r>
            <a:r>
              <a:rPr lang="ro-RO" altLang="ro-RO" sz="1600" b="1" dirty="0">
                <a:effectLst>
                  <a:outerShdw blurRad="38100" dist="38100" dir="2700000" algn="tl">
                    <a:srgbClr val="000000"/>
                  </a:outerShdw>
                </a:effectLst>
              </a:rPr>
              <a:t>  </a:t>
            </a:r>
            <a:r>
              <a:rPr lang="ro-RO" altLang="ro-RO" sz="1600" b="1" dirty="0">
                <a:solidFill>
                  <a:srgbClr val="FFFF66"/>
                </a:solidFill>
                <a:effectLst>
                  <a:outerShdw blurRad="38100" dist="38100" dir="2700000" algn="tl">
                    <a:srgbClr val="000000"/>
                  </a:outerShdw>
                </a:effectLst>
              </a:rPr>
              <a:t>Activităţi principale </a:t>
            </a:r>
            <a:r>
              <a:rPr lang="en-US" altLang="ro-RO" sz="1600" b="1" dirty="0">
                <a:solidFill>
                  <a:srgbClr val="FFFF66"/>
                </a:solidFill>
                <a:effectLst>
                  <a:outerShdw blurRad="38100" dist="38100" dir="2700000" algn="tl">
                    <a:srgbClr val="000000"/>
                  </a:outerShdw>
                </a:effectLst>
              </a:rPr>
              <a:t>:</a:t>
            </a:r>
          </a:p>
          <a:p>
            <a:pPr lvl="1" algn="just" eaLnBrk="1" hangingPunct="1">
              <a:lnSpc>
                <a:spcPct val="150000"/>
              </a:lnSpc>
              <a:spcBef>
                <a:spcPct val="20000"/>
              </a:spcBef>
              <a:buClr>
                <a:schemeClr val="hlink"/>
              </a:buClr>
              <a:buSzPct val="60000"/>
              <a:buFont typeface="Wingdings" panose="05000000000000000000" pitchFamily="2" charset="2"/>
              <a:buChar char="n"/>
              <a:defRPr/>
            </a:pPr>
            <a:r>
              <a:rPr lang="ro-RO" altLang="ro-RO" sz="1600" b="1" dirty="0">
                <a:effectLst>
                  <a:outerShdw blurRad="38100" dist="38100" dir="2700000" algn="tl">
                    <a:srgbClr val="000000"/>
                  </a:outerShdw>
                </a:effectLst>
              </a:rPr>
              <a:t>Grupuri de lucru şi seminarii în domeniile</a:t>
            </a:r>
            <a:r>
              <a:rPr lang="en-US" altLang="ro-RO" sz="1600" b="1" dirty="0">
                <a:effectLst>
                  <a:outerShdw blurRad="38100" dist="38100" dir="2700000" algn="tl">
                    <a:srgbClr val="000000"/>
                  </a:outerShdw>
                </a:effectLst>
              </a:rPr>
              <a:t>: </a:t>
            </a:r>
          </a:p>
          <a:p>
            <a:pPr lvl="2" algn="just" eaLnBrk="1" hangingPunct="1">
              <a:lnSpc>
                <a:spcPct val="150000"/>
              </a:lnSpc>
              <a:spcBef>
                <a:spcPct val="20000"/>
              </a:spcBef>
              <a:buClr>
                <a:schemeClr val="tx1"/>
              </a:buClr>
              <a:buFontTx/>
              <a:buChar char="•"/>
              <a:defRPr/>
            </a:pPr>
            <a:r>
              <a:rPr lang="ro-RO" altLang="ro-RO" sz="1600" b="1" dirty="0">
                <a:solidFill>
                  <a:srgbClr val="FFFF00"/>
                </a:solidFill>
                <a:effectLst>
                  <a:outerShdw blurRad="38100" dist="38100" dir="2700000" algn="tl">
                    <a:srgbClr val="000000"/>
                  </a:outerShdw>
                </a:effectLst>
              </a:rPr>
              <a:t>Managementul resurselor de apărare</a:t>
            </a:r>
            <a:r>
              <a:rPr lang="en-US" altLang="ro-RO" sz="1600" b="1" dirty="0">
                <a:solidFill>
                  <a:srgbClr val="FFFF00"/>
                </a:solidFill>
                <a:effectLst>
                  <a:outerShdw blurRad="38100" dist="38100" dir="2700000" algn="tl">
                    <a:srgbClr val="000000"/>
                  </a:outerShdw>
                </a:effectLst>
              </a:rPr>
              <a:t>: </a:t>
            </a:r>
            <a:r>
              <a:rPr lang="ro-RO" altLang="ro-RO" sz="1600" b="1" dirty="0">
                <a:solidFill>
                  <a:srgbClr val="FFFF00"/>
                </a:solidFill>
                <a:effectLst>
                  <a:outerShdw blurRad="38100" dist="38100" dir="2700000" algn="tl">
                    <a:srgbClr val="000000"/>
                  </a:outerShdw>
                </a:effectLst>
              </a:rPr>
              <a:t>tendinţe</a:t>
            </a:r>
            <a:r>
              <a:rPr lang="en-US" altLang="ro-RO" sz="1600" b="1" dirty="0">
                <a:solidFill>
                  <a:srgbClr val="FFFF00"/>
                </a:solidFill>
                <a:effectLst>
                  <a:outerShdw blurRad="38100" dist="38100" dir="2700000" algn="tl">
                    <a:srgbClr val="000000"/>
                  </a:outerShdw>
                </a:effectLst>
              </a:rPr>
              <a:t> </a:t>
            </a:r>
            <a:r>
              <a:rPr lang="ro-RO" altLang="ro-RO" sz="1600" b="1" dirty="0">
                <a:solidFill>
                  <a:srgbClr val="FFFF00"/>
                </a:solidFill>
                <a:effectLst>
                  <a:outerShdw blurRad="38100" dist="38100" dir="2700000" algn="tl">
                    <a:srgbClr val="000000"/>
                  </a:outerShdw>
                </a:effectLst>
              </a:rPr>
              <a:t>şi</a:t>
            </a:r>
            <a:r>
              <a:rPr lang="en-US" altLang="ro-RO" sz="1600" b="1" dirty="0">
                <a:solidFill>
                  <a:srgbClr val="FFFF00"/>
                </a:solidFill>
                <a:effectLst>
                  <a:outerShdw blurRad="38100" dist="38100" dir="2700000" algn="tl">
                    <a:srgbClr val="000000"/>
                  </a:outerShdw>
                </a:effectLst>
              </a:rPr>
              <a:t> </a:t>
            </a:r>
            <a:r>
              <a:rPr lang="ro-RO" altLang="ro-RO" sz="1600" b="1" dirty="0">
                <a:solidFill>
                  <a:srgbClr val="FFFF00"/>
                </a:solidFill>
                <a:effectLst>
                  <a:outerShdw blurRad="38100" dist="38100" dir="2700000" algn="tl">
                    <a:srgbClr val="000000"/>
                  </a:outerShdw>
                </a:effectLst>
              </a:rPr>
              <a:t>oportunităţi </a:t>
            </a:r>
            <a:r>
              <a:rPr lang="en-US" altLang="ro-RO" sz="1600" b="1" dirty="0">
                <a:effectLst>
                  <a:outerShdw blurRad="38100" dist="38100" dir="2700000" algn="tl">
                    <a:srgbClr val="000000"/>
                  </a:outerShdw>
                </a:effectLst>
              </a:rPr>
              <a:t>-</a:t>
            </a:r>
            <a:r>
              <a:rPr lang="ro-RO" altLang="ro-RO" sz="1600" b="1" dirty="0">
                <a:effectLst>
                  <a:outerShdw blurRad="38100" dist="38100" dir="2700000" algn="tl">
                    <a:srgbClr val="000000"/>
                  </a:outerShdw>
                </a:effectLst>
              </a:rPr>
              <a:t> </a:t>
            </a:r>
            <a:r>
              <a:rPr lang="en-US" altLang="ro-RO" sz="1600" b="1" dirty="0">
                <a:effectLst>
                  <a:outerShdw blurRad="38100" dist="38100" dir="2700000" algn="tl">
                    <a:srgbClr val="000000"/>
                  </a:outerShdw>
                </a:effectLst>
              </a:rPr>
              <a:t>IS</a:t>
            </a:r>
            <a:r>
              <a:rPr lang="ro-RO" altLang="ro-RO" sz="1600" b="1" dirty="0">
                <a:effectLst>
                  <a:outerShdw blurRad="38100" dist="38100" dir="2700000" algn="tl">
                    <a:srgbClr val="000000"/>
                  </a:outerShdw>
                </a:effectLst>
              </a:rPr>
              <a:t>S</a:t>
            </a:r>
            <a:r>
              <a:rPr lang="en-US" altLang="ro-RO" sz="1600" b="1" dirty="0">
                <a:effectLst>
                  <a:outerShdw blurRad="38100" dist="38100" dir="2700000" algn="tl">
                    <a:srgbClr val="000000"/>
                  </a:outerShdw>
                </a:effectLst>
              </a:rPr>
              <a:t>N;</a:t>
            </a:r>
            <a:endParaRPr lang="ro-RO" altLang="ro-RO" sz="1600" b="1" dirty="0">
              <a:effectLst>
                <a:outerShdw blurRad="38100" dist="38100" dir="2700000" algn="tl">
                  <a:srgbClr val="000000"/>
                </a:outerShdw>
              </a:effectLst>
            </a:endParaRPr>
          </a:p>
          <a:p>
            <a:pPr lvl="2" algn="just" eaLnBrk="1" hangingPunct="1">
              <a:lnSpc>
                <a:spcPct val="150000"/>
              </a:lnSpc>
              <a:spcBef>
                <a:spcPct val="20000"/>
              </a:spcBef>
              <a:buClr>
                <a:schemeClr val="tx1"/>
              </a:buClr>
              <a:buFontTx/>
              <a:buChar char="•"/>
              <a:defRPr/>
            </a:pPr>
            <a:r>
              <a:rPr lang="ro-RO" altLang="ro-RO" sz="1600" b="1" dirty="0">
                <a:solidFill>
                  <a:srgbClr val="FFFF00"/>
                </a:solidFill>
                <a:effectLst>
                  <a:outerShdw blurRad="38100" dist="38100" dir="2700000" algn="tl">
                    <a:srgbClr val="000000"/>
                  </a:outerShdw>
                </a:effectLst>
              </a:rPr>
              <a:t>Managementul resurselor informaţionale</a:t>
            </a:r>
            <a:r>
              <a:rPr lang="en-US" altLang="ro-RO" sz="1600" b="1" dirty="0">
                <a:solidFill>
                  <a:srgbClr val="FFFF00"/>
                </a:solidFill>
                <a:effectLst>
                  <a:outerShdw blurRad="38100" dist="38100" dir="2700000" algn="tl">
                    <a:srgbClr val="000000"/>
                  </a:outerShdw>
                </a:effectLst>
              </a:rPr>
              <a:t>: </a:t>
            </a:r>
            <a:r>
              <a:rPr lang="ro-RO" altLang="ro-RO" sz="1600" b="1" dirty="0">
                <a:solidFill>
                  <a:srgbClr val="FFFF00"/>
                </a:solidFill>
                <a:effectLst>
                  <a:outerShdw blurRad="38100" dist="38100" dir="2700000" algn="tl">
                    <a:srgbClr val="000000"/>
                  </a:outerShdw>
                </a:effectLst>
              </a:rPr>
              <a:t>probleme, provocări, tendinţe </a:t>
            </a:r>
            <a:r>
              <a:rPr lang="en-US" altLang="ro-RO" sz="1600" b="1" dirty="0">
                <a:effectLst>
                  <a:outerShdw blurRad="38100" dist="38100" dir="2700000" algn="tl">
                    <a:srgbClr val="000000"/>
                  </a:outerShdw>
                </a:effectLst>
              </a:rPr>
              <a:t>-</a:t>
            </a:r>
            <a:r>
              <a:rPr lang="ro-RO" altLang="ro-RO" sz="1600" b="1" dirty="0">
                <a:solidFill>
                  <a:srgbClr val="FFFF00"/>
                </a:solidFill>
                <a:effectLst>
                  <a:outerShdw blurRad="38100" dist="38100" dir="2700000" algn="tl">
                    <a:srgbClr val="000000"/>
                  </a:outerShdw>
                </a:effectLst>
              </a:rPr>
              <a:t> </a:t>
            </a:r>
            <a:r>
              <a:rPr lang="en-US" altLang="ro-RO" sz="1600" b="1" dirty="0">
                <a:effectLst>
                  <a:outerShdw blurRad="38100" dist="38100" dir="2700000" algn="tl">
                    <a:srgbClr val="000000"/>
                  </a:outerShdw>
                </a:effectLst>
              </a:rPr>
              <a:t>IS</a:t>
            </a:r>
            <a:r>
              <a:rPr lang="ro-RO" altLang="ro-RO" sz="1600" b="1" dirty="0">
                <a:effectLst>
                  <a:outerShdw blurRad="38100" dist="38100" dir="2700000" algn="tl">
                    <a:srgbClr val="000000"/>
                  </a:outerShdw>
                </a:effectLst>
              </a:rPr>
              <a:t>S</a:t>
            </a:r>
            <a:r>
              <a:rPr lang="en-US" altLang="ro-RO" sz="1600" b="1" dirty="0">
                <a:effectLst>
                  <a:outerShdw blurRad="38100" dist="38100" dir="2700000" algn="tl">
                    <a:srgbClr val="000000"/>
                  </a:outerShdw>
                </a:effectLst>
              </a:rPr>
              <a:t>N;</a:t>
            </a:r>
          </a:p>
          <a:p>
            <a:pPr lvl="2" algn="just" eaLnBrk="1" hangingPunct="1">
              <a:lnSpc>
                <a:spcPct val="150000"/>
              </a:lnSpc>
              <a:spcBef>
                <a:spcPct val="20000"/>
              </a:spcBef>
              <a:buClr>
                <a:schemeClr val="tx1"/>
              </a:buClr>
              <a:buFontTx/>
              <a:buChar char="•"/>
              <a:defRPr/>
            </a:pPr>
            <a:r>
              <a:rPr lang="en-US" altLang="ro-RO" sz="1600" b="1" dirty="0" err="1">
                <a:solidFill>
                  <a:srgbClr val="FFFF00"/>
                </a:solidFill>
                <a:effectLst>
                  <a:outerShdw blurRad="38100" dist="38100" dir="2700000" algn="tl">
                    <a:srgbClr val="000000"/>
                  </a:outerShdw>
                </a:effectLst>
              </a:rPr>
              <a:t>Managementul</a:t>
            </a:r>
            <a:r>
              <a:rPr lang="en-US" altLang="ro-RO" sz="1600" b="1" dirty="0">
                <a:solidFill>
                  <a:srgbClr val="FFFF00"/>
                </a:solidFill>
                <a:effectLst>
                  <a:outerShdw blurRad="38100" dist="38100" dir="2700000" algn="tl">
                    <a:srgbClr val="000000"/>
                  </a:outerShdw>
                </a:effectLst>
              </a:rPr>
              <a:t> </a:t>
            </a:r>
            <a:r>
              <a:rPr lang="en-US" altLang="ro-RO" sz="1600" b="1" dirty="0" err="1">
                <a:solidFill>
                  <a:srgbClr val="FFFF00"/>
                </a:solidFill>
                <a:effectLst>
                  <a:outerShdw blurRad="38100" dist="38100" dir="2700000" algn="tl">
                    <a:srgbClr val="000000"/>
                  </a:outerShdw>
                </a:effectLst>
              </a:rPr>
              <a:t>securit</a:t>
            </a:r>
            <a:r>
              <a:rPr lang="ro-RO" altLang="ro-RO" sz="1600" b="1" dirty="0">
                <a:solidFill>
                  <a:srgbClr val="FFFF00"/>
                </a:solidFill>
                <a:effectLst>
                  <a:outerShdw blurRad="38100" dist="38100" dir="2700000" algn="tl">
                    <a:srgbClr val="000000"/>
                  </a:outerShdw>
                </a:effectLst>
              </a:rPr>
              <a:t>ăţ</a:t>
            </a:r>
            <a:r>
              <a:rPr lang="en-US" altLang="ro-RO" sz="1600" b="1" dirty="0">
                <a:solidFill>
                  <a:srgbClr val="FFFF00"/>
                </a:solidFill>
                <a:effectLst>
                  <a:outerShdw blurRad="38100" dist="38100" dir="2700000" algn="tl">
                    <a:srgbClr val="000000"/>
                  </a:outerShdw>
                </a:effectLst>
              </a:rPr>
              <a:t>ii</a:t>
            </a:r>
            <a:r>
              <a:rPr lang="ro-RO" altLang="ro-RO" sz="1600" b="1" dirty="0">
                <a:solidFill>
                  <a:srgbClr val="FFFF00"/>
                </a:solidFill>
                <a:effectLst>
                  <a:outerShdw blurRad="38100" dist="38100" dir="2700000" algn="tl">
                    <a:srgbClr val="000000"/>
                  </a:outerShdw>
                </a:effectLst>
              </a:rPr>
              <a:t> informaţionale</a:t>
            </a:r>
            <a:r>
              <a:rPr lang="en-US" altLang="ro-RO" sz="1600" b="1" dirty="0">
                <a:solidFill>
                  <a:srgbClr val="FFFF00"/>
                </a:solidFill>
                <a:effectLst>
                  <a:outerShdw blurRad="38100" dist="38100" dir="2700000" algn="tl">
                    <a:srgbClr val="000000"/>
                  </a:outerShdw>
                </a:effectLst>
              </a:rPr>
              <a:t>: </a:t>
            </a:r>
            <a:r>
              <a:rPr lang="en-US" altLang="ro-RO" sz="1600" b="1" dirty="0" err="1">
                <a:solidFill>
                  <a:srgbClr val="FFFF00"/>
                </a:solidFill>
                <a:effectLst>
                  <a:outerShdw blurRad="38100" dist="38100" dir="2700000" algn="tl">
                    <a:srgbClr val="000000"/>
                  </a:outerShdw>
                </a:effectLst>
              </a:rPr>
              <a:t>tendinţe</a:t>
            </a:r>
            <a:r>
              <a:rPr lang="en-US" altLang="ro-RO" sz="1600" b="1" dirty="0">
                <a:solidFill>
                  <a:srgbClr val="FFFF00"/>
                </a:solidFill>
                <a:effectLst>
                  <a:outerShdw blurRad="38100" dist="38100" dir="2700000" algn="tl">
                    <a:srgbClr val="000000"/>
                  </a:outerShdw>
                </a:effectLst>
              </a:rPr>
              <a:t> </a:t>
            </a:r>
            <a:r>
              <a:rPr lang="en-US" altLang="ro-RO" sz="1600" b="1" dirty="0" err="1">
                <a:solidFill>
                  <a:srgbClr val="FFFF00"/>
                </a:solidFill>
                <a:effectLst>
                  <a:outerShdw blurRad="38100" dist="38100" dir="2700000" algn="tl">
                    <a:srgbClr val="000000"/>
                  </a:outerShdw>
                </a:effectLst>
              </a:rPr>
              <a:t>şi</a:t>
            </a:r>
            <a:r>
              <a:rPr lang="en-US" altLang="ro-RO" sz="1600" b="1" dirty="0">
                <a:solidFill>
                  <a:srgbClr val="FFFF00"/>
                </a:solidFill>
                <a:effectLst>
                  <a:outerShdw blurRad="38100" dist="38100" dir="2700000" algn="tl">
                    <a:srgbClr val="000000"/>
                  </a:outerShdw>
                </a:effectLst>
              </a:rPr>
              <a:t> </a:t>
            </a:r>
            <a:r>
              <a:rPr lang="en-US" altLang="ro-RO" sz="1600" b="1" dirty="0" err="1">
                <a:solidFill>
                  <a:srgbClr val="FFFF00"/>
                </a:solidFill>
                <a:effectLst>
                  <a:outerShdw blurRad="38100" dist="38100" dir="2700000" algn="tl">
                    <a:srgbClr val="000000"/>
                  </a:outerShdw>
                </a:effectLst>
              </a:rPr>
              <a:t>oportunităţi</a:t>
            </a:r>
            <a:r>
              <a:rPr lang="ro-RO" altLang="ro-RO" sz="1600" b="1" dirty="0">
                <a:solidFill>
                  <a:srgbClr val="FFFF00"/>
                </a:solidFill>
                <a:effectLst>
                  <a:outerShdw blurRad="38100" dist="38100" dir="2700000" algn="tl">
                    <a:srgbClr val="000000"/>
                  </a:outerShdw>
                </a:effectLst>
              </a:rPr>
              <a:t> -</a:t>
            </a:r>
            <a:r>
              <a:rPr lang="en-US" altLang="ro-RO" sz="1600" b="1" dirty="0">
                <a:solidFill>
                  <a:srgbClr val="FFFF00"/>
                </a:solidFill>
                <a:effectLst>
                  <a:outerShdw blurRad="38100" dist="38100" dir="2700000" algn="tl">
                    <a:srgbClr val="000000"/>
                  </a:outerShdw>
                </a:effectLst>
              </a:rPr>
              <a:t> </a:t>
            </a:r>
            <a:r>
              <a:rPr lang="ro-RO" altLang="ro-RO" sz="1600" b="1" dirty="0">
                <a:solidFill>
                  <a:srgbClr val="FFFF00"/>
                </a:solidFill>
                <a:effectLst>
                  <a:outerShdw blurRad="38100" dist="38100" dir="2700000" algn="tl">
                    <a:srgbClr val="000000"/>
                  </a:outerShdw>
                </a:effectLst>
              </a:rPr>
              <a:t>s</a:t>
            </a:r>
            <a:r>
              <a:rPr lang="en-US" altLang="ro-RO" sz="1600" b="1" dirty="0" err="1">
                <a:solidFill>
                  <a:srgbClr val="FFFF00"/>
                </a:solidFill>
                <a:effectLst>
                  <a:outerShdw blurRad="38100" dist="38100" dir="2700000" algn="tl">
                    <a:srgbClr val="000000"/>
                  </a:outerShdw>
                </a:effectLst>
              </a:rPr>
              <a:t>eminar</a:t>
            </a:r>
            <a:r>
              <a:rPr lang="en-US" altLang="ro-RO" sz="1600" b="1" dirty="0">
                <a:solidFill>
                  <a:srgbClr val="FFFF00"/>
                </a:solidFill>
                <a:effectLst>
                  <a:outerShdw blurRad="38100" dist="38100" dir="2700000" algn="tl">
                    <a:srgbClr val="000000"/>
                  </a:outerShdw>
                </a:effectLst>
              </a:rPr>
              <a:t> -</a:t>
            </a:r>
            <a:r>
              <a:rPr lang="ro-RO" altLang="ro-RO" sz="1600" b="1" dirty="0">
                <a:solidFill>
                  <a:srgbClr val="FFFF00"/>
                </a:solidFill>
                <a:effectLst>
                  <a:outerShdw blurRad="38100" dist="38100" dir="2700000" algn="tl">
                    <a:srgbClr val="000000"/>
                  </a:outerShdw>
                </a:effectLst>
              </a:rPr>
              <a:t> </a:t>
            </a:r>
            <a:r>
              <a:rPr lang="en-US" altLang="ro-RO" sz="1600" b="1" dirty="0">
                <a:effectLst>
                  <a:outerShdw blurRad="38100" dist="38100" dir="2700000" algn="tl">
                    <a:srgbClr val="000000"/>
                  </a:outerShdw>
                </a:effectLst>
              </a:rPr>
              <a:t>IS</a:t>
            </a:r>
            <a:r>
              <a:rPr lang="ro-RO" altLang="ro-RO" sz="1600" b="1" dirty="0">
                <a:effectLst>
                  <a:outerShdw blurRad="38100" dist="38100" dir="2700000" algn="tl">
                    <a:srgbClr val="000000"/>
                  </a:outerShdw>
                </a:effectLst>
              </a:rPr>
              <a:t>S</a:t>
            </a:r>
            <a:r>
              <a:rPr lang="en-US" altLang="ro-RO" sz="1600" b="1" dirty="0">
                <a:effectLst>
                  <a:outerShdw blurRad="38100" dist="38100" dir="2700000" algn="tl">
                    <a:srgbClr val="000000"/>
                  </a:outerShdw>
                </a:effectLst>
              </a:rPr>
              <a:t>N;</a:t>
            </a:r>
          </a:p>
          <a:p>
            <a:pPr lvl="2" algn="just" eaLnBrk="1" hangingPunct="1">
              <a:lnSpc>
                <a:spcPct val="150000"/>
              </a:lnSpc>
              <a:spcBef>
                <a:spcPct val="20000"/>
              </a:spcBef>
              <a:buClr>
                <a:schemeClr val="tx1"/>
              </a:buClr>
              <a:buFontTx/>
              <a:buChar char="•"/>
              <a:defRPr/>
            </a:pPr>
            <a:r>
              <a:rPr lang="en-US" altLang="ro-RO" sz="1600" b="1" dirty="0" err="1">
                <a:solidFill>
                  <a:srgbClr val="FFFF00"/>
                </a:solidFill>
                <a:effectLst>
                  <a:outerShdw blurRad="38100" dist="38100" dir="2700000" algn="tl">
                    <a:srgbClr val="000000"/>
                  </a:outerShdw>
                </a:effectLst>
              </a:rPr>
              <a:t>Managementul</a:t>
            </a:r>
            <a:r>
              <a:rPr lang="ro-RO" altLang="ro-RO" sz="1600" b="1" dirty="0">
                <a:solidFill>
                  <a:srgbClr val="FFFF00"/>
                </a:solidFill>
                <a:effectLst>
                  <a:outerShdw blurRad="38100" dist="38100" dir="2700000" algn="tl">
                    <a:srgbClr val="000000"/>
                  </a:outerShdw>
                </a:effectLst>
              </a:rPr>
              <a:t> proiectelor şi programelor: provocări actuale</a:t>
            </a:r>
            <a:r>
              <a:rPr lang="en-US" altLang="ro-RO" sz="1600" b="1" dirty="0">
                <a:solidFill>
                  <a:srgbClr val="FFFF00"/>
                </a:solidFill>
                <a:effectLst>
                  <a:outerShdw blurRad="38100" dist="38100" dir="2700000" algn="tl">
                    <a:srgbClr val="000000"/>
                  </a:outerShdw>
                </a:effectLst>
              </a:rPr>
              <a:t> </a:t>
            </a:r>
            <a:r>
              <a:rPr lang="en-US" altLang="ro-RO" sz="1600" b="1" dirty="0">
                <a:effectLst>
                  <a:outerShdw blurRad="38100" dist="38100" dir="2700000" algn="tl">
                    <a:srgbClr val="000000"/>
                  </a:outerShdw>
                </a:effectLst>
              </a:rPr>
              <a:t>-</a:t>
            </a:r>
            <a:r>
              <a:rPr lang="ro-RO" altLang="ro-RO" sz="1600" b="1" dirty="0">
                <a:effectLst>
                  <a:outerShdw blurRad="38100" dist="38100" dir="2700000" algn="tl">
                    <a:srgbClr val="000000"/>
                  </a:outerShdw>
                </a:effectLst>
              </a:rPr>
              <a:t> </a:t>
            </a:r>
            <a:r>
              <a:rPr lang="en-US" altLang="ro-RO" sz="1600" b="1" dirty="0">
                <a:effectLst>
                  <a:outerShdw blurRad="38100" dist="38100" dir="2700000" algn="tl">
                    <a:srgbClr val="000000"/>
                  </a:outerShdw>
                </a:effectLst>
              </a:rPr>
              <a:t>IS</a:t>
            </a:r>
            <a:r>
              <a:rPr lang="ro-RO" altLang="ro-RO" sz="1600" b="1" dirty="0">
                <a:effectLst>
                  <a:outerShdw blurRad="38100" dist="38100" dir="2700000" algn="tl">
                    <a:srgbClr val="000000"/>
                  </a:outerShdw>
                </a:effectLst>
              </a:rPr>
              <a:t>S</a:t>
            </a:r>
            <a:r>
              <a:rPr lang="en-US" altLang="ro-RO" sz="1600" b="1" dirty="0">
                <a:effectLst>
                  <a:outerShdw blurRad="38100" dist="38100" dir="2700000" algn="tl">
                    <a:srgbClr val="000000"/>
                  </a:outerShdw>
                </a:effectLst>
              </a:rPr>
              <a:t>N.</a:t>
            </a:r>
          </a:p>
          <a:p>
            <a:pPr lvl="2" algn="just" eaLnBrk="1" hangingPunct="1">
              <a:lnSpc>
                <a:spcPct val="150000"/>
              </a:lnSpc>
              <a:spcBef>
                <a:spcPct val="20000"/>
              </a:spcBef>
              <a:buClr>
                <a:schemeClr val="tx1"/>
              </a:buClr>
              <a:buFontTx/>
              <a:buChar char="•"/>
              <a:defRPr/>
            </a:pPr>
            <a:endParaRPr lang="en-US" altLang="ro-RO" b="1" dirty="0">
              <a:effectLst>
                <a:outerShdw blurRad="38100" dist="38100" dir="2700000" algn="tl">
                  <a:srgbClr val="000000"/>
                </a:outerShdw>
              </a:effectLst>
            </a:endParaRPr>
          </a:p>
        </p:txBody>
      </p:sp>
      <p:sp>
        <p:nvSpPr>
          <p:cNvPr id="10"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B522BD6A-8D0E-4F35-AAA7-43EBA875D312}" type="slidenum">
              <a:rPr lang="en-US" altLang="ro-RO" smtClean="0"/>
              <a:pPr>
                <a:defRPr/>
              </a:pPr>
              <a:t>46</a:t>
            </a:fld>
            <a:endParaRPr lang="en-US" altLang="ro-RO"/>
          </a:p>
        </p:txBody>
      </p:sp>
      <p:pic>
        <p:nvPicPr>
          <p:cNvPr id="13" name="Picture 12" descr="stema cu coroana.png"/>
          <p:cNvPicPr>
            <a:picLocks noChangeAspect="1"/>
          </p:cNvPicPr>
          <p:nvPr/>
        </p:nvPicPr>
        <p:blipFill>
          <a:blip r:embed="rId3"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4" name="Group 1"/>
          <p:cNvGrpSpPr>
            <a:grpSpLocks/>
          </p:cNvGrpSpPr>
          <p:nvPr/>
        </p:nvGrpSpPr>
        <p:grpSpPr bwMode="auto">
          <a:xfrm>
            <a:off x="7860602" y="71437"/>
            <a:ext cx="1094184" cy="1015604"/>
            <a:chOff x="7010400" y="187501"/>
            <a:chExt cx="2113044" cy="1908491"/>
          </a:xfrm>
        </p:grpSpPr>
        <p:pic>
          <p:nvPicPr>
            <p:cNvPr id="15" name="Picture 14"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6" name="Picture 15"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134559017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42"/>
          <p:cNvSpPr>
            <a:spLocks noGrp="1" noChangeArrowheads="1"/>
          </p:cNvSpPr>
          <p:nvPr>
            <p:ph type="sldNum" sz="quarter" idx="11"/>
          </p:nvPr>
        </p:nvSpPr>
        <p:spPr>
          <a:xfrm>
            <a:off x="3023828" y="4893046"/>
            <a:ext cx="6120172"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A80274F2-607E-4D0B-83D0-0C553ABB3DCE}" type="slidenum">
              <a:rPr lang="en-US" altLang="ro-RO" b="0" smtClean="0"/>
              <a:pPr>
                <a:defRPr/>
              </a:pPr>
              <a:t>47</a:t>
            </a:fld>
            <a:endParaRPr lang="en-US" altLang="ro-RO" b="0" dirty="0"/>
          </a:p>
        </p:txBody>
      </p:sp>
      <p:sp>
        <p:nvSpPr>
          <p:cNvPr id="37891" name="Rectangle 3"/>
          <p:cNvSpPr>
            <a:spLocks noGrp="1" noChangeArrowheads="1"/>
          </p:cNvSpPr>
          <p:nvPr>
            <p:ph type="body" idx="4294967295"/>
          </p:nvPr>
        </p:nvSpPr>
        <p:spPr>
          <a:xfrm>
            <a:off x="859894" y="387262"/>
            <a:ext cx="7345363" cy="600312"/>
          </a:xfrm>
        </p:spPr>
        <p:txBody>
          <a:bodyPr/>
          <a:lstStyle/>
          <a:p>
            <a:pPr algn="ctr" eaLnBrk="1" hangingPunct="1">
              <a:spcBef>
                <a:spcPts val="0"/>
              </a:spcBef>
              <a:spcAft>
                <a:spcPts val="200"/>
              </a:spcAft>
              <a:buNone/>
              <a:defRPr/>
            </a:pPr>
            <a:r>
              <a:rPr lang="en-US" altLang="ro-RO" sz="1600" b="1" dirty="0" err="1">
                <a:solidFill>
                  <a:srgbClr val="FFFF00"/>
                </a:solidFill>
                <a:latin typeface="Times New Roman" panose="02020603050405020304" pitchFamily="18" charset="0"/>
              </a:rPr>
              <a:t>Conferinţa</a:t>
            </a:r>
            <a:r>
              <a:rPr lang="en-US" altLang="ro-RO" sz="1600" b="1" dirty="0">
                <a:solidFill>
                  <a:srgbClr val="FFFF00"/>
                </a:solidFill>
                <a:latin typeface="Times New Roman" panose="02020603050405020304" pitchFamily="18" charset="0"/>
              </a:rPr>
              <a:t> </a:t>
            </a:r>
            <a:r>
              <a:rPr lang="en-US" altLang="ro-RO" sz="1600" b="1" dirty="0" err="1">
                <a:solidFill>
                  <a:srgbClr val="FFFF00"/>
                </a:solidFill>
                <a:latin typeface="Times New Roman" panose="02020603050405020304" pitchFamily="18" charset="0"/>
              </a:rPr>
              <a:t>ştiinţifică</a:t>
            </a:r>
            <a:r>
              <a:rPr lang="en-US" altLang="ro-RO" sz="1600" b="1" dirty="0">
                <a:solidFill>
                  <a:srgbClr val="FFFF00"/>
                </a:solidFill>
                <a:latin typeface="Times New Roman" panose="02020603050405020304" pitchFamily="18" charset="0"/>
              </a:rPr>
              <a:t> </a:t>
            </a:r>
            <a:r>
              <a:rPr lang="en-US" altLang="ro-RO" sz="1600" b="1" dirty="0" err="1">
                <a:solidFill>
                  <a:srgbClr val="FFFF00"/>
                </a:solidFill>
                <a:latin typeface="Times New Roman" panose="02020603050405020304" pitchFamily="18" charset="0"/>
              </a:rPr>
              <a:t>interna</a:t>
            </a:r>
            <a:r>
              <a:rPr lang="ro-RO" altLang="ro-RO" sz="1600" b="1" dirty="0" err="1">
                <a:solidFill>
                  <a:srgbClr val="FFFF00"/>
                </a:solidFill>
                <a:latin typeface="Times New Roman" panose="02020603050405020304" pitchFamily="18" charset="0"/>
              </a:rPr>
              <a:t>țională</a:t>
            </a:r>
            <a:endParaRPr lang="ro-RO" altLang="ro-RO" sz="1600" b="1" dirty="0">
              <a:solidFill>
                <a:srgbClr val="FFFF00"/>
              </a:solidFill>
              <a:latin typeface="Times New Roman" panose="02020603050405020304" pitchFamily="18" charset="0"/>
            </a:endParaRPr>
          </a:p>
          <a:p>
            <a:pPr algn="ctr" eaLnBrk="1" hangingPunct="1">
              <a:spcBef>
                <a:spcPts val="0"/>
              </a:spcBef>
              <a:spcAft>
                <a:spcPts val="200"/>
              </a:spcAft>
              <a:buFont typeface="Wingdings" panose="05000000000000000000" pitchFamily="2" charset="2"/>
              <a:buNone/>
              <a:defRPr/>
            </a:pPr>
            <a:r>
              <a:rPr lang="en-US" altLang="ro-RO" sz="1600" b="1" i="1" dirty="0">
                <a:solidFill>
                  <a:srgbClr val="FFFF00"/>
                </a:solidFill>
                <a:latin typeface="Times New Roman" panose="02020603050405020304" pitchFamily="18" charset="0"/>
              </a:rPr>
              <a:t>“Defense Resources Management in the 21-st Century” </a:t>
            </a:r>
          </a:p>
        </p:txBody>
      </p:sp>
      <p:sp>
        <p:nvSpPr>
          <p:cNvPr id="37896" name="Rectangle 3"/>
          <p:cNvSpPr>
            <a:spLocks noChangeArrowheads="1"/>
          </p:cNvSpPr>
          <p:nvPr/>
        </p:nvSpPr>
        <p:spPr bwMode="auto">
          <a:xfrm>
            <a:off x="107504" y="1671650"/>
            <a:ext cx="3350143" cy="3222940"/>
          </a:xfrm>
          <a:prstGeom prst="rect">
            <a:avLst/>
          </a:prstGeom>
          <a:noFill/>
          <a:ln w="9525">
            <a:noFill/>
            <a:miter lim="800000"/>
            <a:headEnd/>
            <a:tailEnd/>
          </a:ln>
        </p:spPr>
        <p:txBody>
          <a:bodyPr/>
          <a:lstStyle>
            <a:lvl1pPr marL="342900" indent="-342900">
              <a:defRPr>
                <a:solidFill>
                  <a:schemeClr val="tx1"/>
                </a:solidFill>
                <a:latin typeface="Times New Roman" panose="02020603050405020304" pitchFamily="18" charset="0"/>
                <a:cs typeface="Arial" panose="020B0604020202020204" pitchFamily="34" charset="0"/>
              </a:defRPr>
            </a:lvl1pPr>
            <a:lvl2pPr marL="800100" indent="-34290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lvl="1" indent="-274320" algn="just" eaLnBrk="1" hangingPunct="1">
              <a:spcBef>
                <a:spcPct val="20000"/>
              </a:spcBef>
              <a:buClr>
                <a:schemeClr val="hlink"/>
              </a:buClr>
              <a:buSzPct val="60000"/>
              <a:buFont typeface="Wingdings" panose="05000000000000000000" pitchFamily="2" charset="2"/>
              <a:buChar char="q"/>
              <a:defRPr/>
            </a:pPr>
            <a:r>
              <a:rPr lang="ro-RO" altLang="en-US" sz="1050" b="1" dirty="0">
                <a:solidFill>
                  <a:srgbClr val="FFFF00"/>
                </a:solidFill>
                <a:effectLst>
                  <a:outerShdw blurRad="38100" dist="38100" dir="2700000" algn="tl">
                    <a:srgbClr val="000000"/>
                  </a:outerShdw>
                </a:effectLst>
              </a:rPr>
              <a:t>19 ediții</a:t>
            </a:r>
            <a:r>
              <a:rPr lang="ro-RO" altLang="en-US" sz="1050" dirty="0">
                <a:solidFill>
                  <a:srgbClr val="FFFF00"/>
                </a:solidFill>
                <a:effectLst>
                  <a:outerShdw blurRad="38100" dist="38100" dir="2700000" algn="tl">
                    <a:srgbClr val="000000"/>
                  </a:outerShdw>
                </a:effectLst>
              </a:rPr>
              <a:t>, </a:t>
            </a:r>
            <a:r>
              <a:rPr lang="en-US" altLang="en-US" sz="1050" b="1" dirty="0">
                <a:solidFill>
                  <a:srgbClr val="FFFF00"/>
                </a:solidFill>
                <a:effectLst>
                  <a:outerShdw blurRad="38100" dist="38100" dir="2700000" algn="tl">
                    <a:srgbClr val="000000"/>
                  </a:outerShdw>
                </a:effectLst>
              </a:rPr>
              <a:t>7</a:t>
            </a:r>
            <a:r>
              <a:rPr lang="ro-RO" altLang="en-US" sz="1050" b="1" dirty="0">
                <a:solidFill>
                  <a:srgbClr val="FFFF00"/>
                </a:solidFill>
                <a:effectLst>
                  <a:outerShdw blurRad="38100" dist="38100" dir="2700000" algn="tl">
                    <a:srgbClr val="000000"/>
                  </a:outerShdw>
                </a:effectLst>
              </a:rPr>
              <a:t>65</a:t>
            </a:r>
            <a:r>
              <a:rPr lang="en-US" altLang="en-US" sz="1050" b="1" dirty="0">
                <a:solidFill>
                  <a:srgbClr val="FFFF00"/>
                </a:solidFill>
                <a:effectLst>
                  <a:outerShdw blurRad="38100" dist="38100" dir="2700000" algn="tl">
                    <a:srgbClr val="000000"/>
                  </a:outerShdw>
                </a:effectLst>
              </a:rPr>
              <a:t> de </a:t>
            </a:r>
            <a:r>
              <a:rPr lang="en-US" altLang="en-US" sz="1050" b="1" dirty="0" err="1">
                <a:solidFill>
                  <a:srgbClr val="FFFF00"/>
                </a:solidFill>
                <a:effectLst>
                  <a:outerShdw blurRad="38100" dist="38100" dir="2700000" algn="tl">
                    <a:srgbClr val="000000"/>
                  </a:outerShdw>
                </a:effectLst>
              </a:rPr>
              <a:t>lucr</a:t>
            </a:r>
            <a:r>
              <a:rPr lang="ro-RO" altLang="en-US" sz="1050" b="1" dirty="0">
                <a:solidFill>
                  <a:srgbClr val="FFFF00"/>
                </a:solidFill>
                <a:effectLst>
                  <a:outerShdw blurRad="38100" dist="38100" dir="2700000" algn="tl">
                    <a:srgbClr val="000000"/>
                  </a:outerShdw>
                </a:effectLst>
              </a:rPr>
              <a:t>ă</a:t>
            </a:r>
            <a:r>
              <a:rPr lang="en-US" altLang="en-US" sz="1050" b="1" dirty="0" err="1">
                <a:solidFill>
                  <a:srgbClr val="FFFF00"/>
                </a:solidFill>
                <a:effectLst>
                  <a:outerShdw blurRad="38100" dist="38100" dir="2700000" algn="tl">
                    <a:srgbClr val="000000"/>
                  </a:outerShdw>
                </a:effectLst>
              </a:rPr>
              <a:t>ri</a:t>
            </a:r>
            <a:r>
              <a:rPr lang="ro-RO" altLang="en-US" sz="1050" b="1" dirty="0">
                <a:solidFill>
                  <a:srgbClr val="FFFF00"/>
                </a:solidFill>
                <a:effectLst>
                  <a:outerShdw blurRad="38100" dist="38100" dir="2700000" algn="tl">
                    <a:srgbClr val="000000"/>
                  </a:outerShdw>
                </a:effectLst>
              </a:rPr>
              <a:t> </a:t>
            </a:r>
            <a:r>
              <a:rPr lang="ro-RO" altLang="en-US" sz="1050" dirty="0">
                <a:solidFill>
                  <a:srgbClr val="FFFF00"/>
                </a:solidFill>
                <a:effectLst>
                  <a:outerShdw blurRad="38100" dist="38100" dir="2700000" algn="tl">
                    <a:srgbClr val="000000"/>
                  </a:outerShdw>
                </a:effectLst>
              </a:rPr>
              <a:t>cu </a:t>
            </a:r>
            <a:r>
              <a:rPr lang="ro-RO" altLang="en-US" sz="1050" b="1" dirty="0">
                <a:solidFill>
                  <a:srgbClr val="FFFF00"/>
                </a:solidFill>
                <a:effectLst>
                  <a:outerShdw blurRad="38100" dist="38100" dir="2700000" algn="tl">
                    <a:srgbClr val="000000"/>
                  </a:outerShdw>
                </a:effectLst>
              </a:rPr>
              <a:t>913 de autori/experți </a:t>
            </a:r>
            <a:r>
              <a:rPr lang="ro-RO" altLang="en-US" sz="1050" dirty="0">
                <a:solidFill>
                  <a:srgbClr val="FFFF00"/>
                </a:solidFill>
                <a:effectLst>
                  <a:outerShdw blurRad="38100" dist="38100" dir="2700000" algn="tl">
                    <a:srgbClr val="000000"/>
                  </a:outerShdw>
                </a:effectLst>
              </a:rPr>
              <a:t>din peste </a:t>
            </a:r>
            <a:r>
              <a:rPr lang="ro-RO" altLang="en-US" sz="1050" b="1" dirty="0">
                <a:solidFill>
                  <a:srgbClr val="FFFF00"/>
                </a:solidFill>
                <a:effectLst>
                  <a:outerShdw blurRad="38100" dist="38100" dir="2700000" algn="tl">
                    <a:srgbClr val="000000"/>
                  </a:outerShdw>
                </a:effectLst>
              </a:rPr>
              <a:t>16 țări</a:t>
            </a:r>
          </a:p>
          <a:p>
            <a:pPr marL="0" lvl="1" indent="-274320" algn="just" eaLnBrk="1" hangingPunct="1">
              <a:spcBef>
                <a:spcPts val="0"/>
              </a:spcBef>
              <a:buClr>
                <a:schemeClr val="hlink"/>
              </a:buClr>
              <a:buSzPct val="60000"/>
              <a:buFont typeface="Wingdings" panose="05000000000000000000" pitchFamily="2" charset="2"/>
              <a:buChar char="q"/>
              <a:defRPr/>
            </a:pPr>
            <a:r>
              <a:rPr lang="ro-RO" altLang="ro-RO" sz="1050" dirty="0">
                <a:solidFill>
                  <a:srgbClr val="FFFF00"/>
                </a:solidFill>
                <a:effectLst>
                  <a:outerShdw blurRad="38100" dist="38100" dir="2700000" algn="tl">
                    <a:srgbClr val="000000"/>
                  </a:outerShdw>
                </a:effectLst>
              </a:rPr>
              <a:t> indexată î</a:t>
            </a:r>
            <a:r>
              <a:rPr lang="en-US" altLang="ro-RO" sz="1050" dirty="0">
                <a:solidFill>
                  <a:srgbClr val="FFFF00"/>
                </a:solidFill>
                <a:effectLst>
                  <a:outerShdw blurRad="38100" dist="38100" dir="2700000" algn="tl">
                    <a:srgbClr val="000000"/>
                  </a:outerShdw>
                </a:effectLst>
              </a:rPr>
              <a:t>n </a:t>
            </a:r>
            <a:r>
              <a:rPr lang="ro-RO" altLang="ro-RO" sz="1050" dirty="0">
                <a:solidFill>
                  <a:srgbClr val="FFFF00"/>
                </a:solidFill>
                <a:effectLst>
                  <a:outerShdw blurRad="38100" dist="38100" dir="2700000" algn="tl">
                    <a:srgbClr val="000000"/>
                  </a:outerShdw>
                </a:effectLst>
              </a:rPr>
              <a:t>baze de date cu recunoaştere internaţională:</a:t>
            </a:r>
            <a:r>
              <a:rPr lang="ro-RO" altLang="ro-RO" sz="1050" i="1" dirty="0">
                <a:solidFill>
                  <a:srgbClr val="FFFF00"/>
                </a:solidFill>
                <a:effectLst>
                  <a:outerShdw blurRad="38100" dist="38100" dir="2700000" algn="tl">
                    <a:srgbClr val="000000"/>
                  </a:outerShdw>
                </a:effectLst>
              </a:rPr>
              <a:t> </a:t>
            </a:r>
            <a:r>
              <a:rPr lang="ro-RO" altLang="ro-RO" sz="1050" i="1" dirty="0">
                <a:solidFill>
                  <a:srgbClr val="FFFF00"/>
                </a:solidFill>
                <a:effectLst>
                  <a:outerShdw blurRad="38100" dist="38100" dir="2700000" algn="tl">
                    <a:srgbClr val="000000"/>
                  </a:outerShdw>
                </a:effectLst>
                <a:cs typeface="Arial" charset="0"/>
              </a:rPr>
              <a:t>EBSCO</a:t>
            </a:r>
            <a:r>
              <a:rPr lang="en-US" altLang="ro-RO" sz="1050" i="1" dirty="0">
                <a:solidFill>
                  <a:srgbClr val="FFFF00"/>
                </a:solidFill>
                <a:effectLst>
                  <a:outerShdw blurRad="38100" dist="38100" dir="2700000" algn="tl">
                    <a:srgbClr val="000000"/>
                  </a:outerShdw>
                </a:effectLst>
                <a:cs typeface="Arial" charset="0"/>
              </a:rPr>
              <a:t>, </a:t>
            </a:r>
            <a:r>
              <a:rPr lang="ro-RO" altLang="ro-RO" sz="1050" i="1" dirty="0">
                <a:solidFill>
                  <a:srgbClr val="FFFF00"/>
                </a:solidFill>
                <a:effectLst>
                  <a:outerShdw blurRad="38100" dist="38100" dir="2700000" algn="tl">
                    <a:srgbClr val="000000"/>
                  </a:outerShdw>
                </a:effectLst>
                <a:cs typeface="Arial" charset="0"/>
              </a:rPr>
              <a:t>ProQuest </a:t>
            </a:r>
            <a:r>
              <a:rPr lang="ro-RO" altLang="ro-RO" sz="1050" dirty="0">
                <a:solidFill>
                  <a:srgbClr val="FFFF00"/>
                </a:solidFill>
                <a:effectLst>
                  <a:outerShdw blurRad="38100" dist="38100" dir="2700000" algn="tl">
                    <a:srgbClr val="000000"/>
                  </a:outerShdw>
                </a:effectLst>
                <a:cs typeface="Arial" charset="0"/>
              </a:rPr>
              <a:t>și </a:t>
            </a:r>
            <a:r>
              <a:rPr lang="en-US" altLang="ro-RO" sz="1050" i="1" dirty="0">
                <a:solidFill>
                  <a:srgbClr val="FFFF00"/>
                </a:solidFill>
                <a:effectLst>
                  <a:outerShdw blurRad="38100" dist="38100" dir="2700000" algn="tl">
                    <a:srgbClr val="000000"/>
                  </a:outerShdw>
                </a:effectLst>
                <a:cs typeface="Arial" charset="0"/>
              </a:rPr>
              <a:t>C.E.E.O.L</a:t>
            </a:r>
            <a:r>
              <a:rPr lang="ro-RO" altLang="ro-RO" sz="1050" i="1" dirty="0">
                <a:solidFill>
                  <a:srgbClr val="FFFF00"/>
                </a:solidFill>
                <a:effectLst>
                  <a:outerShdw blurRad="38100" dist="38100" dir="2700000" algn="tl">
                    <a:srgbClr val="000000"/>
                  </a:outerShdw>
                </a:effectLst>
                <a:cs typeface="Arial" charset="0"/>
              </a:rPr>
              <a:t>.</a:t>
            </a:r>
          </a:p>
          <a:p>
            <a:pPr marL="0" lvl="1" indent="-274320" algn="just" eaLnBrk="1" hangingPunct="1">
              <a:spcBef>
                <a:spcPts val="0"/>
              </a:spcBef>
              <a:buClr>
                <a:schemeClr val="hlink"/>
              </a:buClr>
              <a:buSzPct val="60000"/>
              <a:buFont typeface="Wingdings" panose="05000000000000000000" pitchFamily="2" charset="2"/>
              <a:buChar char="q"/>
              <a:defRPr/>
            </a:pPr>
            <a:r>
              <a:rPr lang="ro-RO" altLang="ro-RO" sz="1050" b="1" dirty="0">
                <a:solidFill>
                  <a:srgbClr val="FFFF00"/>
                </a:solidFill>
                <a:effectLst>
                  <a:outerShdw blurRad="38100" dist="38100" dir="2700000" algn="tl">
                    <a:srgbClr val="000000"/>
                  </a:outerShdw>
                </a:effectLst>
              </a:rPr>
              <a:t>c</a:t>
            </a:r>
            <a:r>
              <a:rPr lang="en-US" altLang="ro-RO" sz="1050" b="1" dirty="0" err="1">
                <a:solidFill>
                  <a:srgbClr val="FFFF00"/>
                </a:solidFill>
                <a:effectLst>
                  <a:outerShdw blurRad="38100" dist="38100" dir="2700000" algn="tl">
                    <a:srgbClr val="000000"/>
                  </a:outerShdw>
                </a:effectLst>
              </a:rPr>
              <a:t>oorganizatori</a:t>
            </a:r>
            <a:r>
              <a:rPr lang="ro-RO" altLang="ro-RO" sz="1050" b="1" dirty="0">
                <a:solidFill>
                  <a:srgbClr val="FFFF00"/>
                </a:solidFill>
                <a:effectLst>
                  <a:outerShdw blurRad="38100" dist="38100" dir="2700000" algn="tl">
                    <a:srgbClr val="000000"/>
                  </a:outerShdw>
                </a:effectLst>
              </a:rPr>
              <a:t>:</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Asociația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nonguvernamentală</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Grupul</a:t>
            </a:r>
            <a:r>
              <a:rPr lang="en-US" altLang="ro-RO" sz="1050" dirty="0">
                <a:solidFill>
                  <a:srgbClr val="FFFF00"/>
                </a:solidFill>
                <a:effectLst>
                  <a:outerShdw blurRad="38100" dist="38100" dir="2700000" algn="tl">
                    <a:srgbClr val="000000"/>
                  </a:outerShdw>
                </a:effectLst>
              </a:rPr>
              <a:t> de </a:t>
            </a:r>
            <a:r>
              <a:rPr lang="en-US" altLang="ro-RO" sz="1050" dirty="0" err="1">
                <a:solidFill>
                  <a:srgbClr val="FFFF00"/>
                </a:solidFill>
                <a:effectLst>
                  <a:outerShdw blurRad="38100" dist="38100" dir="2700000" algn="tl">
                    <a:srgbClr val="000000"/>
                  </a:outerShdw>
                </a:effectLst>
              </a:rPr>
              <a:t>cercetări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politice</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Facultatea</a:t>
            </a:r>
            <a:r>
              <a:rPr lang="en-US" altLang="ro-RO" sz="1050" dirty="0">
                <a:solidFill>
                  <a:srgbClr val="FFFF00"/>
                </a:solidFill>
                <a:effectLst>
                  <a:outerShdw blurRad="38100" dist="38100" dir="2700000" algn="tl">
                    <a:srgbClr val="000000"/>
                  </a:outerShdw>
                </a:effectLst>
              </a:rPr>
              <a:t> de Securitate </a:t>
            </a:r>
            <a:r>
              <a:rPr lang="en-US" altLang="ro-RO" sz="1050" dirty="0" err="1">
                <a:solidFill>
                  <a:srgbClr val="FFFF00"/>
                </a:solidFill>
                <a:effectLst>
                  <a:outerShdw blurRad="38100" dist="38100" dir="2700000" algn="tl">
                    <a:srgbClr val="000000"/>
                  </a:outerShdw>
                </a:effectLst>
              </a:rPr>
              <a:t>Națională</a:t>
            </a:r>
            <a:r>
              <a:rPr lang="en-US" altLang="ro-RO" sz="1050" dirty="0">
                <a:solidFill>
                  <a:srgbClr val="FFFF00"/>
                </a:solidFill>
                <a:effectLst>
                  <a:outerShdw blurRad="38100" dist="38100" dir="2700000" algn="tl">
                    <a:srgbClr val="000000"/>
                  </a:outerShdw>
                </a:effectLst>
              </a:rPr>
              <a:t>/</a:t>
            </a:r>
            <a:r>
              <a:rPr lang="en-US" altLang="ro-RO" sz="1050" dirty="0" err="1">
                <a:solidFill>
                  <a:srgbClr val="FFFF00"/>
                </a:solidFill>
                <a:effectLst>
                  <a:outerShdw blurRad="38100" dist="38100" dir="2700000" algn="tl">
                    <a:srgbClr val="000000"/>
                  </a:outerShdw>
                </a:effectLst>
              </a:rPr>
              <a:t>Universitatea</a:t>
            </a:r>
            <a:r>
              <a:rPr lang="en-US" altLang="ro-RO" sz="1050" dirty="0">
                <a:solidFill>
                  <a:srgbClr val="FFFF00"/>
                </a:solidFill>
                <a:effectLst>
                  <a:outerShdw blurRad="38100" dist="38100" dir="2700000" algn="tl">
                    <a:srgbClr val="000000"/>
                  </a:outerShdw>
                </a:effectLst>
              </a:rPr>
              <a:t> de </a:t>
            </a:r>
            <a:r>
              <a:rPr lang="en-US" altLang="ro-RO" sz="1050" dirty="0" err="1">
                <a:solidFill>
                  <a:srgbClr val="FFFF00"/>
                </a:solidFill>
                <a:effectLst>
                  <a:outerShdw blurRad="38100" dist="38100" dir="2700000" algn="tl">
                    <a:srgbClr val="000000"/>
                  </a:outerShdw>
                </a:effectLst>
              </a:rPr>
              <a:t>Studii</a:t>
            </a:r>
            <a:r>
              <a:rPr lang="en-US" altLang="ro-RO" sz="1050" dirty="0">
                <a:solidFill>
                  <a:srgbClr val="FFFF00"/>
                </a:solidFill>
                <a:effectLst>
                  <a:outerShdw blurRad="38100" dist="38100" dir="2700000" algn="tl">
                    <a:srgbClr val="000000"/>
                  </a:outerShdw>
                </a:effectLst>
              </a:rPr>
              <a:t> de </a:t>
            </a:r>
            <a:r>
              <a:rPr lang="en-US" altLang="ro-RO" sz="1050" dirty="0" err="1">
                <a:solidFill>
                  <a:srgbClr val="FFFF00"/>
                </a:solidFill>
                <a:effectLst>
                  <a:outerShdw blurRad="38100" dist="38100" dir="2700000" algn="tl">
                    <a:srgbClr val="000000"/>
                  </a:outerShdw>
                </a:effectLst>
              </a:rPr>
              <a:t>Război</a:t>
            </a:r>
            <a:r>
              <a:rPr lang="en-US" altLang="ro-RO" sz="1050" dirty="0">
                <a:solidFill>
                  <a:srgbClr val="FFFF00"/>
                </a:solidFill>
                <a:effectLst>
                  <a:outerShdw blurRad="38100" dist="38100" dir="2700000" algn="tl">
                    <a:srgbClr val="000000"/>
                  </a:outerShdw>
                </a:effectLst>
              </a:rPr>
              <a:t> din </a:t>
            </a:r>
            <a:r>
              <a:rPr lang="en-US" altLang="ro-RO" sz="1050" dirty="0" err="1">
                <a:solidFill>
                  <a:srgbClr val="FFFF00"/>
                </a:solidFill>
                <a:effectLst>
                  <a:outerShdw blurRad="38100" dist="38100" dir="2700000" algn="tl">
                    <a:srgbClr val="000000"/>
                  </a:outerShdw>
                </a:effectLst>
              </a:rPr>
              <a:t>Varșovia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Republica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Polonă</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Facultatea</a:t>
            </a:r>
            <a:r>
              <a:rPr lang="en-US" altLang="ro-RO" sz="1050" dirty="0">
                <a:solidFill>
                  <a:srgbClr val="FFFF00"/>
                </a:solidFill>
                <a:effectLst>
                  <a:outerShdw blurRad="38100" dist="38100" dir="2700000" algn="tl">
                    <a:srgbClr val="000000"/>
                  </a:outerShdw>
                </a:effectLst>
              </a:rPr>
              <a:t> de Leadership </a:t>
            </a:r>
            <a:r>
              <a:rPr lang="en-US" altLang="ro-RO" sz="1050" dirty="0" err="1">
                <a:solidFill>
                  <a:srgbClr val="FFFF00"/>
                </a:solidFill>
                <a:effectLst>
                  <a:outerShdw blurRad="38100" dist="38100" dir="2700000" algn="tl">
                    <a:srgbClr val="000000"/>
                  </a:outerShdw>
                </a:effectLst>
              </a:rPr>
              <a:t>Militar</a:t>
            </a:r>
            <a:r>
              <a:rPr lang="en-US" altLang="ro-RO" sz="1050" dirty="0">
                <a:solidFill>
                  <a:srgbClr val="FFFF00"/>
                </a:solidFill>
                <a:effectLst>
                  <a:outerShdw blurRad="38100" dist="38100" dir="2700000" algn="tl">
                    <a:srgbClr val="000000"/>
                  </a:outerShdw>
                </a:effectLst>
              </a:rPr>
              <a:t>/</a:t>
            </a:r>
            <a:r>
              <a:rPr lang="en-US" altLang="ro-RO" sz="1050" dirty="0" err="1">
                <a:solidFill>
                  <a:srgbClr val="FFFF00"/>
                </a:solidFill>
                <a:effectLst>
                  <a:outerShdw blurRad="38100" dist="38100" dir="2700000" algn="tl">
                    <a:srgbClr val="000000"/>
                  </a:outerShdw>
                </a:effectLst>
              </a:rPr>
              <a:t>Universitatea</a:t>
            </a:r>
            <a:r>
              <a:rPr lang="en-US" altLang="ro-RO" sz="1050" dirty="0">
                <a:solidFill>
                  <a:srgbClr val="FFFF00"/>
                </a:solidFill>
                <a:effectLst>
                  <a:outerShdw blurRad="38100" dist="38100" dir="2700000" algn="tl">
                    <a:srgbClr val="000000"/>
                  </a:outerShdw>
                </a:effectLst>
              </a:rPr>
              <a:t> de </a:t>
            </a:r>
            <a:r>
              <a:rPr lang="en-US" altLang="ro-RO" sz="1050" dirty="0" err="1">
                <a:solidFill>
                  <a:srgbClr val="FFFF00"/>
                </a:solidFill>
                <a:effectLst>
                  <a:outerShdw blurRad="38100" dist="38100" dir="2700000" algn="tl">
                    <a:srgbClr val="000000"/>
                  </a:outerShdw>
                </a:effectLst>
              </a:rPr>
              <a:t>Apărare</a:t>
            </a:r>
            <a:r>
              <a:rPr lang="en-US" altLang="ro-RO" sz="1050" dirty="0">
                <a:solidFill>
                  <a:srgbClr val="FFFF00"/>
                </a:solidFill>
                <a:effectLst>
                  <a:outerShdw blurRad="38100" dist="38100" dir="2700000" algn="tl">
                    <a:srgbClr val="000000"/>
                  </a:outerShdw>
                </a:effectLst>
              </a:rPr>
              <a:t>, Brno, </a:t>
            </a:r>
            <a:r>
              <a:rPr lang="en-US" altLang="ro-RO" sz="1050" dirty="0" err="1">
                <a:solidFill>
                  <a:srgbClr val="FFFF00"/>
                </a:solidFill>
                <a:effectLst>
                  <a:outerShdw blurRad="38100" dist="38100" dir="2700000" algn="tl">
                    <a:srgbClr val="000000"/>
                  </a:outerShdw>
                </a:effectLst>
              </a:rPr>
              <a:t>Republica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Cehă</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și</a:t>
            </a:r>
            <a:r>
              <a:rPr lang="en-US" altLang="ro-RO" sz="1050" dirty="0">
                <a:solidFill>
                  <a:srgbClr val="FFFF00"/>
                </a:solidFill>
                <a:effectLst>
                  <a:outerShdw blurRad="38100" dist="38100" dir="2700000" algn="tl">
                    <a:srgbClr val="000000"/>
                  </a:outerShdw>
                </a:effectLst>
              </a:rPr>
              <a:t> Academia </a:t>
            </a:r>
            <a:r>
              <a:rPr lang="en-US" altLang="ro-RO" sz="1050" dirty="0" err="1">
                <a:solidFill>
                  <a:srgbClr val="FFFF00"/>
                </a:solidFill>
                <a:effectLst>
                  <a:outerShdw blurRad="38100" dist="38100" dir="2700000" algn="tl">
                    <a:srgbClr val="000000"/>
                  </a:outerShdw>
                </a:effectLst>
              </a:rPr>
              <a:t>Militară</a:t>
            </a:r>
            <a:r>
              <a:rPr lang="en-US" altLang="ro-RO" sz="1050" dirty="0">
                <a:solidFill>
                  <a:srgbClr val="FFFF00"/>
                </a:solidFill>
                <a:effectLst>
                  <a:outerShdw blurRad="38100" dist="38100" dir="2700000" algn="tl">
                    <a:srgbClr val="000000"/>
                  </a:outerShdw>
                </a:effectLst>
              </a:rPr>
              <a:t> a </a:t>
            </a:r>
            <a:r>
              <a:rPr lang="en-US" altLang="ro-RO" sz="1050" dirty="0" err="1">
                <a:solidFill>
                  <a:srgbClr val="FFFF00"/>
                </a:solidFill>
                <a:effectLst>
                  <a:outerShdw blurRad="38100" dist="38100" dir="2700000" algn="tl">
                    <a:srgbClr val="000000"/>
                  </a:outerShdw>
                </a:effectLst>
              </a:rPr>
              <a:t>Forțelor</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Armate</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Alexandru</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cel</a:t>
            </a:r>
            <a:r>
              <a:rPr lang="en-US" altLang="ro-RO" sz="1050" dirty="0">
                <a:solidFill>
                  <a:srgbClr val="FFFF00"/>
                </a:solidFill>
                <a:effectLst>
                  <a:outerShdw blurRad="38100" dist="38100" dir="2700000" algn="tl">
                    <a:srgbClr val="000000"/>
                  </a:outerShdw>
                </a:effectLst>
              </a:rPr>
              <a:t> Bun” din </a:t>
            </a:r>
            <a:r>
              <a:rPr lang="en-US" altLang="ro-RO" sz="1050" dirty="0" err="1">
                <a:solidFill>
                  <a:srgbClr val="FFFF00"/>
                </a:solidFill>
                <a:effectLst>
                  <a:outerShdw blurRad="38100" dist="38100" dir="2700000" algn="tl">
                    <a:srgbClr val="000000"/>
                  </a:outerShdw>
                </a:effectLst>
              </a:rPr>
              <a:t>Chișinău</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Republica</a:t>
            </a:r>
            <a:r>
              <a:rPr lang="en-US" altLang="ro-RO" sz="1050" dirty="0">
                <a:solidFill>
                  <a:srgbClr val="FFFF00"/>
                </a:solidFill>
                <a:effectLst>
                  <a:outerShdw blurRad="38100" dist="38100" dir="2700000" algn="tl">
                    <a:srgbClr val="000000"/>
                  </a:outerShdw>
                </a:effectLst>
              </a:rPr>
              <a:t> Moldova</a:t>
            </a:r>
            <a:endParaRPr lang="ro-RO" altLang="ro-RO" sz="1050" dirty="0">
              <a:solidFill>
                <a:srgbClr val="FFFF00"/>
              </a:solidFill>
              <a:effectLst>
                <a:outerShdw blurRad="38100" dist="38100" dir="2700000" algn="tl">
                  <a:srgbClr val="000000"/>
                </a:outerShdw>
              </a:effectLst>
            </a:endParaRPr>
          </a:p>
          <a:p>
            <a:pPr marL="0" lvl="1" indent="-274320" algn="just" eaLnBrk="1" hangingPunct="1">
              <a:spcBef>
                <a:spcPts val="0"/>
              </a:spcBef>
              <a:buClr>
                <a:schemeClr val="hlink"/>
              </a:buClr>
              <a:buSzPct val="60000"/>
              <a:buFont typeface="Wingdings" panose="05000000000000000000" pitchFamily="2" charset="2"/>
              <a:buChar char="q"/>
              <a:defRPr/>
            </a:pPr>
            <a:r>
              <a:rPr lang="ro-RO" altLang="ro-RO" sz="1050" b="1" dirty="0">
                <a:solidFill>
                  <a:srgbClr val="FFFF00"/>
                </a:solidFill>
                <a:effectLst>
                  <a:outerShdw blurRad="38100" dist="38100" dir="2700000" algn="tl">
                    <a:srgbClr val="000000"/>
                  </a:outerShdw>
                </a:effectLst>
              </a:rPr>
              <a:t>parteneri:</a:t>
            </a:r>
            <a:r>
              <a:rPr lang="ro-RO"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Secția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Științe</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Militare</a:t>
            </a:r>
            <a:r>
              <a:rPr lang="en-US" altLang="ro-RO" sz="1050" dirty="0">
                <a:solidFill>
                  <a:srgbClr val="FFFF00"/>
                </a:solidFill>
                <a:effectLst>
                  <a:outerShdw blurRad="38100" dist="38100" dir="2700000" algn="tl">
                    <a:srgbClr val="000000"/>
                  </a:outerShdw>
                </a:effectLst>
              </a:rPr>
              <a:t> a </a:t>
            </a:r>
            <a:r>
              <a:rPr lang="en-US" altLang="ro-RO" sz="1050" dirty="0" err="1">
                <a:solidFill>
                  <a:srgbClr val="FFFF00"/>
                </a:solidFill>
                <a:effectLst>
                  <a:outerShdw blurRad="38100" dist="38100" dir="2700000" algn="tl">
                    <a:srgbClr val="000000"/>
                  </a:outerShdw>
                </a:effectLst>
              </a:rPr>
              <a:t>Academiei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Oamenilor</a:t>
            </a:r>
            <a:r>
              <a:rPr lang="en-US" altLang="ro-RO" sz="1050" dirty="0">
                <a:solidFill>
                  <a:srgbClr val="FFFF00"/>
                </a:solidFill>
                <a:effectLst>
                  <a:outerShdw blurRad="38100" dist="38100" dir="2700000" algn="tl">
                    <a:srgbClr val="000000"/>
                  </a:outerShdw>
                </a:effectLst>
              </a:rPr>
              <a:t> de </a:t>
            </a:r>
            <a:r>
              <a:rPr lang="en-US" altLang="ro-RO" sz="1050" dirty="0" err="1">
                <a:solidFill>
                  <a:srgbClr val="FFFF00"/>
                </a:solidFill>
                <a:effectLst>
                  <a:outerShdw blurRad="38100" dist="38100" dir="2700000" algn="tl">
                    <a:srgbClr val="000000"/>
                  </a:outerShdw>
                </a:effectLst>
              </a:rPr>
              <a:t>Știință</a:t>
            </a:r>
            <a:r>
              <a:rPr lang="en-US" altLang="ro-RO" sz="1050" dirty="0">
                <a:solidFill>
                  <a:srgbClr val="FFFF00"/>
                </a:solidFill>
                <a:effectLst>
                  <a:outerShdw blurRad="38100" dist="38100" dir="2700000" algn="tl">
                    <a:srgbClr val="000000"/>
                  </a:outerShdw>
                </a:effectLst>
              </a:rPr>
              <a:t> din </a:t>
            </a:r>
            <a:r>
              <a:rPr lang="en-US" altLang="ro-RO" sz="1050" dirty="0" err="1">
                <a:solidFill>
                  <a:srgbClr val="FFFF00"/>
                </a:solidFill>
                <a:effectLst>
                  <a:outerShdw blurRad="38100" dist="38100" dir="2700000" algn="tl">
                    <a:srgbClr val="000000"/>
                  </a:outerShdw>
                </a:effectLst>
              </a:rPr>
              <a:t>România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Centrul</a:t>
            </a:r>
            <a:r>
              <a:rPr lang="en-US" altLang="ro-RO" sz="1050" dirty="0">
                <a:solidFill>
                  <a:srgbClr val="FFFF00"/>
                </a:solidFill>
                <a:effectLst>
                  <a:outerShdw blurRad="38100" dist="38100" dir="2700000" algn="tl">
                    <a:srgbClr val="000000"/>
                  </a:outerShdw>
                </a:effectLst>
              </a:rPr>
              <a:t> de </a:t>
            </a:r>
            <a:r>
              <a:rPr lang="en-US" altLang="ro-RO" sz="1050" dirty="0" err="1">
                <a:solidFill>
                  <a:srgbClr val="FFFF00"/>
                </a:solidFill>
                <a:effectLst>
                  <a:outerShdw blurRad="38100" dist="38100" dir="2700000" algn="tl">
                    <a:srgbClr val="000000"/>
                  </a:outerShdw>
                </a:effectLst>
              </a:rPr>
              <a:t>Excelență</a:t>
            </a:r>
            <a:r>
              <a:rPr lang="en-US" altLang="ro-RO" sz="1050" dirty="0">
                <a:solidFill>
                  <a:srgbClr val="FFFF00"/>
                </a:solidFill>
                <a:effectLst>
                  <a:outerShdw blurRad="38100" dist="38100" dir="2700000" algn="tl">
                    <a:srgbClr val="000000"/>
                  </a:outerShdw>
                </a:effectLst>
              </a:rPr>
              <a:t> NATO HUMINT, Oradea </a:t>
            </a:r>
            <a:r>
              <a:rPr lang="en-US" altLang="ro-RO" sz="1050" dirty="0" err="1">
                <a:solidFill>
                  <a:srgbClr val="FFFF00"/>
                </a:solidFill>
                <a:effectLst>
                  <a:outerShdw blurRad="38100" dist="38100" dir="2700000" algn="tl">
                    <a:srgbClr val="000000"/>
                  </a:outerShdw>
                </a:effectLst>
              </a:rPr>
              <a:t>și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Universitatea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Transilvania</a:t>
            </a:r>
            <a:r>
              <a:rPr lang="en-US" altLang="ro-RO" sz="1050" dirty="0">
                <a:solidFill>
                  <a:srgbClr val="FFFF00"/>
                </a:solidFill>
                <a:effectLst>
                  <a:outerShdw blurRad="38100" dist="38100" dir="2700000" algn="tl">
                    <a:srgbClr val="000000"/>
                  </a:outerShdw>
                </a:effectLst>
              </a:rPr>
              <a:t>” din </a:t>
            </a:r>
            <a:r>
              <a:rPr lang="en-US" altLang="ro-RO" sz="1050" dirty="0" err="1">
                <a:solidFill>
                  <a:srgbClr val="FFFF00"/>
                </a:solidFill>
                <a:effectLst>
                  <a:outerShdw blurRad="38100" dist="38100" dir="2700000" algn="tl">
                    <a:srgbClr val="000000"/>
                  </a:outerShdw>
                </a:effectLst>
              </a:rPr>
              <a:t>Brașov</a:t>
            </a:r>
            <a:endParaRPr lang="ro-RO" altLang="ro-RO" sz="1050" dirty="0">
              <a:solidFill>
                <a:srgbClr val="FFFF00"/>
              </a:solidFill>
              <a:effectLst>
                <a:outerShdw blurRad="38100" dist="38100" dir="2700000" algn="tl">
                  <a:srgbClr val="000000"/>
                </a:outerShdw>
              </a:effectLst>
            </a:endParaRPr>
          </a:p>
          <a:p>
            <a:pPr marL="0" lvl="1" indent="-274320" algn="just" eaLnBrk="1" hangingPunct="1">
              <a:spcBef>
                <a:spcPts val="0"/>
              </a:spcBef>
              <a:buClr>
                <a:schemeClr val="hlink"/>
              </a:buClr>
              <a:buSzPct val="60000"/>
              <a:buFont typeface="Wingdings" panose="05000000000000000000" pitchFamily="2" charset="2"/>
              <a:buChar char="q"/>
              <a:defRPr/>
            </a:pPr>
            <a:r>
              <a:rPr lang="ro-RO" altLang="ro-RO" sz="1050" b="1" dirty="0">
                <a:solidFill>
                  <a:srgbClr val="FFFF00"/>
                </a:solidFill>
                <a:effectLst>
                  <a:outerShdw blurRad="38100" dist="38100" dir="2700000" algn="tl">
                    <a:srgbClr val="000000"/>
                  </a:outerShdw>
                </a:effectLst>
              </a:rPr>
              <a:t>domenii științifice:</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Cooperarea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Transatlantică</a:t>
            </a:r>
            <a:r>
              <a:rPr lang="en-US" altLang="ro-RO" sz="1050" dirty="0">
                <a:solidFill>
                  <a:srgbClr val="FFFF00"/>
                </a:solidFill>
                <a:effectLst>
                  <a:outerShdw blurRad="38100" dist="38100" dir="2700000" algn="tl">
                    <a:srgbClr val="000000"/>
                  </a:outerShdw>
                </a:effectLst>
              </a:rPr>
              <a:t>, Economia </a:t>
            </a:r>
            <a:r>
              <a:rPr lang="en-US" altLang="ro-RO" sz="1050" dirty="0" err="1">
                <a:solidFill>
                  <a:srgbClr val="FFFF00"/>
                </a:solidFill>
                <a:effectLst>
                  <a:outerShdw blurRad="38100" dist="38100" dir="2700000" algn="tl">
                    <a:srgbClr val="000000"/>
                  </a:outerShdw>
                </a:effectLst>
              </a:rPr>
              <a:t>în</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domeniul</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apărării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Științe</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sociale</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Strategii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militare</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și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Planificarea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apărării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Teorii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și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practici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în</a:t>
            </a:r>
            <a:r>
              <a:rPr lang="en-US" altLang="ro-RO" sz="1050" dirty="0">
                <a:solidFill>
                  <a:srgbClr val="FFFF00"/>
                </a:solidFill>
                <a:effectLst>
                  <a:outerShdw blurRad="38100" dist="38100" dir="2700000" algn="tl">
                    <a:srgbClr val="000000"/>
                  </a:outerShdw>
                </a:effectLst>
              </a:rPr>
              <a:t> management, </a:t>
            </a:r>
            <a:r>
              <a:rPr lang="en-US" altLang="ro-RO" sz="1050" dirty="0" err="1">
                <a:solidFill>
                  <a:srgbClr val="FFFF00"/>
                </a:solidFill>
                <a:effectLst>
                  <a:outerShdw blurRad="38100" dist="38100" dir="2700000" algn="tl">
                    <a:srgbClr val="000000"/>
                  </a:outerShdw>
                </a:effectLst>
              </a:rPr>
              <a:t>Știința</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Informației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Afaceri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militare</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și</a:t>
            </a:r>
            <a:r>
              <a:rPr lang="en-US" altLang="ro-RO" sz="1050" dirty="0">
                <a:solidFill>
                  <a:srgbClr val="FFFF00"/>
                </a:solidFill>
                <a:effectLst>
                  <a:outerShdw blurRad="38100" dist="38100" dir="2700000" algn="tl">
                    <a:srgbClr val="000000"/>
                  </a:outerShdw>
                </a:effectLst>
              </a:rPr>
              <a:t> </a:t>
            </a:r>
            <a:r>
              <a:rPr lang="en-US" altLang="ro-RO" sz="1050" dirty="0" err="1">
                <a:solidFill>
                  <a:srgbClr val="FFFF00"/>
                </a:solidFill>
                <a:effectLst>
                  <a:outerShdw blurRad="38100" dist="38100" dir="2700000" algn="tl">
                    <a:srgbClr val="000000"/>
                  </a:outerShdw>
                </a:effectLst>
              </a:rPr>
              <a:t>securitate</a:t>
            </a:r>
            <a:endParaRPr lang="en-US" altLang="ro-RO" sz="1050" dirty="0">
              <a:solidFill>
                <a:srgbClr val="FFFF00"/>
              </a:solidFill>
              <a:effectLst>
                <a:outerShdw blurRad="38100" dist="38100" dir="2700000" algn="tl">
                  <a:srgbClr val="000000"/>
                </a:outerShdw>
              </a:effectLst>
            </a:endParaRPr>
          </a:p>
          <a:p>
            <a:pPr algn="just" eaLnBrk="1" hangingPunct="1">
              <a:spcBef>
                <a:spcPct val="20000"/>
              </a:spcBef>
              <a:buClr>
                <a:schemeClr val="hlink"/>
              </a:buClr>
              <a:buSzPct val="60000"/>
              <a:buFont typeface="Wingdings" panose="05000000000000000000" pitchFamily="2" charset="2"/>
              <a:buNone/>
              <a:defRPr/>
            </a:pPr>
            <a:endParaRPr lang="ro-RO" altLang="en-US" sz="1050" dirty="0">
              <a:solidFill>
                <a:srgbClr val="FFFF00"/>
              </a:solidFill>
            </a:endParaRPr>
          </a:p>
          <a:p>
            <a:pPr algn="just" eaLnBrk="1" hangingPunct="1">
              <a:spcBef>
                <a:spcPct val="20000"/>
              </a:spcBef>
              <a:buClr>
                <a:schemeClr val="hlink"/>
              </a:buClr>
              <a:buSzPct val="60000"/>
              <a:buFont typeface="Wingdings" panose="05000000000000000000" pitchFamily="2" charset="2"/>
              <a:buNone/>
              <a:defRPr/>
            </a:pPr>
            <a:endParaRPr lang="en-US" altLang="en-US" sz="1050" dirty="0">
              <a:solidFill>
                <a:srgbClr val="FFFF00"/>
              </a:solidFill>
            </a:endParaRPr>
          </a:p>
          <a:p>
            <a:pPr lvl="1" algn="just" eaLnBrk="1" hangingPunct="1">
              <a:spcBef>
                <a:spcPct val="20000"/>
              </a:spcBef>
              <a:buClr>
                <a:schemeClr val="hlink"/>
              </a:buClr>
              <a:buSzPct val="60000"/>
              <a:buFont typeface="Wingdings" panose="05000000000000000000" pitchFamily="2" charset="2"/>
              <a:buChar char="n"/>
              <a:defRPr/>
            </a:pPr>
            <a:endParaRPr lang="ro-RO" altLang="ro-RO" sz="1050" dirty="0">
              <a:solidFill>
                <a:srgbClr val="FFFF00"/>
              </a:solidFill>
              <a:effectLst>
                <a:outerShdw blurRad="38100" dist="38100" dir="2700000" algn="tl">
                  <a:srgbClr val="000000"/>
                </a:outerShdw>
              </a:effectLst>
            </a:endParaRPr>
          </a:p>
          <a:p>
            <a:pPr lvl="1" algn="just" eaLnBrk="1" hangingPunct="1">
              <a:spcBef>
                <a:spcPct val="20000"/>
              </a:spcBef>
              <a:buClr>
                <a:schemeClr val="hlink"/>
              </a:buClr>
              <a:buSzPct val="60000"/>
              <a:buFont typeface="Wingdings" panose="05000000000000000000" pitchFamily="2" charset="2"/>
              <a:buChar char="n"/>
              <a:defRPr/>
            </a:pPr>
            <a:endParaRPr lang="ro-RO" altLang="ro-RO" sz="1050" dirty="0">
              <a:solidFill>
                <a:srgbClr val="FFFF00"/>
              </a:solidFill>
              <a:effectLst>
                <a:outerShdw blurRad="38100" dist="38100" dir="2700000" algn="tl">
                  <a:srgbClr val="000000"/>
                </a:outerShdw>
              </a:effectLst>
            </a:endParaRPr>
          </a:p>
          <a:p>
            <a:pPr lvl="1" algn="just" eaLnBrk="1" hangingPunct="1">
              <a:spcBef>
                <a:spcPct val="20000"/>
              </a:spcBef>
              <a:buClr>
                <a:schemeClr val="hlink"/>
              </a:buClr>
              <a:buSzPct val="60000"/>
              <a:buFont typeface="Wingdings" panose="05000000000000000000" pitchFamily="2" charset="2"/>
              <a:buChar char="n"/>
              <a:defRPr/>
            </a:pPr>
            <a:endParaRPr lang="en-US" altLang="ro-RO" sz="1050" dirty="0">
              <a:solidFill>
                <a:srgbClr val="FFFF00"/>
              </a:solidFill>
              <a:effectLst>
                <a:outerShdw blurRad="38100" dist="38100" dir="2700000" algn="tl">
                  <a:srgbClr val="000000"/>
                </a:outerShdw>
              </a:effectLst>
            </a:endParaRPr>
          </a:p>
        </p:txBody>
      </p:sp>
      <p:sp>
        <p:nvSpPr>
          <p:cNvPr id="16" name="TextBox 15"/>
          <p:cNvSpPr txBox="1"/>
          <p:nvPr/>
        </p:nvSpPr>
        <p:spPr>
          <a:xfrm>
            <a:off x="20128" y="1004994"/>
            <a:ext cx="3350143" cy="646331"/>
          </a:xfrm>
          <a:prstGeom prst="rect">
            <a:avLst/>
          </a:prstGeom>
          <a:noFill/>
        </p:spPr>
        <p:txBody>
          <a:bodyPr wrap="square">
            <a:spAutoFit/>
          </a:bodyPr>
          <a:lstStyle/>
          <a:p>
            <a:pPr algn="ctr">
              <a:defRPr/>
            </a:pPr>
            <a:r>
              <a:rPr lang="ro-RO" altLang="ro-RO" sz="1200" b="1" dirty="0">
                <a:effectLst>
                  <a:outerShdw blurRad="38100" dist="38100" dir="2700000" algn="tl">
                    <a:srgbClr val="000000"/>
                  </a:outerShdw>
                </a:effectLst>
                <a:cs typeface="+mn-cs"/>
              </a:rPr>
              <a:t>Motto:</a:t>
            </a:r>
            <a:r>
              <a:rPr lang="ro-RO" altLang="ro-RO" sz="1200" dirty="0">
                <a:effectLst>
                  <a:outerShdw blurRad="38100" dist="38100" dir="2700000" algn="tl">
                    <a:srgbClr val="000000"/>
                  </a:outerShdw>
                </a:effectLst>
                <a:cs typeface="+mn-cs"/>
              </a:rPr>
              <a:t> </a:t>
            </a:r>
            <a:endParaRPr lang="en-US" altLang="ro-RO" sz="1200" dirty="0">
              <a:effectLst>
                <a:outerShdw blurRad="38100" dist="38100" dir="2700000" algn="tl">
                  <a:srgbClr val="000000"/>
                </a:outerShdw>
              </a:effectLst>
              <a:cs typeface="+mn-cs"/>
            </a:endParaRPr>
          </a:p>
          <a:p>
            <a:pPr algn="ctr">
              <a:defRPr/>
            </a:pPr>
            <a:r>
              <a:rPr lang="en-US" altLang="en-US" sz="1200" i="1" dirty="0" err="1">
                <a:cs typeface="+mn-cs"/>
              </a:rPr>
              <a:t>Defence</a:t>
            </a:r>
            <a:r>
              <a:rPr lang="en-US" altLang="en-US" sz="1200" i="1" dirty="0">
                <a:cs typeface="+mn-cs"/>
              </a:rPr>
              <a:t> Resources Management </a:t>
            </a:r>
          </a:p>
          <a:p>
            <a:pPr algn="ctr">
              <a:defRPr/>
            </a:pPr>
            <a:r>
              <a:rPr lang="en-US" altLang="en-US" sz="1200" i="1" dirty="0">
                <a:cs typeface="+mn-cs"/>
              </a:rPr>
              <a:t>in the current volatile global context</a:t>
            </a:r>
            <a:endParaRPr lang="en-US" sz="1200" dirty="0">
              <a:cs typeface="+mn-cs"/>
            </a:endParaRPr>
          </a:p>
        </p:txBody>
      </p:sp>
      <p:grpSp>
        <p:nvGrpSpPr>
          <p:cNvPr id="11" name="Group 10"/>
          <p:cNvGrpSpPr>
            <a:grpSpLocks/>
          </p:cNvGrpSpPr>
          <p:nvPr/>
        </p:nvGrpSpPr>
        <p:grpSpPr bwMode="auto">
          <a:xfrm>
            <a:off x="8004212" y="123478"/>
            <a:ext cx="1032284" cy="900100"/>
            <a:chOff x="7010400" y="187501"/>
            <a:chExt cx="2113044" cy="1908491"/>
          </a:xfrm>
          <a:effectLst/>
        </p:grpSpPr>
        <p:pic>
          <p:nvPicPr>
            <p:cNvPr id="12" name="Picture 11"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5" name="Picture 14"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
        <p:nvSpPr>
          <p:cNvPr id="14" name="Rectangle 2"/>
          <p:cNvSpPr txBox="1">
            <a:spLocks noChangeArrowheads="1"/>
          </p:cNvSpPr>
          <p:nvPr/>
        </p:nvSpPr>
        <p:spPr bwMode="auto">
          <a:xfrm>
            <a:off x="1695200" y="15466"/>
            <a:ext cx="5840413" cy="4921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9pPr>
          </a:lstStyle>
          <a:p>
            <a:pPr eaLnBrk="1" hangingPunct="1">
              <a:defRPr/>
            </a:pPr>
            <a:r>
              <a:rPr lang="ro-RO" altLang="ro-RO" sz="2200" b="1" kern="0" dirty="0">
                <a:solidFill>
                  <a:srgbClr val="FFFF00"/>
                </a:solidFill>
                <a:latin typeface="Times New Roman" panose="02020603050405020304" pitchFamily="18" charset="0"/>
              </a:rPr>
              <a:t>CERCETARE ȘTIINȚIFICĂ</a:t>
            </a:r>
            <a:endParaRPr lang="en-US" altLang="ro-RO" sz="2200" b="1" kern="0" dirty="0">
              <a:solidFill>
                <a:srgbClr val="FFFF00"/>
              </a:solidFill>
              <a:latin typeface="Times New Roman" panose="02020603050405020304" pitchFamily="18" charset="0"/>
            </a:endParaRPr>
          </a:p>
        </p:txBody>
      </p:sp>
      <p:pic>
        <p:nvPicPr>
          <p:cNvPr id="4" name="Picture 3">
            <a:extLst>
              <a:ext uri="{FF2B5EF4-FFF2-40B4-BE49-F238E27FC236}">
                <a16:creationId xmlns:a16="http://schemas.microsoft.com/office/drawing/2014/main" id="{F182CC46-A198-4361-94A4-BF8C9837E1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4122" y="1454847"/>
            <a:ext cx="4937760" cy="3291840"/>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2"/>
          <p:cNvSpPr>
            <a:spLocks noGrp="1" noChangeArrowheads="1"/>
          </p:cNvSpPr>
          <p:nvPr>
            <p:ph type="sldNum" sz="quarter" idx="11"/>
          </p:nvPr>
        </p:nvSpPr>
        <p:spPr>
          <a:xfrm>
            <a:off x="3026215" y="4875425"/>
            <a:ext cx="6120172"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A80274F2-607E-4D0B-83D0-0C553ABB3DCE}" type="slidenum">
              <a:rPr lang="en-US" altLang="ro-RO" b="0" smtClean="0"/>
              <a:pPr>
                <a:defRPr/>
              </a:pPr>
              <a:t>48</a:t>
            </a:fld>
            <a:endParaRPr lang="en-US" altLang="ro-RO" b="0" dirty="0"/>
          </a:p>
        </p:txBody>
      </p:sp>
      <p:sp>
        <p:nvSpPr>
          <p:cNvPr id="37891" name="Rectangle 3"/>
          <p:cNvSpPr>
            <a:spLocks noGrp="1" noChangeArrowheads="1"/>
          </p:cNvSpPr>
          <p:nvPr>
            <p:ph type="body" idx="4294967295"/>
          </p:nvPr>
        </p:nvSpPr>
        <p:spPr>
          <a:xfrm>
            <a:off x="859894" y="387262"/>
            <a:ext cx="7345363" cy="600312"/>
          </a:xfrm>
        </p:spPr>
        <p:txBody>
          <a:bodyPr/>
          <a:lstStyle/>
          <a:p>
            <a:pPr algn="ctr" eaLnBrk="1" hangingPunct="1">
              <a:spcBef>
                <a:spcPts val="0"/>
              </a:spcBef>
              <a:spcAft>
                <a:spcPts val="200"/>
              </a:spcAft>
              <a:buNone/>
              <a:defRPr/>
            </a:pPr>
            <a:r>
              <a:rPr lang="en-US" altLang="ro-RO" sz="1600" b="1" dirty="0" err="1">
                <a:solidFill>
                  <a:srgbClr val="FFFF00"/>
                </a:solidFill>
                <a:latin typeface="Times New Roman" panose="02020603050405020304" pitchFamily="18" charset="0"/>
              </a:rPr>
              <a:t>Conferinţa</a:t>
            </a:r>
            <a:r>
              <a:rPr lang="en-US" altLang="ro-RO" sz="1600" b="1" dirty="0">
                <a:solidFill>
                  <a:srgbClr val="FFFF00"/>
                </a:solidFill>
                <a:latin typeface="Times New Roman" panose="02020603050405020304" pitchFamily="18" charset="0"/>
              </a:rPr>
              <a:t> </a:t>
            </a:r>
            <a:r>
              <a:rPr lang="en-US" altLang="ro-RO" sz="1600" b="1" dirty="0" err="1">
                <a:solidFill>
                  <a:srgbClr val="FFFF00"/>
                </a:solidFill>
                <a:latin typeface="Times New Roman" panose="02020603050405020304" pitchFamily="18" charset="0"/>
              </a:rPr>
              <a:t>ştiinţifică</a:t>
            </a:r>
            <a:r>
              <a:rPr lang="en-US" altLang="ro-RO" sz="1600" b="1" dirty="0">
                <a:solidFill>
                  <a:srgbClr val="FFFF00"/>
                </a:solidFill>
                <a:latin typeface="Times New Roman" panose="02020603050405020304" pitchFamily="18" charset="0"/>
              </a:rPr>
              <a:t> </a:t>
            </a:r>
            <a:r>
              <a:rPr lang="en-US" altLang="ro-RO" sz="1600" b="1" dirty="0" err="1">
                <a:solidFill>
                  <a:srgbClr val="FFFF00"/>
                </a:solidFill>
                <a:latin typeface="Times New Roman" panose="02020603050405020304" pitchFamily="18" charset="0"/>
              </a:rPr>
              <a:t>interna</a:t>
            </a:r>
            <a:r>
              <a:rPr lang="ro-RO" altLang="ro-RO" sz="1600" b="1" dirty="0" err="1">
                <a:solidFill>
                  <a:srgbClr val="FFFF00"/>
                </a:solidFill>
                <a:latin typeface="Times New Roman" panose="02020603050405020304" pitchFamily="18" charset="0"/>
              </a:rPr>
              <a:t>țională</a:t>
            </a:r>
            <a:endParaRPr lang="ro-RO" altLang="ro-RO" sz="1600" b="1" dirty="0">
              <a:solidFill>
                <a:srgbClr val="FFFF00"/>
              </a:solidFill>
              <a:latin typeface="Times New Roman" panose="02020603050405020304" pitchFamily="18" charset="0"/>
            </a:endParaRPr>
          </a:p>
          <a:p>
            <a:pPr algn="ctr" eaLnBrk="1" hangingPunct="1">
              <a:spcBef>
                <a:spcPts val="0"/>
              </a:spcBef>
              <a:spcAft>
                <a:spcPts val="200"/>
              </a:spcAft>
              <a:buFont typeface="Wingdings" panose="05000000000000000000" pitchFamily="2" charset="2"/>
              <a:buNone/>
              <a:defRPr/>
            </a:pPr>
            <a:r>
              <a:rPr lang="en-US" altLang="ro-RO" sz="1600" b="1" i="1" dirty="0">
                <a:solidFill>
                  <a:srgbClr val="FFFF00"/>
                </a:solidFill>
                <a:latin typeface="Times New Roman" panose="02020603050405020304" pitchFamily="18" charset="0"/>
              </a:rPr>
              <a:t>“Defense Resources Management in the 21-st Century” </a:t>
            </a:r>
          </a:p>
        </p:txBody>
      </p:sp>
      <p:sp>
        <p:nvSpPr>
          <p:cNvPr id="37896" name="Rectangle 3"/>
          <p:cNvSpPr>
            <a:spLocks noChangeArrowheads="1"/>
          </p:cNvSpPr>
          <p:nvPr/>
        </p:nvSpPr>
        <p:spPr bwMode="auto">
          <a:xfrm>
            <a:off x="251519" y="951570"/>
            <a:ext cx="3715333" cy="3888432"/>
          </a:xfrm>
          <a:prstGeom prst="rect">
            <a:avLst/>
          </a:prstGeom>
          <a:noFill/>
          <a:ln w="9525">
            <a:noFill/>
            <a:miter lim="800000"/>
            <a:headEnd/>
            <a:tailEnd/>
          </a:ln>
        </p:spPr>
        <p:txBody>
          <a:bodyPr/>
          <a:lstStyle>
            <a:lvl1pPr marL="342900" indent="-342900">
              <a:defRPr>
                <a:solidFill>
                  <a:schemeClr val="tx1"/>
                </a:solidFill>
                <a:latin typeface="Times New Roman" panose="02020603050405020304" pitchFamily="18" charset="0"/>
                <a:cs typeface="Arial" panose="020B0604020202020204" pitchFamily="34" charset="0"/>
              </a:defRPr>
            </a:lvl1pPr>
            <a:lvl2pPr marL="800100" indent="-34290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285750" lvl="1" indent="-285750" algn="just" eaLnBrk="1" hangingPunct="1">
              <a:spcBef>
                <a:spcPts val="0"/>
              </a:spcBef>
              <a:buClr>
                <a:schemeClr val="hlink"/>
              </a:buClr>
              <a:buSzPct val="60000"/>
              <a:buFont typeface="Wingdings" panose="05000000000000000000" pitchFamily="2" charset="2"/>
              <a:buChar char="q"/>
              <a:defRPr/>
            </a:pPr>
            <a:r>
              <a:rPr lang="ro-RO" altLang="ro-RO" sz="1300" b="1" dirty="0">
                <a:solidFill>
                  <a:srgbClr val="FFFF00"/>
                </a:solidFill>
                <a:effectLst>
                  <a:outerShdw blurRad="38100" dist="38100" dir="2700000" algn="tl">
                    <a:srgbClr val="000000"/>
                  </a:outerShdw>
                </a:effectLst>
              </a:rPr>
              <a:t>Invitați speciali din:</a:t>
            </a:r>
          </a:p>
          <a:p>
            <a:pPr marL="365760" indent="-225425">
              <a:buFont typeface="Symbol" pitchFamily="18" charset="2"/>
              <a:buChar char=""/>
              <a:tabLst>
                <a:tab pos="914400" algn="l"/>
              </a:tabLst>
            </a:pPr>
            <a:r>
              <a:rPr lang="ro-RO" sz="1100" dirty="0">
                <a:solidFill>
                  <a:srgbClr val="FFFF00"/>
                </a:solidFill>
              </a:rPr>
              <a:t>Agenția </a:t>
            </a:r>
            <a:r>
              <a:rPr lang="en-US" sz="1100" dirty="0">
                <a:solidFill>
                  <a:srgbClr val="FFFF00"/>
                </a:solidFill>
              </a:rPr>
              <a:t>European</a:t>
            </a:r>
            <a:r>
              <a:rPr lang="ro-RO" sz="1100" dirty="0">
                <a:solidFill>
                  <a:srgbClr val="FFFF00"/>
                </a:solidFill>
              </a:rPr>
              <a:t>ă de</a:t>
            </a:r>
            <a:r>
              <a:rPr lang="en-US" sz="1100" dirty="0">
                <a:solidFill>
                  <a:srgbClr val="FFFF00"/>
                </a:solidFill>
              </a:rPr>
              <a:t> A</a:t>
            </a:r>
            <a:r>
              <a:rPr lang="ro-RO" sz="1100" dirty="0" err="1">
                <a:solidFill>
                  <a:srgbClr val="FFFF00"/>
                </a:solidFill>
              </a:rPr>
              <a:t>părare</a:t>
            </a:r>
            <a:r>
              <a:rPr lang="ro-RO" sz="1100" dirty="0">
                <a:solidFill>
                  <a:srgbClr val="FFFF00"/>
                </a:solidFill>
              </a:rPr>
              <a:t>/UE</a:t>
            </a:r>
            <a:endParaRPr lang="en-US" sz="1100" dirty="0">
              <a:solidFill>
                <a:srgbClr val="FFFF00"/>
              </a:solidFill>
            </a:endParaRPr>
          </a:p>
          <a:p>
            <a:pPr marL="365760" indent="-225425">
              <a:buFont typeface="Symbol" pitchFamily="18" charset="2"/>
              <a:buChar char=""/>
              <a:tabLst>
                <a:tab pos="914400" algn="l"/>
              </a:tabLst>
            </a:pPr>
            <a:r>
              <a:rPr lang="ro-RO" sz="1100" dirty="0">
                <a:solidFill>
                  <a:srgbClr val="FFFF00"/>
                </a:solidFill>
              </a:rPr>
              <a:t>RAND Corporation, SUA</a:t>
            </a:r>
            <a:endParaRPr lang="en-US" sz="1100" dirty="0">
              <a:solidFill>
                <a:srgbClr val="FFFF00"/>
              </a:solidFill>
            </a:endParaRPr>
          </a:p>
          <a:p>
            <a:pPr marL="365760" indent="-225425">
              <a:buFont typeface="Symbol" pitchFamily="18" charset="2"/>
              <a:buChar char=""/>
              <a:tabLst>
                <a:tab pos="914400" algn="l"/>
              </a:tabLst>
            </a:pPr>
            <a:r>
              <a:rPr lang="en-US" sz="1100" dirty="0">
                <a:solidFill>
                  <a:srgbClr val="FFFF00"/>
                </a:solidFill>
              </a:rPr>
              <a:t>Brooking</a:t>
            </a:r>
            <a:r>
              <a:rPr lang="ro-RO" sz="1100" dirty="0">
                <a:solidFill>
                  <a:srgbClr val="FFFF00"/>
                </a:solidFill>
              </a:rPr>
              <a:t>s</a:t>
            </a:r>
            <a:r>
              <a:rPr lang="en-US" sz="1100" dirty="0">
                <a:solidFill>
                  <a:srgbClr val="FFFF00"/>
                </a:solidFill>
              </a:rPr>
              <a:t> Institution, SUA</a:t>
            </a:r>
            <a:endParaRPr lang="ro-RO" sz="1100" dirty="0">
              <a:solidFill>
                <a:srgbClr val="FFFF00"/>
              </a:solidFill>
            </a:endParaRPr>
          </a:p>
          <a:p>
            <a:pPr marL="365760" indent="-225425">
              <a:buFont typeface="Symbol" pitchFamily="18" charset="2"/>
              <a:buChar char=""/>
              <a:tabLst>
                <a:tab pos="914400" algn="l"/>
              </a:tabLst>
            </a:pPr>
            <a:r>
              <a:rPr lang="ro-RO" sz="1100" dirty="0">
                <a:solidFill>
                  <a:srgbClr val="FFFF00"/>
                </a:solidFill>
              </a:rPr>
              <a:t>Center for European </a:t>
            </a:r>
            <a:r>
              <a:rPr lang="ro-RO" sz="1100" dirty="0" err="1">
                <a:solidFill>
                  <a:srgbClr val="FFFF00"/>
                </a:solidFill>
              </a:rPr>
              <a:t>Policy</a:t>
            </a:r>
            <a:r>
              <a:rPr lang="ro-RO" sz="1100" dirty="0">
                <a:solidFill>
                  <a:srgbClr val="FFFF00"/>
                </a:solidFill>
              </a:rPr>
              <a:t> </a:t>
            </a:r>
            <a:r>
              <a:rPr lang="ro-RO" sz="1100" dirty="0" err="1">
                <a:solidFill>
                  <a:srgbClr val="FFFF00"/>
                </a:solidFill>
              </a:rPr>
              <a:t>Analysis</a:t>
            </a:r>
            <a:r>
              <a:rPr lang="ro-RO" sz="1100" dirty="0">
                <a:solidFill>
                  <a:srgbClr val="FFFF00"/>
                </a:solidFill>
              </a:rPr>
              <a:t> (CEPA), SUA</a:t>
            </a:r>
          </a:p>
          <a:p>
            <a:pPr marL="365760" indent="-225425">
              <a:buFont typeface="Symbol" pitchFamily="18" charset="2"/>
              <a:buChar char=""/>
              <a:tabLst>
                <a:tab pos="914400" algn="l"/>
              </a:tabLst>
            </a:pPr>
            <a:r>
              <a:rPr lang="ro-RO" sz="1100" dirty="0" err="1">
                <a:solidFill>
                  <a:srgbClr val="FFFF00"/>
                </a:solidFill>
              </a:rPr>
              <a:t>Geopolitical</a:t>
            </a:r>
            <a:r>
              <a:rPr lang="ro-RO" sz="1100" dirty="0">
                <a:solidFill>
                  <a:srgbClr val="FFFF00"/>
                </a:solidFill>
              </a:rPr>
              <a:t> </a:t>
            </a:r>
            <a:r>
              <a:rPr lang="ro-RO" sz="1100" dirty="0" err="1">
                <a:solidFill>
                  <a:srgbClr val="FFFF00"/>
                </a:solidFill>
              </a:rPr>
              <a:t>Futures</a:t>
            </a:r>
            <a:r>
              <a:rPr lang="ro-RO" sz="1100" dirty="0">
                <a:solidFill>
                  <a:srgbClr val="FFFF00"/>
                </a:solidFill>
              </a:rPr>
              <a:t> </a:t>
            </a:r>
            <a:r>
              <a:rPr lang="en-US" sz="1100" dirty="0">
                <a:solidFill>
                  <a:srgbClr val="FFFF00"/>
                </a:solidFill>
              </a:rPr>
              <a:t>, SUA</a:t>
            </a:r>
            <a:endParaRPr lang="ro-RO" sz="1100" dirty="0">
              <a:solidFill>
                <a:srgbClr val="FFFF00"/>
              </a:solidFill>
            </a:endParaRPr>
          </a:p>
          <a:p>
            <a:pPr marL="365760" indent="-225425">
              <a:buFont typeface="Symbol" pitchFamily="18" charset="2"/>
              <a:buChar char=""/>
              <a:tabLst>
                <a:tab pos="914400" algn="l"/>
              </a:tabLst>
            </a:pPr>
            <a:r>
              <a:rPr lang="en-US" sz="1100" dirty="0">
                <a:solidFill>
                  <a:srgbClr val="FFFF00"/>
                </a:solidFill>
              </a:rPr>
              <a:t>Systems Planning and Analysis, Inc.</a:t>
            </a:r>
            <a:r>
              <a:rPr lang="ro-RO" sz="1100" dirty="0">
                <a:solidFill>
                  <a:srgbClr val="FFFF00"/>
                </a:solidFill>
              </a:rPr>
              <a:t>, SUA</a:t>
            </a:r>
          </a:p>
          <a:p>
            <a:pPr marL="365760" indent="-225425">
              <a:buFont typeface="Symbol" pitchFamily="18" charset="2"/>
              <a:buChar char=""/>
              <a:tabLst>
                <a:tab pos="914400" algn="l"/>
              </a:tabLst>
            </a:pPr>
            <a:r>
              <a:rPr lang="ro-RO" sz="1100" dirty="0" err="1">
                <a:solidFill>
                  <a:srgbClr val="FFFF00"/>
                </a:solidFill>
              </a:rPr>
              <a:t>Warsaw</a:t>
            </a:r>
            <a:r>
              <a:rPr lang="ro-RO" sz="1100" dirty="0">
                <a:solidFill>
                  <a:srgbClr val="FFFF00"/>
                </a:solidFill>
              </a:rPr>
              <a:t> </a:t>
            </a:r>
            <a:r>
              <a:rPr lang="ro-RO" sz="1100" dirty="0" err="1">
                <a:solidFill>
                  <a:srgbClr val="FFFF00"/>
                </a:solidFill>
              </a:rPr>
              <a:t>Security</a:t>
            </a:r>
            <a:r>
              <a:rPr lang="ro-RO" sz="1100" dirty="0">
                <a:solidFill>
                  <a:srgbClr val="FFFF00"/>
                </a:solidFill>
              </a:rPr>
              <a:t> Forum</a:t>
            </a:r>
          </a:p>
          <a:p>
            <a:pPr marL="365760" indent="-225425">
              <a:buFont typeface="Symbol" pitchFamily="18" charset="2"/>
              <a:buChar char=""/>
              <a:tabLst>
                <a:tab pos="914400" algn="l"/>
              </a:tabLst>
            </a:pPr>
            <a:r>
              <a:rPr lang="ro-RO" sz="1100" dirty="0">
                <a:solidFill>
                  <a:srgbClr val="FFFF00"/>
                </a:solidFill>
              </a:rPr>
              <a:t>Școala Navală de Studii Postuniversitare,</a:t>
            </a:r>
            <a:r>
              <a:rPr lang="en-US" sz="1100" dirty="0">
                <a:solidFill>
                  <a:srgbClr val="FFFF00"/>
                </a:solidFill>
              </a:rPr>
              <a:t> </a:t>
            </a:r>
            <a:r>
              <a:rPr lang="ro-RO" sz="1100" dirty="0">
                <a:solidFill>
                  <a:srgbClr val="FFFF00"/>
                </a:solidFill>
              </a:rPr>
              <a:t>SUA</a:t>
            </a:r>
          </a:p>
          <a:p>
            <a:pPr marL="365760" indent="-225425">
              <a:buFont typeface="Symbol" pitchFamily="18" charset="2"/>
              <a:buChar char=""/>
              <a:tabLst>
                <a:tab pos="914400" algn="l"/>
              </a:tabLst>
            </a:pPr>
            <a:r>
              <a:rPr lang="pt-BR" sz="1100" dirty="0">
                <a:solidFill>
                  <a:srgbClr val="FFFF00"/>
                </a:solidFill>
              </a:rPr>
              <a:t>Colegiul Naval de Război, SUA</a:t>
            </a:r>
            <a:endParaRPr lang="ro-RO" sz="1100" dirty="0">
              <a:solidFill>
                <a:srgbClr val="FFFF00"/>
              </a:solidFill>
            </a:endParaRPr>
          </a:p>
          <a:p>
            <a:pPr marL="365760" indent="-225425">
              <a:buFont typeface="Symbol" pitchFamily="18" charset="2"/>
              <a:buChar char=""/>
              <a:tabLst>
                <a:tab pos="914400" algn="l"/>
              </a:tabLst>
            </a:pPr>
            <a:r>
              <a:rPr lang="ro-RO" sz="1100" dirty="0">
                <a:solidFill>
                  <a:srgbClr val="FFFF00"/>
                </a:solidFill>
              </a:rPr>
              <a:t>Biroul de evaluare a investițiilor străine/Departamentul Apărării, SUA</a:t>
            </a:r>
          </a:p>
          <a:p>
            <a:pPr marL="365760" indent="-225425">
              <a:buFont typeface="Symbol" pitchFamily="18" charset="2"/>
              <a:buChar char=""/>
              <a:tabLst>
                <a:tab pos="914400" algn="l"/>
              </a:tabLst>
            </a:pPr>
            <a:r>
              <a:rPr lang="ro-RO" sz="1100" dirty="0">
                <a:solidFill>
                  <a:srgbClr val="FFFF00"/>
                </a:solidFill>
              </a:rPr>
              <a:t>Universitatea </a:t>
            </a:r>
            <a:r>
              <a:rPr lang="ro-RO" sz="1100" dirty="0" err="1">
                <a:solidFill>
                  <a:srgbClr val="FFFF00"/>
                </a:solidFill>
              </a:rPr>
              <a:t>Pyreus</a:t>
            </a:r>
            <a:r>
              <a:rPr lang="ro-RO" sz="1100" dirty="0">
                <a:solidFill>
                  <a:srgbClr val="FFFF00"/>
                </a:solidFill>
              </a:rPr>
              <a:t>, Grecia</a:t>
            </a:r>
          </a:p>
          <a:p>
            <a:pPr marL="365760" indent="-225425">
              <a:buFont typeface="Symbol" pitchFamily="18" charset="2"/>
              <a:buChar char=""/>
              <a:tabLst>
                <a:tab pos="914400" algn="l"/>
              </a:tabLst>
            </a:pPr>
            <a:r>
              <a:rPr lang="ro-RO" sz="1100" dirty="0">
                <a:solidFill>
                  <a:srgbClr val="FFFF00"/>
                </a:solidFill>
              </a:rPr>
              <a:t>Universitatea de Studii de Război, Polonia </a:t>
            </a:r>
          </a:p>
          <a:p>
            <a:pPr marL="365760" indent="-225425">
              <a:buFont typeface="Symbol" pitchFamily="18" charset="2"/>
              <a:buChar char=""/>
              <a:tabLst>
                <a:tab pos="914400" algn="l"/>
              </a:tabLst>
            </a:pPr>
            <a:r>
              <a:rPr lang="ro-RO" sz="1100" dirty="0">
                <a:solidFill>
                  <a:srgbClr val="FFFF00"/>
                </a:solidFill>
              </a:rPr>
              <a:t>Universitatea de Apărare, Cehia</a:t>
            </a:r>
          </a:p>
          <a:p>
            <a:pPr marL="365760" indent="-225425">
              <a:buFont typeface="Symbol" pitchFamily="18" charset="2"/>
              <a:buChar char=""/>
              <a:tabLst>
                <a:tab pos="914400" algn="l"/>
              </a:tabLst>
            </a:pPr>
            <a:r>
              <a:rPr lang="ro-RO" sz="1100" dirty="0" err="1">
                <a:solidFill>
                  <a:srgbClr val="FFFF00"/>
                </a:solidFill>
              </a:rPr>
              <a:t>Academi</a:t>
            </a:r>
            <a:r>
              <a:rPr lang="en-US" sz="1100" dirty="0">
                <a:solidFill>
                  <a:srgbClr val="FFFF00"/>
                </a:solidFill>
              </a:rPr>
              <a:t>a</a:t>
            </a:r>
            <a:r>
              <a:rPr lang="ro-RO" sz="1100" dirty="0">
                <a:solidFill>
                  <a:srgbClr val="FFFF00"/>
                </a:solidFill>
              </a:rPr>
              <a:t> Militară a Forțelor Armate, Moldova</a:t>
            </a:r>
            <a:endParaRPr lang="en-US" sz="1100" dirty="0">
              <a:solidFill>
                <a:srgbClr val="FFFF00"/>
              </a:solidFill>
            </a:endParaRPr>
          </a:p>
          <a:p>
            <a:pPr marL="365760" indent="-225425">
              <a:buFont typeface="Symbol" pitchFamily="18" charset="2"/>
              <a:buChar char=""/>
              <a:tabLst>
                <a:tab pos="914400" algn="l"/>
              </a:tabLst>
            </a:pPr>
            <a:r>
              <a:rPr lang="en-US" sz="1100" dirty="0" err="1">
                <a:solidFill>
                  <a:srgbClr val="FFFF00"/>
                </a:solidFill>
              </a:rPr>
              <a:t>Ministerul</a:t>
            </a:r>
            <a:r>
              <a:rPr lang="en-US" sz="1100" dirty="0">
                <a:solidFill>
                  <a:srgbClr val="FFFF00"/>
                </a:solidFill>
              </a:rPr>
              <a:t> </a:t>
            </a:r>
            <a:r>
              <a:rPr lang="en-US" sz="1100" dirty="0" err="1">
                <a:solidFill>
                  <a:srgbClr val="FFFF00"/>
                </a:solidFill>
              </a:rPr>
              <a:t>Ap</a:t>
            </a:r>
            <a:r>
              <a:rPr lang="ro-RO" sz="1100" dirty="0" err="1">
                <a:solidFill>
                  <a:srgbClr val="FFFF00"/>
                </a:solidFill>
              </a:rPr>
              <a:t>ărării</a:t>
            </a:r>
            <a:r>
              <a:rPr lang="ro-RO" sz="1100" dirty="0">
                <a:solidFill>
                  <a:srgbClr val="FFFF00"/>
                </a:solidFill>
              </a:rPr>
              <a:t> Naționale</a:t>
            </a:r>
          </a:p>
          <a:p>
            <a:pPr marL="365760" indent="-225425">
              <a:buFont typeface="Symbol" pitchFamily="18" charset="2"/>
              <a:buChar char=""/>
              <a:tabLst>
                <a:tab pos="914400" algn="l"/>
              </a:tabLst>
            </a:pPr>
            <a:r>
              <a:rPr lang="ro-RO" sz="1100" dirty="0">
                <a:solidFill>
                  <a:srgbClr val="FFFF00"/>
                </a:solidFill>
              </a:rPr>
              <a:t>Școala Națională de Studii Politice și Administrative</a:t>
            </a:r>
          </a:p>
          <a:p>
            <a:pPr marL="365760" indent="-225425">
              <a:buFont typeface="Symbol" pitchFamily="18" charset="2"/>
              <a:buChar char=""/>
              <a:tabLst>
                <a:tab pos="914400" algn="l"/>
              </a:tabLst>
            </a:pPr>
            <a:r>
              <a:rPr lang="ro-RO" sz="1100" dirty="0">
                <a:solidFill>
                  <a:srgbClr val="FFFF00"/>
                </a:solidFill>
              </a:rPr>
              <a:t>Universitatea „Transilvania”, </a:t>
            </a:r>
            <a:r>
              <a:rPr lang="en-US" sz="1100" dirty="0">
                <a:solidFill>
                  <a:srgbClr val="FFFF00"/>
                </a:solidFill>
              </a:rPr>
              <a:t> Romania</a:t>
            </a:r>
            <a:endParaRPr lang="ro-RO" sz="1100" dirty="0">
              <a:solidFill>
                <a:srgbClr val="FFFF00"/>
              </a:solidFill>
            </a:endParaRPr>
          </a:p>
          <a:p>
            <a:pPr marL="365760" indent="-225425">
              <a:buFont typeface="Symbol" pitchFamily="18" charset="2"/>
              <a:buChar char=""/>
              <a:tabLst>
                <a:tab pos="914400" algn="l"/>
              </a:tabLst>
            </a:pPr>
            <a:r>
              <a:rPr lang="ro-RO" sz="1100" dirty="0">
                <a:solidFill>
                  <a:srgbClr val="FFFF00"/>
                </a:solidFill>
              </a:rPr>
              <a:t>Political </a:t>
            </a:r>
            <a:r>
              <a:rPr lang="ro-RO" sz="1100" dirty="0" err="1">
                <a:solidFill>
                  <a:srgbClr val="FFFF00"/>
                </a:solidFill>
              </a:rPr>
              <a:t>Research</a:t>
            </a:r>
            <a:r>
              <a:rPr lang="ro-RO" sz="1100" dirty="0">
                <a:solidFill>
                  <a:srgbClr val="FFFF00"/>
                </a:solidFill>
              </a:rPr>
              <a:t> Group</a:t>
            </a:r>
            <a:r>
              <a:rPr lang="en-US" sz="1100" dirty="0">
                <a:solidFill>
                  <a:srgbClr val="FFFF00"/>
                </a:solidFill>
              </a:rPr>
              <a:t>, Romani</a:t>
            </a:r>
            <a:r>
              <a:rPr lang="ro-RO" sz="1100" dirty="0">
                <a:solidFill>
                  <a:srgbClr val="FFFF00"/>
                </a:solidFill>
              </a:rPr>
              <a:t>a</a:t>
            </a:r>
          </a:p>
          <a:p>
            <a:pPr marL="365760" indent="-225425">
              <a:buFont typeface="Symbol" pitchFamily="18" charset="2"/>
              <a:buChar char=""/>
              <a:tabLst>
                <a:tab pos="914400" algn="l"/>
              </a:tabLst>
            </a:pPr>
            <a:r>
              <a:rPr lang="ro-RO" sz="1100" dirty="0">
                <a:solidFill>
                  <a:srgbClr val="FFFF00"/>
                </a:solidFill>
              </a:rPr>
              <a:t>Universitatea Națională de Apărare, SUA</a:t>
            </a:r>
          </a:p>
          <a:p>
            <a:pPr marL="365760" indent="-225425">
              <a:buFont typeface="Symbol" pitchFamily="18" charset="2"/>
              <a:buChar char=""/>
              <a:tabLst>
                <a:tab pos="914400" algn="l"/>
              </a:tabLst>
            </a:pPr>
            <a:r>
              <a:rPr lang="ro-RO" sz="1100" dirty="0">
                <a:solidFill>
                  <a:srgbClr val="FFFF00"/>
                </a:solidFill>
              </a:rPr>
              <a:t>Mach Industries, SUA</a:t>
            </a:r>
          </a:p>
          <a:p>
            <a:pPr algn="just" eaLnBrk="1" hangingPunct="1">
              <a:spcBef>
                <a:spcPct val="20000"/>
              </a:spcBef>
              <a:buClr>
                <a:schemeClr val="hlink"/>
              </a:buClr>
              <a:buSzPct val="60000"/>
              <a:buFont typeface="Wingdings" panose="05000000000000000000" pitchFamily="2" charset="2"/>
              <a:buNone/>
              <a:defRPr/>
            </a:pPr>
            <a:endParaRPr lang="ro-RO" altLang="en-US" sz="1300" dirty="0">
              <a:solidFill>
                <a:srgbClr val="FFFF00"/>
              </a:solidFill>
            </a:endParaRPr>
          </a:p>
          <a:p>
            <a:pPr algn="just" eaLnBrk="1" hangingPunct="1">
              <a:spcBef>
                <a:spcPct val="20000"/>
              </a:spcBef>
              <a:buClr>
                <a:schemeClr val="hlink"/>
              </a:buClr>
              <a:buSzPct val="60000"/>
              <a:buFont typeface="Wingdings" panose="05000000000000000000" pitchFamily="2" charset="2"/>
              <a:buNone/>
              <a:defRPr/>
            </a:pPr>
            <a:endParaRPr lang="en-US" altLang="en-US" sz="1300" dirty="0">
              <a:solidFill>
                <a:srgbClr val="FFFF00"/>
              </a:solidFill>
            </a:endParaRPr>
          </a:p>
          <a:p>
            <a:pPr lvl="1" algn="just" eaLnBrk="1" hangingPunct="1">
              <a:spcBef>
                <a:spcPct val="20000"/>
              </a:spcBef>
              <a:buClr>
                <a:schemeClr val="hlink"/>
              </a:buClr>
              <a:buSzPct val="60000"/>
              <a:buFont typeface="Wingdings" panose="05000000000000000000" pitchFamily="2" charset="2"/>
              <a:buChar char="n"/>
              <a:defRPr/>
            </a:pPr>
            <a:endParaRPr lang="ro-RO" altLang="ro-RO" sz="1300" b="1" dirty="0">
              <a:solidFill>
                <a:srgbClr val="FFFF00"/>
              </a:solidFill>
              <a:effectLst>
                <a:outerShdw blurRad="38100" dist="38100" dir="2700000" algn="tl">
                  <a:srgbClr val="000000"/>
                </a:outerShdw>
              </a:effectLst>
            </a:endParaRPr>
          </a:p>
          <a:p>
            <a:pPr lvl="1" algn="just" eaLnBrk="1" hangingPunct="1">
              <a:spcBef>
                <a:spcPct val="20000"/>
              </a:spcBef>
              <a:buClr>
                <a:schemeClr val="hlink"/>
              </a:buClr>
              <a:buSzPct val="60000"/>
              <a:buFont typeface="Wingdings" panose="05000000000000000000" pitchFamily="2" charset="2"/>
              <a:buChar char="n"/>
              <a:defRPr/>
            </a:pPr>
            <a:endParaRPr lang="ro-RO" altLang="ro-RO" sz="1300" b="1" dirty="0">
              <a:solidFill>
                <a:srgbClr val="FFFF00"/>
              </a:solidFill>
              <a:effectLst>
                <a:outerShdw blurRad="38100" dist="38100" dir="2700000" algn="tl">
                  <a:srgbClr val="000000"/>
                </a:outerShdw>
              </a:effectLst>
            </a:endParaRPr>
          </a:p>
          <a:p>
            <a:pPr lvl="1" algn="just" eaLnBrk="1" hangingPunct="1">
              <a:spcBef>
                <a:spcPct val="20000"/>
              </a:spcBef>
              <a:buClr>
                <a:schemeClr val="hlink"/>
              </a:buClr>
              <a:buSzPct val="60000"/>
              <a:buFont typeface="Wingdings" panose="05000000000000000000" pitchFamily="2" charset="2"/>
              <a:buChar char="n"/>
              <a:defRPr/>
            </a:pPr>
            <a:endParaRPr lang="en-US" altLang="ro-RO" sz="1300" b="1" dirty="0">
              <a:solidFill>
                <a:srgbClr val="FFFF00"/>
              </a:solidFill>
              <a:effectLst>
                <a:outerShdw blurRad="38100" dist="38100" dir="2700000" algn="tl">
                  <a:srgbClr val="000000"/>
                </a:outerShdw>
              </a:effectLst>
            </a:endParaRPr>
          </a:p>
        </p:txBody>
      </p:sp>
      <p:grpSp>
        <p:nvGrpSpPr>
          <p:cNvPr id="11" name="Group 10"/>
          <p:cNvGrpSpPr>
            <a:grpSpLocks/>
          </p:cNvGrpSpPr>
          <p:nvPr/>
        </p:nvGrpSpPr>
        <p:grpSpPr bwMode="auto">
          <a:xfrm>
            <a:off x="8004212" y="123478"/>
            <a:ext cx="1032284" cy="900100"/>
            <a:chOff x="7010400" y="187501"/>
            <a:chExt cx="2113044" cy="1908491"/>
          </a:xfrm>
          <a:effectLst/>
        </p:grpSpPr>
        <p:pic>
          <p:nvPicPr>
            <p:cNvPr id="12" name="Picture 11"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5" name="Picture 14"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
        <p:nvSpPr>
          <p:cNvPr id="14" name="Rectangle 2"/>
          <p:cNvSpPr txBox="1">
            <a:spLocks noChangeArrowheads="1"/>
          </p:cNvSpPr>
          <p:nvPr/>
        </p:nvSpPr>
        <p:spPr bwMode="auto">
          <a:xfrm>
            <a:off x="1695200" y="15466"/>
            <a:ext cx="5840413" cy="4921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9pPr>
          </a:lstStyle>
          <a:p>
            <a:pPr eaLnBrk="1" hangingPunct="1">
              <a:defRPr/>
            </a:pPr>
            <a:r>
              <a:rPr lang="ro-RO" altLang="ro-RO" sz="2200" b="1" kern="0" dirty="0">
                <a:solidFill>
                  <a:srgbClr val="FFFF00"/>
                </a:solidFill>
                <a:latin typeface="Times New Roman" panose="02020603050405020304" pitchFamily="18" charset="0"/>
              </a:rPr>
              <a:t>CERCETARE ȘTIINȚIFICĂ</a:t>
            </a:r>
            <a:endParaRPr lang="en-US" altLang="ro-RO" sz="2200" b="1" kern="0" dirty="0">
              <a:solidFill>
                <a:srgbClr val="FFFF00"/>
              </a:solidFill>
              <a:latin typeface="Times New Roman" panose="02020603050405020304" pitchFamily="18" charset="0"/>
            </a:endParaRPr>
          </a:p>
        </p:txBody>
      </p:sp>
      <p:pic>
        <p:nvPicPr>
          <p:cNvPr id="4" name="Picture 3">
            <a:extLst>
              <a:ext uri="{FF2B5EF4-FFF2-40B4-BE49-F238E27FC236}">
                <a16:creationId xmlns:a16="http://schemas.microsoft.com/office/drawing/2014/main" id="{3A5045A9-09F7-4EE5-80D3-D2DAA841F1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597" r="6022"/>
          <a:stretch/>
        </p:blipFill>
        <p:spPr>
          <a:xfrm>
            <a:off x="7758670" y="1059582"/>
            <a:ext cx="1109964" cy="1024128"/>
          </a:xfrm>
          <a:prstGeom prst="rect">
            <a:avLst/>
          </a:prstGeom>
        </p:spPr>
      </p:pic>
      <p:pic>
        <p:nvPicPr>
          <p:cNvPr id="6" name="Picture 5">
            <a:extLst>
              <a:ext uri="{FF2B5EF4-FFF2-40B4-BE49-F238E27FC236}">
                <a16:creationId xmlns:a16="http://schemas.microsoft.com/office/drawing/2014/main" id="{D785480D-665C-43C6-BBAF-DAF09114BA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567" t="10207" r="18577" b="981"/>
          <a:stretch/>
        </p:blipFill>
        <p:spPr>
          <a:xfrm>
            <a:off x="6517912" y="2306794"/>
            <a:ext cx="1084411" cy="1023250"/>
          </a:xfrm>
          <a:prstGeom prst="rect">
            <a:avLst/>
          </a:prstGeom>
        </p:spPr>
      </p:pic>
      <p:pic>
        <p:nvPicPr>
          <p:cNvPr id="8" name="Picture 7">
            <a:extLst>
              <a:ext uri="{FF2B5EF4-FFF2-40B4-BE49-F238E27FC236}">
                <a16:creationId xmlns:a16="http://schemas.microsoft.com/office/drawing/2014/main" id="{1810EA74-EAC0-409A-A17C-891F9487BB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384" r="19985"/>
          <a:stretch/>
        </p:blipFill>
        <p:spPr>
          <a:xfrm>
            <a:off x="4121737" y="2319722"/>
            <a:ext cx="1175156" cy="1024128"/>
          </a:xfrm>
          <a:prstGeom prst="rect">
            <a:avLst/>
          </a:prstGeom>
        </p:spPr>
      </p:pic>
      <p:pic>
        <p:nvPicPr>
          <p:cNvPr id="17" name="Picture 16">
            <a:extLst>
              <a:ext uri="{FF2B5EF4-FFF2-40B4-BE49-F238E27FC236}">
                <a16:creationId xmlns:a16="http://schemas.microsoft.com/office/drawing/2014/main" id="{D1BA5318-6D35-4402-8208-EDE58AC9899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95" r="8914"/>
          <a:stretch/>
        </p:blipFill>
        <p:spPr>
          <a:xfrm>
            <a:off x="4045338" y="1215468"/>
            <a:ext cx="1212884" cy="1024128"/>
          </a:xfrm>
          <a:prstGeom prst="rect">
            <a:avLst/>
          </a:prstGeom>
        </p:spPr>
      </p:pic>
      <p:pic>
        <p:nvPicPr>
          <p:cNvPr id="19" name="Picture 18">
            <a:extLst>
              <a:ext uri="{FF2B5EF4-FFF2-40B4-BE49-F238E27FC236}">
                <a16:creationId xmlns:a16="http://schemas.microsoft.com/office/drawing/2014/main" id="{7B58523A-3ABB-44D0-867F-10F82B66BF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801" t="16052" r="29457" b="21722"/>
          <a:stretch/>
        </p:blipFill>
        <p:spPr>
          <a:xfrm>
            <a:off x="5263996" y="2135506"/>
            <a:ext cx="1253916" cy="987970"/>
          </a:xfrm>
          <a:prstGeom prst="rect">
            <a:avLst/>
          </a:prstGeom>
        </p:spPr>
      </p:pic>
      <p:pic>
        <p:nvPicPr>
          <p:cNvPr id="21" name="Picture 20">
            <a:extLst>
              <a:ext uri="{FF2B5EF4-FFF2-40B4-BE49-F238E27FC236}">
                <a16:creationId xmlns:a16="http://schemas.microsoft.com/office/drawing/2014/main" id="{158EDE2B-4B79-4CE6-A659-A4BA3D5BE71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135" r="15247" b="8063"/>
          <a:stretch/>
        </p:blipFill>
        <p:spPr>
          <a:xfrm>
            <a:off x="4107627" y="3455834"/>
            <a:ext cx="1261317" cy="1024128"/>
          </a:xfrm>
          <a:prstGeom prst="rect">
            <a:avLst/>
          </a:prstGeom>
        </p:spPr>
      </p:pic>
      <p:pic>
        <p:nvPicPr>
          <p:cNvPr id="23" name="Picture 22">
            <a:extLst>
              <a:ext uri="{FF2B5EF4-FFF2-40B4-BE49-F238E27FC236}">
                <a16:creationId xmlns:a16="http://schemas.microsoft.com/office/drawing/2014/main" id="{C229BC83-F4F9-409B-9D8E-386EDE655DD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0068" t="23750" r="29184" b="2969"/>
          <a:stretch/>
        </p:blipFill>
        <p:spPr>
          <a:xfrm>
            <a:off x="5271792" y="3527842"/>
            <a:ext cx="1062530" cy="1024128"/>
          </a:xfrm>
          <a:prstGeom prst="rect">
            <a:avLst/>
          </a:prstGeom>
        </p:spPr>
      </p:pic>
      <p:pic>
        <p:nvPicPr>
          <p:cNvPr id="25" name="Picture 24">
            <a:extLst>
              <a:ext uri="{FF2B5EF4-FFF2-40B4-BE49-F238E27FC236}">
                <a16:creationId xmlns:a16="http://schemas.microsoft.com/office/drawing/2014/main" id="{E65FECF5-1C4B-4723-A4C5-95E8BBC58B5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9616" t="14433" r="31449" b="24786"/>
          <a:stretch/>
        </p:blipFill>
        <p:spPr>
          <a:xfrm>
            <a:off x="7569089" y="2150681"/>
            <a:ext cx="910047" cy="948283"/>
          </a:xfrm>
          <a:prstGeom prst="rect">
            <a:avLst/>
          </a:prstGeom>
        </p:spPr>
      </p:pic>
      <p:pic>
        <p:nvPicPr>
          <p:cNvPr id="27" name="Picture 26">
            <a:extLst>
              <a:ext uri="{FF2B5EF4-FFF2-40B4-BE49-F238E27FC236}">
                <a16:creationId xmlns:a16="http://schemas.microsoft.com/office/drawing/2014/main" id="{B4B771C8-B306-4A65-901B-90434A5DE0E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3718" t="19018" r="24695" b="11720"/>
          <a:stretch/>
        </p:blipFill>
        <p:spPr>
          <a:xfrm>
            <a:off x="6251055" y="3179482"/>
            <a:ext cx="1142742" cy="1024128"/>
          </a:xfrm>
          <a:prstGeom prst="rect">
            <a:avLst/>
          </a:prstGeom>
        </p:spPr>
      </p:pic>
      <p:pic>
        <p:nvPicPr>
          <p:cNvPr id="29" name="Picture 28">
            <a:extLst>
              <a:ext uri="{FF2B5EF4-FFF2-40B4-BE49-F238E27FC236}">
                <a16:creationId xmlns:a16="http://schemas.microsoft.com/office/drawing/2014/main" id="{88DF31A0-CD8C-4E1F-AF9A-5EA270D8DA7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0068" t="20469" r="31449" b="15817"/>
          <a:stretch/>
        </p:blipFill>
        <p:spPr>
          <a:xfrm>
            <a:off x="7325535" y="3505981"/>
            <a:ext cx="1167545" cy="1024128"/>
          </a:xfrm>
          <a:prstGeom prst="rect">
            <a:avLst/>
          </a:prstGeom>
        </p:spPr>
      </p:pic>
      <p:pic>
        <p:nvPicPr>
          <p:cNvPr id="31" name="Picture 30">
            <a:extLst>
              <a:ext uri="{FF2B5EF4-FFF2-40B4-BE49-F238E27FC236}">
                <a16:creationId xmlns:a16="http://schemas.microsoft.com/office/drawing/2014/main" id="{CBF86F12-E54E-498B-B6D9-6A3DC65953F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6375" t="13086" r="26375" b="17713"/>
          <a:stretch/>
        </p:blipFill>
        <p:spPr>
          <a:xfrm>
            <a:off x="5202378" y="996555"/>
            <a:ext cx="1131943" cy="1107143"/>
          </a:xfrm>
          <a:prstGeom prst="rect">
            <a:avLst/>
          </a:prstGeom>
        </p:spPr>
      </p:pic>
      <p:pic>
        <p:nvPicPr>
          <p:cNvPr id="34" name="Picture 33">
            <a:extLst>
              <a:ext uri="{FF2B5EF4-FFF2-40B4-BE49-F238E27FC236}">
                <a16:creationId xmlns:a16="http://schemas.microsoft.com/office/drawing/2014/main" id="{8FC7A68B-B3C2-4D0C-8299-16E6B4C3838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2381" t="24906" r="31291" b="20328"/>
          <a:stretch/>
        </p:blipFill>
        <p:spPr>
          <a:xfrm>
            <a:off x="6584585" y="1237316"/>
            <a:ext cx="1017738" cy="1024128"/>
          </a:xfrm>
          <a:prstGeom prst="rect">
            <a:avLst/>
          </a:prstGeom>
        </p:spPr>
      </p:pic>
    </p:spTree>
    <p:extLst>
      <p:ext uri="{BB962C8B-B14F-4D97-AF65-F5344CB8AC3E}">
        <p14:creationId xmlns:p14="http://schemas.microsoft.com/office/powerpoint/2010/main" val="183214412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42"/>
          <p:cNvSpPr>
            <a:spLocks noGrp="1" noChangeArrowheads="1"/>
          </p:cNvSpPr>
          <p:nvPr>
            <p:ph type="sldNum" sz="quarter" idx="11"/>
          </p:nvPr>
        </p:nvSpPr>
        <p:spPr>
          <a:xfrm>
            <a:off x="3023828" y="4899423"/>
            <a:ext cx="6120172"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8106540C-A59C-4521-9D09-9D9DEDEFFFD0}" type="slidenum">
              <a:rPr lang="en-US" altLang="ro-RO" b="0" smtClean="0"/>
              <a:pPr>
                <a:defRPr/>
              </a:pPr>
              <a:t>49</a:t>
            </a:fld>
            <a:endParaRPr lang="en-US" altLang="ro-RO" b="0" dirty="0"/>
          </a:p>
        </p:txBody>
      </p:sp>
      <p:sp>
        <p:nvSpPr>
          <p:cNvPr id="24578" name="Rectangle 2"/>
          <p:cNvSpPr>
            <a:spLocks noGrp="1" noChangeArrowheads="1"/>
          </p:cNvSpPr>
          <p:nvPr>
            <p:ph type="title" idx="4294967295"/>
          </p:nvPr>
        </p:nvSpPr>
        <p:spPr>
          <a:xfrm>
            <a:off x="1695200" y="31352"/>
            <a:ext cx="5840413" cy="492125"/>
          </a:xfrm>
        </p:spPr>
        <p:txBody>
          <a:bodyPr/>
          <a:lstStyle/>
          <a:p>
            <a:pPr eaLnBrk="1" hangingPunct="1">
              <a:defRPr/>
            </a:pPr>
            <a:r>
              <a:rPr lang="ro-RO" altLang="ro-RO" sz="2400" b="1" dirty="0">
                <a:solidFill>
                  <a:srgbClr val="FFFF00"/>
                </a:solidFill>
                <a:latin typeface="Times New Roman" panose="02020603050405020304" pitchFamily="18" charset="0"/>
              </a:rPr>
              <a:t>CERCETARE ȘTIINȚIFICĂ</a:t>
            </a:r>
            <a:endParaRPr lang="en-US" altLang="ro-RO" sz="2400" b="1" dirty="0">
              <a:solidFill>
                <a:srgbClr val="FFFF00"/>
              </a:solidFill>
              <a:latin typeface="Times New Roman" panose="02020603050405020304" pitchFamily="18" charset="0"/>
            </a:endParaRPr>
          </a:p>
        </p:txBody>
      </p:sp>
      <p:pic>
        <p:nvPicPr>
          <p:cNvPr id="67588" name="Picture 8" descr="Coperta revista DRESMARA 1-2011"/>
          <p:cNvPicPr>
            <a:picLocks noChangeAspect="1" noChangeArrowheads="1"/>
          </p:cNvPicPr>
          <p:nvPr/>
        </p:nvPicPr>
        <p:blipFill>
          <a:blip r:embed="rId3" cstate="print"/>
          <a:srcRect/>
          <a:stretch>
            <a:fillRect/>
          </a:stretch>
        </p:blipFill>
        <p:spPr bwMode="auto">
          <a:xfrm>
            <a:off x="5385198" y="1697545"/>
            <a:ext cx="3660302" cy="2899249"/>
          </a:xfrm>
          <a:prstGeom prst="roundRect">
            <a:avLst>
              <a:gd name="adj" fmla="val 8594"/>
            </a:avLst>
          </a:prstGeom>
          <a:ln/>
        </p:spPr>
        <p:style>
          <a:lnRef idx="3">
            <a:schemeClr val="lt1"/>
          </a:lnRef>
          <a:fillRef idx="1">
            <a:schemeClr val="accent2"/>
          </a:fillRef>
          <a:effectRef idx="1">
            <a:schemeClr val="accent2"/>
          </a:effectRef>
          <a:fontRef idx="minor">
            <a:schemeClr val="lt1"/>
          </a:fontRef>
        </p:style>
      </p:pic>
      <p:sp>
        <p:nvSpPr>
          <p:cNvPr id="96266" name="Rectangle 2"/>
          <p:cNvSpPr>
            <a:spLocks noChangeArrowheads="1"/>
          </p:cNvSpPr>
          <p:nvPr/>
        </p:nvSpPr>
        <p:spPr bwMode="auto">
          <a:xfrm>
            <a:off x="755650" y="491728"/>
            <a:ext cx="7707313" cy="750094"/>
          </a:xfrm>
          <a:prstGeom prst="rect">
            <a:avLst/>
          </a:prstGeom>
          <a:noFill/>
          <a:ln w="9525">
            <a:noFill/>
            <a:miter lim="800000"/>
            <a:headEnd/>
            <a:tailEnd/>
          </a:ln>
        </p:spPr>
        <p:txBody>
          <a:bodyPr anchor="ctr" anchorCtr="1"/>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ro-RO" b="1" dirty="0" err="1">
                <a:solidFill>
                  <a:srgbClr val="FFFF00"/>
                </a:solidFill>
                <a:effectLst>
                  <a:outerShdw blurRad="38100" dist="38100" dir="2700000" algn="tl">
                    <a:srgbClr val="000000"/>
                  </a:outerShdw>
                </a:effectLst>
              </a:rPr>
              <a:t>Revista</a:t>
            </a:r>
            <a:r>
              <a:rPr lang="en-US" altLang="ro-RO" b="1" dirty="0">
                <a:solidFill>
                  <a:srgbClr val="FFFF00"/>
                </a:solidFill>
                <a:effectLst>
                  <a:outerShdw blurRad="38100" dist="38100" dir="2700000" algn="tl">
                    <a:srgbClr val="000000"/>
                  </a:outerShdw>
                </a:effectLst>
              </a:rPr>
              <a:t> DRESMARA </a:t>
            </a:r>
            <a:r>
              <a:rPr lang="ro-RO" altLang="ro-RO" b="1" dirty="0">
                <a:solidFill>
                  <a:srgbClr val="FFFF00"/>
                </a:solidFill>
                <a:effectLst>
                  <a:outerShdw blurRad="38100" dist="38100" dir="2700000" algn="tl">
                    <a:srgbClr val="000000"/>
                  </a:outerShdw>
                </a:effectLst>
              </a:rPr>
              <a:t>-</a:t>
            </a:r>
            <a:r>
              <a:rPr lang="en-US" altLang="ro-RO" b="1" dirty="0">
                <a:solidFill>
                  <a:srgbClr val="FFFF00"/>
                </a:solidFill>
                <a:effectLst>
                  <a:outerShdw blurRad="38100" dist="38100" dir="2700000" algn="tl">
                    <a:srgbClr val="000000"/>
                  </a:outerShdw>
                </a:effectLst>
              </a:rPr>
              <a:t> Journal of Defense </a:t>
            </a:r>
            <a:br>
              <a:rPr lang="en-US" altLang="ro-RO" b="1" dirty="0">
                <a:solidFill>
                  <a:srgbClr val="FFFF00"/>
                </a:solidFill>
                <a:effectLst>
                  <a:outerShdw blurRad="38100" dist="38100" dir="2700000" algn="tl">
                    <a:srgbClr val="000000"/>
                  </a:outerShdw>
                </a:effectLst>
              </a:rPr>
            </a:br>
            <a:r>
              <a:rPr lang="en-US" altLang="ro-RO" b="1" dirty="0">
                <a:solidFill>
                  <a:srgbClr val="FFFF00"/>
                </a:solidFill>
                <a:effectLst>
                  <a:outerShdw blurRad="38100" dist="38100" dir="2700000" algn="tl">
                    <a:srgbClr val="000000"/>
                  </a:outerShdw>
                </a:effectLst>
              </a:rPr>
              <a:t>Resources Management (bi-</a:t>
            </a:r>
            <a:r>
              <a:rPr lang="en-US" altLang="ro-RO" b="1" dirty="0" err="1">
                <a:solidFill>
                  <a:srgbClr val="FFFF00"/>
                </a:solidFill>
                <a:effectLst>
                  <a:outerShdw blurRad="38100" dist="38100" dir="2700000" algn="tl">
                    <a:srgbClr val="000000"/>
                  </a:outerShdw>
                </a:effectLst>
              </a:rPr>
              <a:t>anuală</a:t>
            </a:r>
            <a:r>
              <a:rPr lang="en-US" altLang="ro-RO" b="1" dirty="0">
                <a:solidFill>
                  <a:srgbClr val="FFFF00"/>
                </a:solidFill>
                <a:effectLst>
                  <a:outerShdw blurRad="38100" dist="38100" dir="2700000" algn="tl">
                    <a:srgbClr val="000000"/>
                  </a:outerShdw>
                </a:effectLst>
              </a:rPr>
              <a:t>) </a:t>
            </a:r>
            <a:br>
              <a:rPr lang="ro-RO" altLang="ro-RO" b="1" dirty="0">
                <a:solidFill>
                  <a:srgbClr val="FFFF00"/>
                </a:solidFill>
                <a:effectLst>
                  <a:outerShdw blurRad="38100" dist="38100" dir="2700000" algn="tl">
                    <a:srgbClr val="000000"/>
                  </a:outerShdw>
                </a:effectLst>
              </a:rPr>
            </a:br>
            <a:r>
              <a:rPr lang="ro-RO" altLang="ro-RO" sz="1600" b="1" dirty="0">
                <a:solidFill>
                  <a:srgbClr val="FFFF00"/>
                </a:solidFill>
              </a:rPr>
              <a:t> </a:t>
            </a:r>
            <a:r>
              <a:rPr lang="en-US" altLang="ro-RO" sz="1200" b="1" dirty="0">
                <a:solidFill>
                  <a:srgbClr val="FFFF00"/>
                </a:solidFill>
                <a:effectLst>
                  <a:outerShdw blurRad="38100" dist="38100" dir="2700000" algn="tl">
                    <a:srgbClr val="000000"/>
                  </a:outerShdw>
                </a:effectLst>
              </a:rPr>
              <a:t>ISSN: 2068-9403, </a:t>
            </a:r>
            <a:r>
              <a:rPr lang="en-US" altLang="ro-RO" sz="1200" b="1" dirty="0" err="1">
                <a:solidFill>
                  <a:srgbClr val="FFFF00"/>
                </a:solidFill>
                <a:effectLst>
                  <a:outerShdw blurRad="38100" dist="38100" dir="2700000" algn="tl">
                    <a:srgbClr val="000000"/>
                  </a:outerShdw>
                </a:effectLst>
              </a:rPr>
              <a:t>eISSN</a:t>
            </a:r>
            <a:r>
              <a:rPr lang="en-US" altLang="ro-RO" sz="1200" b="1" dirty="0">
                <a:solidFill>
                  <a:srgbClr val="FFFF00"/>
                </a:solidFill>
                <a:effectLst>
                  <a:outerShdw blurRad="38100" dist="38100" dir="2700000" algn="tl">
                    <a:srgbClr val="000000"/>
                  </a:outerShdw>
                </a:effectLst>
              </a:rPr>
              <a:t>: 2247-6466</a:t>
            </a:r>
          </a:p>
        </p:txBody>
      </p:sp>
      <p:sp>
        <p:nvSpPr>
          <p:cNvPr id="16" name="Rectangle 3"/>
          <p:cNvSpPr>
            <a:spLocks noChangeArrowheads="1"/>
          </p:cNvSpPr>
          <p:nvPr/>
        </p:nvSpPr>
        <p:spPr bwMode="auto">
          <a:xfrm>
            <a:off x="280387" y="1920838"/>
            <a:ext cx="5112568" cy="2775148"/>
          </a:xfrm>
          <a:prstGeom prst="rect">
            <a:avLst/>
          </a:prstGeom>
          <a:noFill/>
          <a:ln w="9525">
            <a:noFill/>
            <a:miter lim="800000"/>
            <a:headEnd/>
            <a:tailEnd/>
          </a:ln>
        </p:spPr>
        <p:txBody>
          <a:bodyPr/>
          <a:lstStyle>
            <a:lvl1pPr>
              <a:defRPr>
                <a:solidFill>
                  <a:schemeClr val="tx1"/>
                </a:solidFill>
                <a:latin typeface="Times New Roman" panose="02020603050405020304" pitchFamily="18" charset="0"/>
                <a:cs typeface="Arial" panose="020B0604020202020204" pitchFamily="34" charset="0"/>
              </a:defRPr>
            </a:lvl1pPr>
            <a:lvl2pPr marL="514350" indent="-34290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lvl="1" indent="0">
              <a:spcBef>
                <a:spcPts val="0"/>
              </a:spcBef>
              <a:spcAft>
                <a:spcPts val="400"/>
              </a:spcAft>
              <a:buClr>
                <a:srgbClr val="FFFF00"/>
              </a:buClr>
              <a:buFontTx/>
              <a:buAutoNum type="arabicPeriod"/>
              <a:defRPr/>
            </a:pPr>
            <a:r>
              <a:rPr lang="ro-RO" altLang="ro-RO" sz="1300" dirty="0">
                <a:solidFill>
                  <a:srgbClr val="FFFF00"/>
                </a:solidFill>
                <a:effectLst>
                  <a:outerShdw blurRad="38100" dist="38100" dir="2700000" algn="tl">
                    <a:srgbClr val="000000"/>
                  </a:outerShdw>
                </a:effectLst>
              </a:rPr>
              <a:t> </a:t>
            </a:r>
            <a:r>
              <a:rPr lang="en-US" altLang="ro-RO" sz="1300" dirty="0">
                <a:solidFill>
                  <a:srgbClr val="FFFF00"/>
                </a:solidFill>
                <a:effectLst>
                  <a:outerShdw blurRad="38100" dist="38100" dir="2700000" algn="tl">
                    <a:srgbClr val="000000"/>
                  </a:outerShdw>
                </a:effectLst>
              </a:rPr>
              <a:t>Ulrich’s Global Serials Directory</a:t>
            </a:r>
          </a:p>
          <a:p>
            <a:pPr marL="0" lvl="1" indent="0">
              <a:spcBef>
                <a:spcPts val="0"/>
              </a:spcBef>
              <a:spcAft>
                <a:spcPts val="400"/>
              </a:spcAft>
              <a:buClr>
                <a:srgbClr val="FFFF00"/>
              </a:buClr>
              <a:buFontTx/>
              <a:buAutoNum type="arabicPeriod"/>
              <a:defRPr/>
            </a:pPr>
            <a:r>
              <a:rPr lang="ro-RO" altLang="ro-RO" sz="1300" dirty="0">
                <a:solidFill>
                  <a:srgbClr val="FFFF00"/>
                </a:solidFill>
                <a:effectLst>
                  <a:outerShdw blurRad="38100" dist="38100" dir="2700000" algn="tl">
                    <a:srgbClr val="000000"/>
                  </a:outerShdw>
                </a:effectLst>
              </a:rPr>
              <a:t> </a:t>
            </a:r>
            <a:r>
              <a:rPr lang="en-US" altLang="ro-RO" sz="1300" dirty="0">
                <a:solidFill>
                  <a:srgbClr val="FFFF00"/>
                </a:solidFill>
                <a:effectLst>
                  <a:outerShdw blurRad="38100" dist="38100" dir="2700000" algn="tl">
                    <a:srgbClr val="000000"/>
                  </a:outerShdw>
                </a:effectLst>
              </a:rPr>
              <a:t>Directory of Open Access Journals (DOAJ)</a:t>
            </a:r>
          </a:p>
          <a:p>
            <a:pPr marL="0" lvl="1" indent="0">
              <a:spcBef>
                <a:spcPts val="0"/>
              </a:spcBef>
              <a:spcAft>
                <a:spcPts val="400"/>
              </a:spcAft>
              <a:buClr>
                <a:srgbClr val="FFFF00"/>
              </a:buClr>
              <a:buFontTx/>
              <a:buAutoNum type="arabicPeriod"/>
              <a:defRPr/>
            </a:pPr>
            <a:r>
              <a:rPr lang="ro-RO" altLang="ro-RO" sz="1300" dirty="0">
                <a:solidFill>
                  <a:srgbClr val="FFFF00"/>
                </a:solidFill>
                <a:effectLst>
                  <a:outerShdw blurRad="38100" dist="38100" dir="2700000" algn="tl">
                    <a:srgbClr val="000000"/>
                  </a:outerShdw>
                </a:effectLst>
              </a:rPr>
              <a:t> </a:t>
            </a:r>
            <a:r>
              <a:rPr lang="en-US" altLang="ro-RO" sz="1300" dirty="0">
                <a:solidFill>
                  <a:srgbClr val="FFFF00"/>
                </a:solidFill>
                <a:effectLst>
                  <a:outerShdw blurRad="38100" dist="38100" dir="2700000" algn="tl">
                    <a:srgbClr val="000000"/>
                  </a:outerShdw>
                </a:effectLst>
              </a:rPr>
              <a:t>EBSCO - International Security &amp; Counter Terrorism Reference</a:t>
            </a:r>
            <a:r>
              <a:rPr lang="ro-RO" altLang="ro-RO" sz="1300" dirty="0">
                <a:solidFill>
                  <a:srgbClr val="FFFF00"/>
                </a:solidFill>
                <a:effectLst>
                  <a:outerShdw blurRad="38100" dist="38100" dir="2700000" algn="tl">
                    <a:srgbClr val="000000"/>
                  </a:outerShdw>
                </a:effectLst>
              </a:rPr>
              <a:t> </a:t>
            </a:r>
            <a:r>
              <a:rPr lang="en-US" altLang="ro-RO" sz="1300" dirty="0" err="1">
                <a:solidFill>
                  <a:srgbClr val="FFFF00"/>
                </a:solidFill>
                <a:effectLst>
                  <a:outerShdw blurRad="38100" dist="38100" dir="2700000" algn="tl">
                    <a:srgbClr val="000000"/>
                  </a:outerShdw>
                </a:effectLst>
              </a:rPr>
              <a:t>Centr</a:t>
            </a:r>
            <a:r>
              <a:rPr lang="ro-RO" altLang="ro-RO" sz="1300" dirty="0">
                <a:solidFill>
                  <a:srgbClr val="FFFF00"/>
                </a:solidFill>
                <a:effectLst>
                  <a:outerShdw blurRad="38100" dist="38100" dir="2700000" algn="tl">
                    <a:srgbClr val="000000"/>
                  </a:outerShdw>
                </a:effectLst>
              </a:rPr>
              <a:t>e</a:t>
            </a:r>
            <a:endParaRPr lang="en-US" altLang="ro-RO" sz="1300" dirty="0">
              <a:solidFill>
                <a:srgbClr val="FFFF00"/>
              </a:solidFill>
              <a:effectLst>
                <a:outerShdw blurRad="38100" dist="38100" dir="2700000" algn="tl">
                  <a:srgbClr val="000000"/>
                </a:outerShdw>
              </a:effectLst>
            </a:endParaRPr>
          </a:p>
          <a:p>
            <a:pPr marL="0" lvl="1" indent="0">
              <a:spcBef>
                <a:spcPts val="0"/>
              </a:spcBef>
              <a:spcAft>
                <a:spcPts val="400"/>
              </a:spcAft>
              <a:buClr>
                <a:srgbClr val="FFFF00"/>
              </a:buClr>
              <a:defRPr/>
            </a:pPr>
            <a:r>
              <a:rPr lang="ro-RO" altLang="ro-RO" sz="1300" dirty="0">
                <a:solidFill>
                  <a:srgbClr val="FFFF00"/>
                </a:solidFill>
                <a:effectLst>
                  <a:outerShdw blurRad="38100" dist="38100" dir="2700000" algn="tl">
                    <a:srgbClr val="000000"/>
                  </a:outerShdw>
                </a:effectLst>
              </a:rPr>
              <a:t>4. </a:t>
            </a:r>
            <a:r>
              <a:rPr lang="ro-RO" altLang="ro-RO" sz="1300" dirty="0" err="1">
                <a:solidFill>
                  <a:srgbClr val="FFFF00"/>
                </a:solidFill>
                <a:effectLst>
                  <a:outerShdw blurRad="38100" dist="38100" dir="2700000" algn="tl">
                    <a:srgbClr val="000000"/>
                  </a:outerShdw>
                </a:effectLst>
              </a:rPr>
              <a:t>ProQuest</a:t>
            </a:r>
            <a:endParaRPr lang="ro-RO" altLang="ro-RO" sz="1300" dirty="0">
              <a:solidFill>
                <a:srgbClr val="FFFF00"/>
              </a:solidFill>
              <a:effectLst>
                <a:outerShdw blurRad="38100" dist="38100" dir="2700000" algn="tl">
                  <a:srgbClr val="000000"/>
                </a:outerShdw>
              </a:effectLst>
            </a:endParaRPr>
          </a:p>
          <a:p>
            <a:pPr marL="0" lvl="1" indent="0">
              <a:spcBef>
                <a:spcPts val="0"/>
              </a:spcBef>
              <a:spcAft>
                <a:spcPts val="400"/>
              </a:spcAft>
              <a:buClr>
                <a:srgbClr val="FFFF00"/>
              </a:buClr>
              <a:buFontTx/>
              <a:buAutoNum type="arabicPeriod" startAt="5"/>
              <a:defRPr/>
            </a:pPr>
            <a:r>
              <a:rPr lang="en-US" altLang="ro-RO" sz="1300" dirty="0">
                <a:solidFill>
                  <a:srgbClr val="FFFF00"/>
                </a:solidFill>
                <a:effectLst>
                  <a:outerShdw blurRad="38100" dist="38100" dir="2700000" algn="tl">
                    <a:srgbClr val="000000"/>
                  </a:outerShdw>
                </a:effectLst>
              </a:rPr>
              <a:t>Central and Eastern European Online Library (C.E.E.O.L)</a:t>
            </a:r>
          </a:p>
          <a:p>
            <a:pPr marL="0" lvl="1" indent="0">
              <a:spcBef>
                <a:spcPts val="0"/>
              </a:spcBef>
              <a:spcAft>
                <a:spcPts val="400"/>
              </a:spcAft>
              <a:buClr>
                <a:srgbClr val="FFFF00"/>
              </a:buClr>
              <a:defRPr/>
            </a:pPr>
            <a:r>
              <a:rPr lang="en-US" altLang="ro-RO" sz="1300" dirty="0">
                <a:solidFill>
                  <a:srgbClr val="FFFF00"/>
                </a:solidFill>
                <a:effectLst>
                  <a:outerShdw blurRad="38100" dist="38100" dir="2700000" algn="tl">
                    <a:srgbClr val="000000"/>
                  </a:outerShdw>
                </a:effectLst>
              </a:rPr>
              <a:t>6</a:t>
            </a:r>
            <a:r>
              <a:rPr lang="ro-RO" altLang="ro-RO" sz="1300" dirty="0">
                <a:solidFill>
                  <a:srgbClr val="FFFF00"/>
                </a:solidFill>
                <a:effectLst>
                  <a:outerShdw blurRad="38100" dist="38100" dir="2700000" algn="tl">
                    <a:srgbClr val="000000"/>
                  </a:outerShdw>
                </a:effectLst>
              </a:rPr>
              <a:t>. </a:t>
            </a:r>
            <a:r>
              <a:rPr lang="en-US" altLang="ro-RO" sz="1300" dirty="0">
                <a:solidFill>
                  <a:srgbClr val="FFFF00"/>
                </a:solidFill>
                <a:effectLst>
                  <a:outerShdw blurRad="38100" dist="38100" dir="2700000" algn="tl">
                    <a:srgbClr val="000000"/>
                  </a:outerShdw>
                </a:effectLst>
              </a:rPr>
              <a:t>WORLDCAT</a:t>
            </a:r>
            <a:endParaRPr lang="ro-RO" altLang="ro-RO" sz="1300" dirty="0">
              <a:solidFill>
                <a:srgbClr val="FFFF00"/>
              </a:solidFill>
              <a:effectLst>
                <a:outerShdw blurRad="38100" dist="38100" dir="2700000" algn="tl">
                  <a:srgbClr val="000000"/>
                </a:outerShdw>
              </a:effectLst>
            </a:endParaRPr>
          </a:p>
          <a:p>
            <a:pPr marL="0" lvl="1" indent="0">
              <a:spcBef>
                <a:spcPts val="0"/>
              </a:spcBef>
              <a:spcAft>
                <a:spcPts val="400"/>
              </a:spcAft>
              <a:buClr>
                <a:srgbClr val="FFFF00"/>
              </a:buClr>
              <a:defRPr/>
            </a:pPr>
            <a:r>
              <a:rPr lang="en-US" altLang="ro-RO" sz="1300" dirty="0">
                <a:solidFill>
                  <a:srgbClr val="FFFF00"/>
                </a:solidFill>
                <a:effectLst>
                  <a:outerShdw blurRad="38100" dist="38100" dir="2700000" algn="tl">
                    <a:srgbClr val="000000"/>
                  </a:outerShdw>
                </a:effectLst>
              </a:rPr>
              <a:t>7. Karlsruhe Virtual Catalog (KVK</a:t>
            </a:r>
            <a:endParaRPr lang="ro-RO" altLang="ro-RO" sz="1300" dirty="0">
              <a:solidFill>
                <a:srgbClr val="FFFF00"/>
              </a:solidFill>
              <a:effectLst>
                <a:outerShdw blurRad="38100" dist="38100" dir="2700000" algn="tl">
                  <a:srgbClr val="000000"/>
                </a:outerShdw>
              </a:effectLst>
            </a:endParaRPr>
          </a:p>
          <a:p>
            <a:pPr marL="0" lvl="1" indent="0">
              <a:spcBef>
                <a:spcPts val="0"/>
              </a:spcBef>
              <a:spcAft>
                <a:spcPts val="400"/>
              </a:spcAft>
              <a:buClr>
                <a:srgbClr val="FFFF00"/>
              </a:buClr>
              <a:buFontTx/>
              <a:buAutoNum type="arabicPeriod" startAt="8"/>
              <a:defRPr/>
            </a:pPr>
            <a:r>
              <a:rPr lang="ro-RO" altLang="ro-RO" sz="1300" dirty="0">
                <a:solidFill>
                  <a:srgbClr val="FFFF00"/>
                </a:solidFill>
                <a:effectLst>
                  <a:outerShdw blurRad="38100" dist="38100" dir="2700000" algn="tl">
                    <a:srgbClr val="000000"/>
                  </a:outerShdw>
                </a:effectLst>
              </a:rPr>
              <a:t>Cabell</a:t>
            </a:r>
            <a:r>
              <a:rPr lang="en-US" altLang="ro-RO" sz="1300" dirty="0">
                <a:solidFill>
                  <a:srgbClr val="FFFF00"/>
                </a:solidFill>
                <a:effectLst>
                  <a:outerShdw blurRad="38100" dist="38100" dir="2700000" algn="tl">
                    <a:srgbClr val="000000"/>
                  </a:outerShdw>
                </a:effectLst>
              </a:rPr>
              <a:t>’s Director</a:t>
            </a:r>
            <a:r>
              <a:rPr lang="ro-RO" altLang="ro-RO" sz="1300" dirty="0">
                <a:solidFill>
                  <a:srgbClr val="FFFF00"/>
                </a:solidFill>
                <a:effectLst>
                  <a:outerShdw blurRad="38100" dist="38100" dir="2700000" algn="tl">
                    <a:srgbClr val="000000"/>
                  </a:outerShdw>
                </a:effectLst>
              </a:rPr>
              <a:t>ies</a:t>
            </a:r>
          </a:p>
          <a:p>
            <a:pPr marL="0" lvl="1" indent="0">
              <a:spcBef>
                <a:spcPts val="0"/>
              </a:spcBef>
              <a:spcAft>
                <a:spcPts val="400"/>
              </a:spcAft>
              <a:buClr>
                <a:srgbClr val="FFFF00"/>
              </a:buClr>
              <a:buFontTx/>
              <a:buAutoNum type="arabicPeriod" startAt="8"/>
              <a:defRPr/>
            </a:pPr>
            <a:r>
              <a:rPr lang="en-US" altLang="ro-RO" sz="1300" dirty="0">
                <a:solidFill>
                  <a:srgbClr val="FFFF00"/>
                </a:solidFill>
                <a:effectLst>
                  <a:outerShdw blurRad="38100" dist="38100" dir="2700000" algn="tl">
                    <a:srgbClr val="000000"/>
                  </a:outerShdw>
                </a:effectLst>
              </a:rPr>
              <a:t>Cengage learning</a:t>
            </a:r>
          </a:p>
          <a:p>
            <a:pPr marL="0" lvl="1" indent="0">
              <a:spcBef>
                <a:spcPts val="0"/>
              </a:spcBef>
              <a:spcAft>
                <a:spcPts val="400"/>
              </a:spcAft>
              <a:buClr>
                <a:srgbClr val="FFFF00"/>
              </a:buClr>
              <a:buFontTx/>
              <a:buAutoNum type="arabicPeriod" startAt="8"/>
              <a:defRPr/>
            </a:pPr>
            <a:r>
              <a:rPr lang="en-US" altLang="ro-RO" sz="1300" dirty="0">
                <a:solidFill>
                  <a:srgbClr val="FFFF00"/>
                </a:solidFill>
                <a:effectLst>
                  <a:outerShdw blurRad="38100" dist="38100" dir="2700000" algn="tl">
                    <a:srgbClr val="000000"/>
                  </a:outerShdw>
                </a:effectLst>
              </a:rPr>
              <a:t>European Reference Index for the Humanities and Social Sciences </a:t>
            </a:r>
            <a:r>
              <a:rPr lang="ro-RO" altLang="ro-RO" sz="1300" dirty="0">
                <a:solidFill>
                  <a:srgbClr val="FFFF00"/>
                </a:solidFill>
                <a:effectLst>
                  <a:outerShdw blurRad="38100" dist="38100" dir="2700000" algn="tl">
                    <a:srgbClr val="000000"/>
                  </a:outerShdw>
                </a:effectLst>
              </a:rPr>
              <a:t> </a:t>
            </a:r>
          </a:p>
          <a:p>
            <a:pPr marL="0" lvl="1" indent="0">
              <a:spcBef>
                <a:spcPts val="0"/>
              </a:spcBef>
              <a:spcAft>
                <a:spcPts val="400"/>
              </a:spcAft>
              <a:buClr>
                <a:srgbClr val="FFFF00"/>
              </a:buClr>
              <a:defRPr/>
            </a:pPr>
            <a:r>
              <a:rPr lang="ro-RO" altLang="ro-RO" sz="1300" dirty="0">
                <a:solidFill>
                  <a:srgbClr val="FFFF00"/>
                </a:solidFill>
                <a:effectLst>
                  <a:outerShdw blurRad="38100" dist="38100" dir="2700000" algn="tl">
                    <a:srgbClr val="000000"/>
                  </a:outerShdw>
                </a:effectLst>
              </a:rPr>
              <a:t>     </a:t>
            </a:r>
            <a:r>
              <a:rPr lang="en-US" altLang="ro-RO" sz="1300" dirty="0">
                <a:solidFill>
                  <a:srgbClr val="FFFF00"/>
                </a:solidFill>
                <a:effectLst>
                  <a:outerShdw blurRad="38100" dist="38100" dir="2700000" algn="tl">
                    <a:srgbClr val="000000"/>
                  </a:outerShdw>
                </a:effectLst>
              </a:rPr>
              <a:t>(ERIH PLUS)</a:t>
            </a:r>
          </a:p>
          <a:p>
            <a:pPr eaLnBrk="1" hangingPunct="1">
              <a:spcBef>
                <a:spcPct val="10000"/>
              </a:spcBef>
              <a:spcAft>
                <a:spcPts val="400"/>
              </a:spcAft>
              <a:buClr>
                <a:schemeClr val="hlink"/>
              </a:buClr>
              <a:buSzPct val="60000"/>
              <a:defRPr/>
            </a:pPr>
            <a:endParaRPr lang="ro-RO" altLang="ro-RO" sz="1400" b="1" dirty="0">
              <a:solidFill>
                <a:srgbClr val="FFFF00"/>
              </a:solidFill>
              <a:effectLst>
                <a:outerShdw blurRad="38100" dist="38100" dir="2700000" algn="tl">
                  <a:srgbClr val="000000"/>
                </a:outerShdw>
              </a:effectLst>
            </a:endParaRPr>
          </a:p>
          <a:p>
            <a:pPr eaLnBrk="1" hangingPunct="1">
              <a:spcBef>
                <a:spcPct val="10000"/>
              </a:spcBef>
              <a:spcAft>
                <a:spcPts val="400"/>
              </a:spcAft>
              <a:buClr>
                <a:schemeClr val="hlink"/>
              </a:buClr>
              <a:buSzPct val="60000"/>
              <a:defRPr/>
            </a:pPr>
            <a:endParaRPr lang="ro-RO" altLang="ro-RO" sz="1400" b="1" dirty="0">
              <a:solidFill>
                <a:srgbClr val="FFFF00"/>
              </a:solidFill>
              <a:effectLst>
                <a:outerShdw blurRad="38100" dist="38100" dir="2700000" algn="tl">
                  <a:srgbClr val="000000"/>
                </a:outerShdw>
              </a:effectLst>
            </a:endParaRPr>
          </a:p>
          <a:p>
            <a:pPr eaLnBrk="1" hangingPunct="1">
              <a:spcBef>
                <a:spcPct val="10000"/>
              </a:spcBef>
              <a:spcAft>
                <a:spcPts val="400"/>
              </a:spcAft>
              <a:buClr>
                <a:schemeClr val="hlink"/>
              </a:buClr>
              <a:buSzPct val="60000"/>
              <a:defRPr/>
            </a:pPr>
            <a:endParaRPr lang="ro-RO" altLang="ro-RO" sz="1400" b="1" dirty="0">
              <a:solidFill>
                <a:srgbClr val="FFFF00"/>
              </a:solidFill>
              <a:effectLst>
                <a:outerShdw blurRad="38100" dist="38100" dir="2700000" algn="tl">
                  <a:srgbClr val="000000"/>
                </a:outerShdw>
              </a:effectLst>
            </a:endParaRPr>
          </a:p>
          <a:p>
            <a:pPr eaLnBrk="1" hangingPunct="1">
              <a:spcBef>
                <a:spcPct val="10000"/>
              </a:spcBef>
              <a:spcAft>
                <a:spcPts val="400"/>
              </a:spcAft>
              <a:buClr>
                <a:schemeClr val="hlink"/>
              </a:buClr>
              <a:buSzPct val="60000"/>
              <a:defRPr/>
            </a:pPr>
            <a:endParaRPr lang="ro-RO" altLang="ro-RO" sz="1400" b="1" dirty="0">
              <a:solidFill>
                <a:srgbClr val="FFFF00"/>
              </a:solidFill>
              <a:effectLst>
                <a:outerShdw blurRad="38100" dist="38100" dir="2700000" algn="tl">
                  <a:srgbClr val="000000"/>
                </a:outerShdw>
              </a:effectLst>
            </a:endParaRPr>
          </a:p>
        </p:txBody>
      </p:sp>
      <p:grpSp>
        <p:nvGrpSpPr>
          <p:cNvPr id="13" name="Group 12"/>
          <p:cNvGrpSpPr>
            <a:grpSpLocks/>
          </p:cNvGrpSpPr>
          <p:nvPr/>
        </p:nvGrpSpPr>
        <p:grpSpPr bwMode="auto">
          <a:xfrm>
            <a:off x="8004212" y="123478"/>
            <a:ext cx="1032284" cy="900100"/>
            <a:chOff x="7010400" y="187501"/>
            <a:chExt cx="2113044" cy="1908491"/>
          </a:xfrm>
          <a:effectLst/>
        </p:grpSpPr>
        <p:pic>
          <p:nvPicPr>
            <p:cNvPr id="14" name="Picture 13"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p:spPr>
        </p:pic>
        <p:pic>
          <p:nvPicPr>
            <p:cNvPr id="17" name="Picture 16"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p:spPr>
        </p:pic>
      </p:grpSp>
      <p:pic>
        <p:nvPicPr>
          <p:cNvPr id="21" name="Picture 20" descr="stema cu coroana.png"/>
          <p:cNvPicPr>
            <a:picLocks noChangeAspect="1"/>
          </p:cNvPicPr>
          <p:nvPr/>
        </p:nvPicPr>
        <p:blipFill>
          <a:blip r:embed="rId6" cstate="print"/>
          <a:srcRect/>
          <a:stretch>
            <a:fillRect/>
          </a:stretch>
        </p:blipFill>
        <p:spPr bwMode="auto">
          <a:xfrm>
            <a:off x="35496" y="36004"/>
            <a:ext cx="789016" cy="915566"/>
          </a:xfrm>
          <a:prstGeom prst="rect">
            <a:avLst/>
          </a:prstGeom>
          <a:noFill/>
          <a:ln>
            <a:noFill/>
          </a:ln>
          <a:effectLst/>
        </p:spPr>
      </p:pic>
      <p:sp>
        <p:nvSpPr>
          <p:cNvPr id="3" name="Rectangle 2"/>
          <p:cNvSpPr/>
          <p:nvPr/>
        </p:nvSpPr>
        <p:spPr>
          <a:xfrm>
            <a:off x="323528" y="1299129"/>
            <a:ext cx="7802479" cy="621709"/>
          </a:xfrm>
          <a:prstGeom prst="rect">
            <a:avLst/>
          </a:prstGeom>
        </p:spPr>
        <p:txBody>
          <a:bodyPr wrap="square">
            <a:spAutoFit/>
          </a:bodyPr>
          <a:lstStyle/>
          <a:p>
            <a:pPr marL="285750" indent="-285750" algn="just" eaLnBrk="1" hangingPunct="1">
              <a:lnSpc>
                <a:spcPct val="80000"/>
              </a:lnSpc>
              <a:spcBef>
                <a:spcPct val="10000"/>
              </a:spcBef>
              <a:buFont typeface="Wingdings" panose="05000000000000000000" pitchFamily="2" charset="2"/>
              <a:buChar char="q"/>
              <a:defRPr/>
            </a:pPr>
            <a:r>
              <a:rPr lang="en-US" sz="1600" b="1" dirty="0">
                <a:solidFill>
                  <a:srgbClr val="FFFF00"/>
                </a:solidFill>
              </a:rPr>
              <a:t>4</a:t>
            </a:r>
            <a:r>
              <a:rPr lang="ro-RO" sz="1600" b="1" dirty="0">
                <a:solidFill>
                  <a:srgbClr val="FFFF00"/>
                </a:solidFill>
              </a:rPr>
              <a:t>58</a:t>
            </a:r>
            <a:r>
              <a:rPr lang="it-IT" sz="1600" b="1" dirty="0">
                <a:solidFill>
                  <a:srgbClr val="FFFF00"/>
                </a:solidFill>
              </a:rPr>
              <a:t> articole publicate de 3</a:t>
            </a:r>
            <a:r>
              <a:rPr lang="ro-RO" sz="1600" b="1" dirty="0">
                <a:solidFill>
                  <a:srgbClr val="FFFF00"/>
                </a:solidFill>
              </a:rPr>
              <a:t>82</a:t>
            </a:r>
            <a:r>
              <a:rPr lang="it-IT" sz="1600" b="1" dirty="0">
                <a:solidFill>
                  <a:srgbClr val="FFFF00"/>
                </a:solidFill>
              </a:rPr>
              <a:t> autori străini și 3</a:t>
            </a:r>
            <a:r>
              <a:rPr lang="ro-RO" sz="1600" b="1" dirty="0">
                <a:solidFill>
                  <a:srgbClr val="FFFF00"/>
                </a:solidFill>
              </a:rPr>
              <a:t>50</a:t>
            </a:r>
            <a:r>
              <a:rPr lang="it-IT" sz="1600" b="1" dirty="0">
                <a:solidFill>
                  <a:srgbClr val="FFFF00"/>
                </a:solidFill>
              </a:rPr>
              <a:t> autori români în cele 2</a:t>
            </a:r>
            <a:r>
              <a:rPr lang="ro-RO" sz="1600" b="1">
                <a:solidFill>
                  <a:srgbClr val="FFFF00"/>
                </a:solidFill>
              </a:rPr>
              <a:t>9</a:t>
            </a:r>
            <a:r>
              <a:rPr lang="it-IT" sz="1600" b="1">
                <a:solidFill>
                  <a:srgbClr val="FFFF00"/>
                </a:solidFill>
              </a:rPr>
              <a:t> </a:t>
            </a:r>
            <a:r>
              <a:rPr lang="it-IT" sz="1600" b="1" dirty="0">
                <a:solidFill>
                  <a:srgbClr val="FFFF00"/>
                </a:solidFill>
              </a:rPr>
              <a:t>apariții</a:t>
            </a:r>
            <a:endParaRPr lang="ro-RO" sz="1600" b="1" dirty="0">
              <a:solidFill>
                <a:srgbClr val="FFFF00"/>
              </a:solidFill>
            </a:endParaRPr>
          </a:p>
          <a:p>
            <a:pPr marL="631825" indent="-631825" algn="just" eaLnBrk="1" hangingPunct="1">
              <a:lnSpc>
                <a:spcPct val="80000"/>
              </a:lnSpc>
              <a:spcBef>
                <a:spcPct val="10000"/>
              </a:spcBef>
              <a:buFont typeface="Wingdings" panose="05000000000000000000" pitchFamily="2" charset="2"/>
              <a:buChar char="q"/>
              <a:defRPr/>
            </a:pPr>
            <a:endParaRPr lang="en-US" sz="800" b="1" dirty="0">
              <a:solidFill>
                <a:srgbClr val="FFFF00"/>
              </a:solidFill>
            </a:endParaRPr>
          </a:p>
          <a:p>
            <a:pPr marL="285750" indent="-285750" eaLnBrk="1" hangingPunct="1">
              <a:lnSpc>
                <a:spcPct val="80000"/>
              </a:lnSpc>
              <a:spcBef>
                <a:spcPct val="10000"/>
              </a:spcBef>
              <a:buFont typeface="Wingdings" panose="05000000000000000000" pitchFamily="2" charset="2"/>
              <a:buChar char="q"/>
              <a:defRPr/>
            </a:pPr>
            <a:r>
              <a:rPr lang="en-US" sz="1600" b="1" dirty="0">
                <a:solidFill>
                  <a:srgbClr val="FFFF00"/>
                </a:solidFill>
              </a:rPr>
              <a:t>Index</a:t>
            </a:r>
            <a:r>
              <a:rPr lang="ro-RO" sz="1600" b="1" dirty="0" err="1">
                <a:solidFill>
                  <a:srgbClr val="FFFF00"/>
                </a:solidFill>
              </a:rPr>
              <a:t>ată</a:t>
            </a:r>
            <a:r>
              <a:rPr lang="ro-RO" sz="1600" b="1" dirty="0">
                <a:solidFill>
                  <a:srgbClr val="FFFF00"/>
                </a:solidFill>
              </a:rPr>
              <a:t> în următoarele baze de date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42"/>
          <p:cNvSpPr>
            <a:spLocks noGrp="1" noChangeArrowheads="1"/>
          </p:cNvSpPr>
          <p:nvPr>
            <p:ph type="sldNum" sz="quarter" idx="11"/>
          </p:nvPr>
        </p:nvSpPr>
        <p:spPr>
          <a:xfrm>
            <a:off x="3167844" y="4899423"/>
            <a:ext cx="5976156"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779BEFA6-103A-404D-8741-C06863029048}" type="slidenum">
              <a:rPr lang="en-US" altLang="ro-RO" b="0" smtClean="0"/>
              <a:pPr>
                <a:defRPr/>
              </a:pPr>
              <a:t>5</a:t>
            </a:fld>
            <a:endParaRPr lang="en-US" altLang="ro-RO" b="0" dirty="0"/>
          </a:p>
        </p:txBody>
      </p:sp>
      <p:sp>
        <p:nvSpPr>
          <p:cNvPr id="163843" name="Rectangle 3"/>
          <p:cNvSpPr>
            <a:spLocks noChangeArrowheads="1"/>
          </p:cNvSpPr>
          <p:nvPr/>
        </p:nvSpPr>
        <p:spPr bwMode="auto">
          <a:xfrm>
            <a:off x="2087724" y="460622"/>
            <a:ext cx="4787900" cy="459100"/>
          </a:xfrm>
          <a:prstGeom prst="rect">
            <a:avLst/>
          </a:prstGeom>
          <a:noFill/>
          <a:ln w="38100">
            <a:noFill/>
            <a:miter lim="800000"/>
            <a:headEnd/>
            <a:tailEnd/>
          </a:ln>
          <a:effectLst/>
        </p:spPr>
        <p:txBody>
          <a:bodyPr lIns="90488" tIns="44450" rIns="90488" bIns="44450">
            <a:spAutoFit/>
          </a:bodyPr>
          <a:lstStyle/>
          <a:p>
            <a:pPr algn="ctr">
              <a:defRPr/>
            </a:pPr>
            <a:r>
              <a:rPr lang="ro-RO" sz="2400" b="1" dirty="0">
                <a:solidFill>
                  <a:srgbClr val="FFFF00"/>
                </a:solidFill>
                <a:effectLst>
                  <a:outerShdw blurRad="38100" dist="38100" dir="2700000" algn="tl">
                    <a:srgbClr val="000000"/>
                  </a:outerShdw>
                </a:effectLst>
                <a:cs typeface="+mn-cs"/>
              </a:rPr>
              <a:t>VIZ</a:t>
            </a:r>
            <a:r>
              <a:rPr lang="en-US" sz="2400" b="1" dirty="0">
                <a:solidFill>
                  <a:srgbClr val="FFFF00"/>
                </a:solidFill>
                <a:effectLst>
                  <a:outerShdw blurRad="38100" dist="38100" dir="2700000" algn="tl">
                    <a:srgbClr val="000000"/>
                  </a:outerShdw>
                </a:effectLst>
                <a:cs typeface="+mn-cs"/>
              </a:rPr>
              <a:t>I</a:t>
            </a:r>
            <a:r>
              <a:rPr lang="ro-RO" sz="2400" b="1" dirty="0">
                <a:solidFill>
                  <a:srgbClr val="FFFF00"/>
                </a:solidFill>
                <a:effectLst>
                  <a:outerShdw blurRad="38100" dist="38100" dir="2700000" algn="tl">
                    <a:srgbClr val="000000"/>
                  </a:outerShdw>
                </a:effectLst>
                <a:cs typeface="+mn-cs"/>
              </a:rPr>
              <a:t>U</a:t>
            </a:r>
            <a:r>
              <a:rPr lang="en-US" sz="2400" b="1" dirty="0">
                <a:solidFill>
                  <a:srgbClr val="FFFF00"/>
                </a:solidFill>
                <a:effectLst>
                  <a:outerShdw blurRad="38100" dist="38100" dir="2700000" algn="tl">
                    <a:srgbClr val="000000"/>
                  </a:outerShdw>
                </a:effectLst>
                <a:cs typeface="+mn-cs"/>
              </a:rPr>
              <a:t>N</a:t>
            </a:r>
            <a:r>
              <a:rPr lang="ro-RO" sz="2400" b="1" dirty="0">
                <a:solidFill>
                  <a:srgbClr val="FFFF00"/>
                </a:solidFill>
                <a:effectLst>
                  <a:outerShdw blurRad="38100" dist="38100" dir="2700000" algn="tl">
                    <a:srgbClr val="000000"/>
                  </a:outerShdw>
                </a:effectLst>
                <a:cs typeface="+mn-cs"/>
              </a:rPr>
              <a:t>E</a:t>
            </a:r>
            <a:r>
              <a:rPr lang="en-US" sz="2400" b="1" dirty="0">
                <a:solidFill>
                  <a:srgbClr val="FFFF00"/>
                </a:solidFill>
                <a:effectLst>
                  <a:outerShdw blurRad="38100" dist="38100" dir="2700000" algn="tl">
                    <a:srgbClr val="000000"/>
                  </a:outerShdw>
                </a:effectLst>
                <a:cs typeface="+mn-cs"/>
              </a:rPr>
              <a:t>A </a:t>
            </a:r>
            <a:r>
              <a:rPr lang="ro-RO" sz="2400" b="1" dirty="0">
                <a:solidFill>
                  <a:srgbClr val="FFFF00"/>
                </a:solidFill>
                <a:effectLst>
                  <a:outerShdw blurRad="38100" dist="38100" dir="2700000" algn="tl">
                    <a:srgbClr val="000000"/>
                  </a:outerShdw>
                </a:effectLst>
                <a:cs typeface="+mn-cs"/>
              </a:rPr>
              <a:t>NOASTRĂ</a:t>
            </a:r>
            <a:endParaRPr lang="en-US" sz="2400" b="1" dirty="0">
              <a:solidFill>
                <a:srgbClr val="FFFF00"/>
              </a:solidFill>
              <a:effectLst>
                <a:outerShdw blurRad="38100" dist="38100" dir="2700000" algn="tl">
                  <a:srgbClr val="000000"/>
                </a:outerShdw>
              </a:effectLst>
              <a:cs typeface="+mn-cs"/>
            </a:endParaRPr>
          </a:p>
        </p:txBody>
      </p:sp>
      <p:sp>
        <p:nvSpPr>
          <p:cNvPr id="12" name="Text Box 15"/>
          <p:cNvSpPr txBox="1">
            <a:spLocks noChangeArrowheads="1"/>
          </p:cNvSpPr>
          <p:nvPr/>
        </p:nvSpPr>
        <p:spPr bwMode="auto">
          <a:xfrm>
            <a:off x="35496" y="1275606"/>
            <a:ext cx="8877300" cy="3136756"/>
          </a:xfrm>
          <a:prstGeom prst="rect">
            <a:avLst/>
          </a:prstGeom>
          <a:noFill/>
          <a:ln w="12700" algn="ctr">
            <a:noFill/>
            <a:miter lim="800000"/>
            <a:headEnd/>
            <a:tailEnd/>
          </a:ln>
          <a:effectLst>
            <a:prstShdw prst="shdw17" dist="17961" dir="2700000">
              <a:schemeClr val="accent1">
                <a:gamma/>
                <a:shade val="60000"/>
                <a:invGamma/>
              </a:schemeClr>
            </a:prstShdw>
          </a:effectLst>
        </p:spPr>
        <p:txBody>
          <a:bodyPr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lnSpc>
                <a:spcPct val="150000"/>
              </a:lnSpc>
              <a:spcBef>
                <a:spcPct val="45000"/>
              </a:spcBef>
              <a:defRPr/>
            </a:pP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Recunoa</a:t>
            </a:r>
            <a:r>
              <a:rPr lang="ro-RO" altLang="en-US" sz="2000" b="1" dirty="0">
                <a:solidFill>
                  <a:srgbClr val="FFFF00"/>
                </a:solidFill>
                <a:effectLst>
                  <a:outerShdw blurRad="38100" dist="38100" dir="2700000" algn="tl">
                    <a:srgbClr val="000000"/>
                  </a:outerShdw>
                </a:effectLst>
                <a:cs typeface="Times New Roman" panose="02020603050405020304" pitchFamily="18" charset="0"/>
              </a:rPr>
              <a:t>șterea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național</a:t>
            </a:r>
            <a:r>
              <a:rPr lang="ro-RO" altLang="en-US" sz="2000" b="1" dirty="0">
                <a:solidFill>
                  <a:srgbClr val="FFFF00"/>
                </a:solidFill>
                <a:effectLst>
                  <a:outerShdw blurRad="38100" dist="38100" dir="2700000" algn="tl">
                    <a:srgbClr val="000000"/>
                  </a:outerShdw>
                </a:effectLst>
                <a:cs typeface="Times New Roman" panose="02020603050405020304" pitchFamily="18" charset="0"/>
              </a:rPr>
              <a:t>ă</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și</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internațional</a:t>
            </a:r>
            <a:r>
              <a:rPr lang="ro-RO" altLang="en-US" sz="2000" b="1" dirty="0">
                <a:solidFill>
                  <a:srgbClr val="FFFF00"/>
                </a:solidFill>
                <a:effectLst>
                  <a:outerShdw blurRad="38100" dist="38100" dir="2700000" algn="tl">
                    <a:srgbClr val="000000"/>
                  </a:outerShdw>
                </a:effectLst>
                <a:cs typeface="Times New Roman" panose="02020603050405020304" pitchFamily="18" charset="0"/>
              </a:rPr>
              <a:t>ă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pentru</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ro-RO" altLang="en-US" sz="2000" b="1" dirty="0">
                <a:solidFill>
                  <a:srgbClr val="FFFF00"/>
                </a:solidFill>
                <a:effectLst>
                  <a:outerShdw blurRad="38100" dist="38100" dir="2700000" algn="tl">
                    <a:srgbClr val="000000"/>
                  </a:outerShdw>
                </a:effectLst>
                <a:cs typeface="Times New Roman" panose="02020603050405020304" pitchFamily="18" charset="0"/>
              </a:rPr>
              <a:t>:</a:t>
            </a:r>
          </a:p>
          <a:p>
            <a:pPr>
              <a:lnSpc>
                <a:spcPct val="150000"/>
              </a:lnSpc>
              <a:spcBef>
                <a:spcPct val="45000"/>
              </a:spcBef>
              <a:defRPr/>
            </a:pPr>
            <a:r>
              <a:rPr lang="ro-RO" altLang="en-US" sz="2000" b="1" dirty="0">
                <a:solidFill>
                  <a:srgbClr val="FFFF00"/>
                </a:solidFill>
                <a:effectLst>
                  <a:outerShdw blurRad="38100" dist="38100" dir="2700000" algn="tl">
                    <a:srgbClr val="000000"/>
                  </a:outerShdw>
                </a:effectLst>
                <a:cs typeface="Times New Roman" panose="02020603050405020304" pitchFamily="18" charset="0"/>
              </a:rPr>
              <a:t>           - </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EXCELENȚA </a:t>
            </a:r>
            <a:r>
              <a:rPr lang="ro-RO" altLang="en-US" sz="2000" b="1" dirty="0">
                <a:solidFill>
                  <a:srgbClr val="FFFF00"/>
                </a:solidFill>
                <a:effectLst>
                  <a:outerShdw blurRad="38100" dist="38100" dir="2700000" algn="tl">
                    <a:srgbClr val="000000"/>
                  </a:outerShdw>
                </a:effectLst>
                <a:cs typeface="Times New Roman" panose="02020603050405020304" pitchFamily="18" charset="0"/>
              </a:rPr>
              <a:t>educației </a:t>
            </a:r>
          </a:p>
          <a:p>
            <a:pPr marL="1252538" indent="-176213">
              <a:lnSpc>
                <a:spcPct val="150000"/>
              </a:lnSpc>
              <a:spcBef>
                <a:spcPct val="45000"/>
              </a:spcBef>
              <a:defRPr/>
            </a:pPr>
            <a:r>
              <a:rPr lang="ro-RO" altLang="en-US" sz="2000" b="1" dirty="0">
                <a:solidFill>
                  <a:srgbClr val="FFFF00"/>
                </a:solidFill>
                <a:effectLst>
                  <a:outerShdw blurRad="38100" dist="38100" dir="2700000" algn="tl">
                    <a:srgbClr val="000000"/>
                  </a:outerShdw>
                </a:effectLst>
                <a:cs typeface="Times New Roman" panose="02020603050405020304" pitchFamily="18" charset="0"/>
              </a:rPr>
              <a:t> - FORMAREA deprinderilor de gândire pe modele integrator-adaptative și creativ-intuitive, realizate prin programe educaționale dedicate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conducătorilor</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actuali</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și</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viitori</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militari</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și</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civili</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cu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rol</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în</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implementarea</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Strategiei</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Naționale</a:t>
            </a:r>
            <a:r>
              <a:rPr lang="en-US" altLang="en-US" sz="2000" b="1" dirty="0">
                <a:solidFill>
                  <a:srgbClr val="FFFF00"/>
                </a:solidFill>
                <a:effectLst>
                  <a:outerShdw blurRad="38100" dist="38100" dir="2700000" algn="tl">
                    <a:srgbClr val="000000"/>
                  </a:outerShdw>
                </a:effectLst>
                <a:cs typeface="Times New Roman" panose="02020603050405020304" pitchFamily="18" charset="0"/>
              </a:rPr>
              <a:t> de </a:t>
            </a:r>
            <a:r>
              <a:rPr lang="en-US" altLang="en-US" sz="2000" b="1" dirty="0" err="1">
                <a:solidFill>
                  <a:srgbClr val="FFFF00"/>
                </a:solidFill>
                <a:effectLst>
                  <a:outerShdw blurRad="38100" dist="38100" dir="2700000" algn="tl">
                    <a:srgbClr val="000000"/>
                  </a:outerShdw>
                </a:effectLst>
                <a:cs typeface="Times New Roman" panose="02020603050405020304" pitchFamily="18" charset="0"/>
              </a:rPr>
              <a:t>Securitate</a:t>
            </a:r>
            <a:endParaRPr lang="en-US" altLang="en-US" sz="2000" b="1" dirty="0">
              <a:solidFill>
                <a:srgbClr val="FFFF00"/>
              </a:solidFill>
              <a:effectLst>
                <a:outerShdw blurRad="38100" dist="38100" dir="2700000" algn="tl">
                  <a:srgbClr val="000000"/>
                </a:outerShdw>
              </a:effectLst>
              <a:cs typeface="Times New Roman" panose="02020603050405020304" pitchFamily="18" charset="0"/>
            </a:endParaRPr>
          </a:p>
        </p:txBody>
      </p:sp>
      <p:grpSp>
        <p:nvGrpSpPr>
          <p:cNvPr id="9" name="Group 8"/>
          <p:cNvGrpSpPr>
            <a:grpSpLocks/>
          </p:cNvGrpSpPr>
          <p:nvPr/>
        </p:nvGrpSpPr>
        <p:grpSpPr bwMode="auto">
          <a:xfrm>
            <a:off x="8004212" y="123478"/>
            <a:ext cx="1032284" cy="900100"/>
            <a:chOff x="7010400" y="187501"/>
            <a:chExt cx="2113044" cy="1908491"/>
          </a:xfrm>
          <a:effectLst/>
        </p:grpSpPr>
        <p:pic>
          <p:nvPicPr>
            <p:cNvPr id="10" name="Picture 9"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3" name="Picture 12"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4" name="Picture 13"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ema cu coroana.png"/>
          <p:cNvPicPr>
            <a:picLocks noChangeAspect="1"/>
          </p:cNvPicPr>
          <p:nvPr/>
        </p:nvPicPr>
        <p:blipFill>
          <a:blip r:embed="rId3" cstate="print">
            <a:lum bright="-20000" contrast="-76000"/>
          </a:blip>
          <a:stretch>
            <a:fillRect/>
          </a:stretch>
        </p:blipFill>
        <p:spPr>
          <a:xfrm>
            <a:off x="2316958" y="-58341"/>
            <a:ext cx="4345781" cy="5043488"/>
          </a:xfrm>
          <a:prstGeom prst="rect">
            <a:avLst/>
          </a:prstGeom>
          <a:effectLst>
            <a:outerShdw blurRad="50800" dist="50800" dir="5400000" sx="49000" sy="49000" algn="ctr" rotWithShape="0">
              <a:schemeClr val="accent1">
                <a:lumMod val="60000"/>
                <a:lumOff val="40000"/>
                <a:alpha val="43000"/>
              </a:schemeClr>
            </a:outerShdw>
          </a:effectLst>
        </p:spPr>
      </p:pic>
      <p:sp>
        <p:nvSpPr>
          <p:cNvPr id="99333" name="Rectangle 5"/>
          <p:cNvSpPr>
            <a:spLocks noChangeArrowheads="1"/>
          </p:cNvSpPr>
          <p:nvPr/>
        </p:nvSpPr>
        <p:spPr bwMode="auto">
          <a:xfrm>
            <a:off x="1225155" y="2273334"/>
            <a:ext cx="3264694" cy="378951"/>
          </a:xfrm>
          <a:prstGeom prst="rect">
            <a:avLst/>
          </a:prstGeom>
          <a:noFill/>
          <a:ln w="12700" algn="ctr">
            <a:noFill/>
            <a:miter lim="800000"/>
            <a:headEnd/>
            <a:tailEnd/>
          </a:ln>
          <a:effectLst/>
        </p:spPr>
        <p:txBody>
          <a:bodyPr lIns="67866" tIns="33338" rIns="67866" bIns="33338" anchor="ctr">
            <a:spAutoFit/>
          </a:bodyPr>
          <a:lstStyle/>
          <a:p>
            <a:pPr>
              <a:defRPr/>
            </a:pPr>
            <a:r>
              <a:rPr lang="ro-RO" sz="2025" b="1" dirty="0">
                <a:effectLst>
                  <a:outerShdw blurRad="38100" dist="38100" dir="2700000" algn="tl">
                    <a:srgbClr val="000000"/>
                  </a:outerShdw>
                </a:effectLst>
                <a:cs typeface="+mn-cs"/>
              </a:rPr>
              <a:t>DATE DE CONTACT:</a:t>
            </a:r>
            <a:endParaRPr lang="en-US" sz="2025" b="1" dirty="0">
              <a:effectLst>
                <a:outerShdw blurRad="38100" dist="38100" dir="2700000" algn="tl">
                  <a:srgbClr val="000000"/>
                </a:outerShdw>
              </a:effectLst>
              <a:cs typeface="+mn-cs"/>
            </a:endParaRPr>
          </a:p>
        </p:txBody>
      </p:sp>
      <p:sp>
        <p:nvSpPr>
          <p:cNvPr id="99341" name="Text Box 13"/>
          <p:cNvSpPr txBox="1">
            <a:spLocks noChangeArrowheads="1"/>
          </p:cNvSpPr>
          <p:nvPr/>
        </p:nvSpPr>
        <p:spPr bwMode="auto">
          <a:xfrm>
            <a:off x="1225154" y="2876551"/>
            <a:ext cx="6911242" cy="1336905"/>
          </a:xfrm>
          <a:prstGeom prst="rect">
            <a:avLst/>
          </a:prstGeom>
          <a:noFill/>
          <a:ln w="12700" algn="ctr">
            <a:noFill/>
            <a:miter lim="800000"/>
            <a:headEnd/>
            <a:tailEnd/>
          </a:ln>
          <a:effectLst/>
        </p:spPr>
        <p:txBody>
          <a:bodyPr wrap="square" lIns="67866" tIns="33338" rIns="67866" bIns="33338">
            <a:spAutoFit/>
          </a:bodyPr>
          <a:lstStyle/>
          <a:p>
            <a:pPr>
              <a:defRPr/>
            </a:pPr>
            <a:r>
              <a:rPr lang="ro-RO" sz="1650" b="1" dirty="0">
                <a:effectLst>
                  <a:outerShdw blurRad="38100" dist="38100" dir="2700000" algn="tl">
                    <a:srgbClr val="000000"/>
                  </a:outerShdw>
                </a:effectLst>
                <a:cs typeface="+mn-cs"/>
              </a:rPr>
              <a:t>Adresa:</a:t>
            </a:r>
            <a:r>
              <a:rPr lang="en-US" sz="1650" b="1" dirty="0">
                <a:effectLst>
                  <a:outerShdw blurRad="38100" dist="38100" dir="2700000" algn="tl">
                    <a:srgbClr val="000000"/>
                  </a:outerShdw>
                </a:effectLst>
                <a:cs typeface="+mn-cs"/>
              </a:rPr>
              <a:t>    Bra</a:t>
            </a:r>
            <a:r>
              <a:rPr lang="ro-RO" sz="1650" b="1" dirty="0" err="1">
                <a:effectLst>
                  <a:outerShdw blurRad="38100" dist="38100" dir="2700000" algn="tl">
                    <a:srgbClr val="000000"/>
                  </a:outerShdw>
                </a:effectLst>
                <a:cs typeface="+mn-cs"/>
              </a:rPr>
              <a:t>ş</a:t>
            </a:r>
            <a:r>
              <a:rPr lang="en-US" sz="1650" b="1" dirty="0" err="1">
                <a:effectLst>
                  <a:outerShdw blurRad="38100" dist="38100" dir="2700000" algn="tl">
                    <a:srgbClr val="000000"/>
                  </a:outerShdw>
                </a:effectLst>
                <a:cs typeface="+mn-cs"/>
              </a:rPr>
              <a:t>ov</a:t>
            </a:r>
            <a:r>
              <a:rPr lang="ro-RO" sz="1650" b="1" dirty="0">
                <a:effectLst>
                  <a:outerShdw blurRad="38100" dist="38100" dir="2700000" algn="tl">
                    <a:srgbClr val="000000"/>
                  </a:outerShdw>
                </a:effectLst>
                <a:cs typeface="+mn-cs"/>
              </a:rPr>
              <a:t>, str. </a:t>
            </a:r>
            <a:r>
              <a:rPr lang="en-US" sz="1650" b="1" dirty="0">
                <a:effectLst>
                  <a:outerShdw blurRad="38100" dist="38100" dir="2700000" algn="tl">
                    <a:srgbClr val="000000"/>
                  </a:outerShdw>
                </a:effectLst>
                <a:cs typeface="+mn-cs"/>
              </a:rPr>
              <a:t>M</a:t>
            </a:r>
            <a:r>
              <a:rPr lang="ro-RO" sz="1650" b="1" dirty="0">
                <a:effectLst>
                  <a:outerShdw blurRad="38100" dist="38100" dir="2700000" algn="tl">
                    <a:srgbClr val="000000"/>
                  </a:outerShdw>
                </a:effectLst>
                <a:cs typeface="+mn-cs"/>
              </a:rPr>
              <a:t>ihai</a:t>
            </a:r>
            <a:r>
              <a:rPr lang="en-US" sz="1650" b="1" dirty="0">
                <a:effectLst>
                  <a:outerShdw blurRad="38100" dist="38100" dir="2700000" algn="tl">
                    <a:srgbClr val="000000"/>
                  </a:outerShdw>
                </a:effectLst>
                <a:cs typeface="+mn-cs"/>
              </a:rPr>
              <a:t> </a:t>
            </a:r>
            <a:r>
              <a:rPr lang="en-US" sz="1650" b="1" dirty="0" err="1">
                <a:effectLst>
                  <a:outerShdw blurRad="38100" dist="38100" dir="2700000" algn="tl">
                    <a:srgbClr val="000000"/>
                  </a:outerShdw>
                </a:effectLst>
                <a:cs typeface="+mn-cs"/>
              </a:rPr>
              <a:t>Viteazul</a:t>
            </a:r>
            <a:r>
              <a:rPr lang="ro-RO" sz="1650" b="1" dirty="0">
                <a:effectLst>
                  <a:outerShdw blurRad="38100" dist="38100" dir="2700000" algn="tl">
                    <a:srgbClr val="000000"/>
                  </a:outerShdw>
                </a:effectLst>
                <a:cs typeface="+mn-cs"/>
              </a:rPr>
              <a:t>, nr. </a:t>
            </a:r>
            <a:r>
              <a:rPr lang="en-US" sz="1500" b="1" dirty="0">
                <a:effectLst>
                  <a:outerShdw blurRad="38100" dist="38100" dir="2700000" algn="tl">
                    <a:srgbClr val="000000"/>
                  </a:outerShdw>
                </a:effectLst>
                <a:cs typeface="+mn-cs"/>
              </a:rPr>
              <a:t>160</a:t>
            </a:r>
            <a:r>
              <a:rPr lang="en-US" sz="1650" b="1" dirty="0">
                <a:effectLst>
                  <a:outerShdw blurRad="38100" dist="38100" dir="2700000" algn="tl">
                    <a:srgbClr val="000000"/>
                  </a:outerShdw>
                </a:effectLst>
                <a:cs typeface="+mn-cs"/>
              </a:rPr>
              <a:t>,</a:t>
            </a:r>
            <a:r>
              <a:rPr lang="ro-RO" sz="1650" b="1" dirty="0">
                <a:effectLst>
                  <a:outerShdw blurRad="38100" dist="38100" dir="2700000" algn="tl">
                    <a:srgbClr val="000000"/>
                  </a:outerShdw>
                </a:effectLst>
                <a:cs typeface="+mn-cs"/>
              </a:rPr>
              <a:t> cod:</a:t>
            </a:r>
            <a:r>
              <a:rPr lang="en-US" sz="1650" b="1" dirty="0">
                <a:effectLst>
                  <a:outerShdw blurRad="38100" dist="38100" dir="2700000" algn="tl">
                    <a:srgbClr val="000000"/>
                  </a:outerShdw>
                </a:effectLst>
                <a:cs typeface="+mn-cs"/>
              </a:rPr>
              <a:t> </a:t>
            </a:r>
            <a:r>
              <a:rPr lang="ro-RO" sz="1650" b="1" dirty="0">
                <a:effectLst>
                  <a:outerShdw blurRad="38100" dist="38100" dir="2700000" algn="tl">
                    <a:srgbClr val="000000"/>
                  </a:outerShdw>
                </a:effectLst>
                <a:cs typeface="+mn-cs"/>
              </a:rPr>
              <a:t>500183, județul Brașov</a:t>
            </a:r>
          </a:p>
          <a:p>
            <a:pPr>
              <a:defRPr/>
            </a:pPr>
            <a:r>
              <a:rPr lang="en-US" sz="1650" b="1" dirty="0">
                <a:effectLst>
                  <a:outerShdw blurRad="38100" dist="38100" dir="2700000" algn="tl">
                    <a:srgbClr val="000000"/>
                  </a:outerShdw>
                </a:effectLst>
                <a:cs typeface="+mn-cs"/>
              </a:rPr>
              <a:t>Tel</a:t>
            </a:r>
            <a:r>
              <a:rPr lang="ro-RO" sz="1650" b="1" dirty="0">
                <a:effectLst>
                  <a:outerShdw blurRad="38100" dist="38100" dir="2700000" algn="tl">
                    <a:srgbClr val="000000"/>
                  </a:outerShdw>
                </a:effectLst>
                <a:cs typeface="+mn-cs"/>
              </a:rPr>
              <a:t>efon:	+</a:t>
            </a:r>
            <a:r>
              <a:rPr lang="en-US" sz="1650" b="1" dirty="0">
                <a:effectLst>
                  <a:outerShdw blurRad="38100" dist="38100" dir="2700000" algn="tl">
                    <a:srgbClr val="000000"/>
                  </a:outerShdw>
                </a:effectLst>
                <a:cs typeface="+mn-cs"/>
              </a:rPr>
              <a:t>40</a:t>
            </a:r>
            <a:r>
              <a:rPr lang="ro-RO" sz="1650" b="1" dirty="0">
                <a:effectLst>
                  <a:outerShdw blurRad="38100" dist="38100" dir="2700000" algn="tl">
                    <a:srgbClr val="000000"/>
                  </a:outerShdw>
                </a:effectLst>
                <a:cs typeface="+mn-cs"/>
              </a:rPr>
              <a:t> 2</a:t>
            </a:r>
            <a:r>
              <a:rPr lang="en-US" sz="1650" b="1" dirty="0">
                <a:effectLst>
                  <a:outerShdw blurRad="38100" dist="38100" dir="2700000" algn="tl">
                    <a:srgbClr val="000000"/>
                  </a:outerShdw>
                </a:effectLst>
                <a:cs typeface="+mn-cs"/>
              </a:rPr>
              <a:t>68-4</a:t>
            </a:r>
            <a:r>
              <a:rPr lang="ro-RO" sz="1650" b="1" dirty="0">
                <a:effectLst>
                  <a:outerShdw blurRad="38100" dist="38100" dir="2700000" algn="tl">
                    <a:srgbClr val="000000"/>
                  </a:outerShdw>
                </a:effectLst>
                <a:cs typeface="+mn-cs"/>
              </a:rPr>
              <a:t>01800</a:t>
            </a:r>
          </a:p>
          <a:p>
            <a:pPr>
              <a:defRPr/>
            </a:pPr>
            <a:r>
              <a:rPr lang="ro-RO" sz="1650" b="1" dirty="0">
                <a:effectLst>
                  <a:outerShdw blurRad="38100" dist="38100" dir="2700000" algn="tl">
                    <a:srgbClr val="000000"/>
                  </a:outerShdw>
                </a:effectLst>
                <a:cs typeface="+mn-cs"/>
              </a:rPr>
              <a:t>F</a:t>
            </a:r>
            <a:r>
              <a:rPr lang="en-US" sz="1650" b="1" dirty="0">
                <a:effectLst>
                  <a:outerShdw blurRad="38100" dist="38100" dir="2700000" algn="tl">
                    <a:srgbClr val="000000"/>
                  </a:outerShdw>
                </a:effectLst>
                <a:cs typeface="+mn-cs"/>
              </a:rPr>
              <a:t>ax</a:t>
            </a:r>
            <a:r>
              <a:rPr lang="ro-RO" sz="1650" b="1" dirty="0">
                <a:effectLst>
                  <a:outerShdw blurRad="38100" dist="38100" dir="2700000" algn="tl">
                    <a:srgbClr val="000000"/>
                  </a:outerShdw>
                </a:effectLst>
                <a:cs typeface="+mn-cs"/>
              </a:rPr>
              <a:t>:	+</a:t>
            </a:r>
            <a:r>
              <a:rPr lang="en-US" sz="1650" b="1" dirty="0">
                <a:effectLst>
                  <a:outerShdw blurRad="38100" dist="38100" dir="2700000" algn="tl">
                    <a:srgbClr val="000000"/>
                  </a:outerShdw>
                </a:effectLst>
                <a:cs typeface="+mn-cs"/>
              </a:rPr>
              <a:t>40</a:t>
            </a:r>
            <a:r>
              <a:rPr lang="ro-RO" sz="1650" b="1" dirty="0">
                <a:effectLst>
                  <a:outerShdw blurRad="38100" dist="38100" dir="2700000" algn="tl">
                    <a:srgbClr val="000000"/>
                  </a:outerShdw>
                </a:effectLst>
                <a:cs typeface="+mn-cs"/>
              </a:rPr>
              <a:t> 2</a:t>
            </a:r>
            <a:r>
              <a:rPr lang="en-US" sz="1650" b="1" dirty="0">
                <a:effectLst>
                  <a:outerShdw blurRad="38100" dist="38100" dir="2700000" algn="tl">
                    <a:srgbClr val="000000"/>
                  </a:outerShdw>
                </a:effectLst>
                <a:cs typeface="+mn-cs"/>
              </a:rPr>
              <a:t>68-4</a:t>
            </a:r>
            <a:r>
              <a:rPr lang="ro-RO" sz="1650" b="1" dirty="0">
                <a:effectLst>
                  <a:outerShdw blurRad="38100" dist="38100" dir="2700000" algn="tl">
                    <a:srgbClr val="000000"/>
                  </a:outerShdw>
                </a:effectLst>
                <a:cs typeface="+mn-cs"/>
              </a:rPr>
              <a:t>01802</a:t>
            </a:r>
            <a:endParaRPr lang="en-US" sz="1650" b="1" dirty="0">
              <a:effectLst>
                <a:outerShdw blurRad="38100" dist="38100" dir="2700000" algn="tl">
                  <a:srgbClr val="000000"/>
                </a:outerShdw>
              </a:effectLst>
              <a:cs typeface="+mn-cs"/>
            </a:endParaRPr>
          </a:p>
          <a:p>
            <a:pPr>
              <a:defRPr/>
            </a:pPr>
            <a:r>
              <a:rPr lang="ro-RO" sz="1650" b="1" dirty="0">
                <a:effectLst>
                  <a:outerShdw blurRad="38100" dist="38100" dir="2700000" algn="tl">
                    <a:srgbClr val="000000"/>
                  </a:outerShdw>
                </a:effectLst>
                <a:cs typeface="+mn-cs"/>
              </a:rPr>
              <a:t>E-</a:t>
            </a:r>
            <a:r>
              <a:rPr lang="en-US" sz="1650" b="1" dirty="0">
                <a:effectLst>
                  <a:outerShdw blurRad="38100" dist="38100" dir="2700000" algn="tl">
                    <a:srgbClr val="000000"/>
                  </a:outerShdw>
                </a:effectLst>
                <a:cs typeface="+mn-cs"/>
              </a:rPr>
              <a:t>mail:</a:t>
            </a:r>
            <a:r>
              <a:rPr lang="en-US" sz="1575" dirty="0">
                <a:effectLst>
                  <a:outerShdw blurRad="38100" dist="38100" dir="2700000" algn="tl">
                    <a:srgbClr val="000000"/>
                  </a:outerShdw>
                </a:effectLst>
                <a:cs typeface="+mn-cs"/>
              </a:rPr>
              <a:t>     </a:t>
            </a:r>
            <a:r>
              <a:rPr lang="ro-RO" sz="1650" b="1" dirty="0">
                <a:effectLst>
                  <a:outerShdw blurRad="38100" dist="38100" dir="2700000" algn="tl">
                    <a:srgbClr val="000000"/>
                  </a:outerShdw>
                </a:effectLst>
                <a:cs typeface="+mn-cs"/>
              </a:rPr>
              <a:t>contact.dresmara@mapn.ro</a:t>
            </a:r>
            <a:endParaRPr lang="en-US" sz="1650" b="1" dirty="0">
              <a:effectLst>
                <a:outerShdw blurRad="38100" dist="38100" dir="2700000" algn="tl">
                  <a:srgbClr val="000000"/>
                </a:outerShdw>
              </a:effectLst>
              <a:cs typeface="+mn-cs"/>
            </a:endParaRPr>
          </a:p>
          <a:p>
            <a:pPr>
              <a:defRPr/>
            </a:pPr>
            <a:r>
              <a:rPr lang="en-US" sz="1650" b="1" dirty="0">
                <a:effectLst>
                  <a:outerShdw blurRad="38100" dist="38100" dir="2700000" algn="tl">
                    <a:srgbClr val="000000"/>
                  </a:outerShdw>
                </a:effectLst>
                <a:cs typeface="+mn-cs"/>
              </a:rPr>
              <a:t>Web site:</a:t>
            </a:r>
            <a:r>
              <a:rPr lang="ro-RO" sz="1650" b="1" dirty="0">
                <a:effectLst>
                  <a:outerShdw blurRad="38100" dist="38100" dir="2700000" algn="tl">
                    <a:srgbClr val="000000"/>
                  </a:outerShdw>
                </a:effectLst>
                <a:cs typeface="+mn-cs"/>
              </a:rPr>
              <a:t>	</a:t>
            </a:r>
            <a:r>
              <a:rPr lang="en-US" sz="1650" b="1" dirty="0">
                <a:effectLst>
                  <a:outerShdw blurRad="38100" dist="38100" dir="2700000" algn="tl">
                    <a:srgbClr val="000000"/>
                  </a:outerShdw>
                </a:effectLst>
                <a:cs typeface="+mn-cs"/>
              </a:rPr>
              <a:t>www.dres</a:t>
            </a:r>
            <a:r>
              <a:rPr lang="ro-RO" sz="1650" b="1" dirty="0">
                <a:effectLst>
                  <a:outerShdw blurRad="38100" dist="38100" dir="2700000" algn="tl">
                    <a:srgbClr val="000000"/>
                  </a:outerShdw>
                </a:effectLst>
                <a:cs typeface="+mn-cs"/>
              </a:rPr>
              <a:t>m</a:t>
            </a:r>
            <a:r>
              <a:rPr lang="en-US" sz="1650" b="1" dirty="0">
                <a:effectLst>
                  <a:outerShdw blurRad="38100" dist="38100" dir="2700000" algn="tl">
                    <a:srgbClr val="000000"/>
                  </a:outerShdw>
                </a:effectLst>
                <a:cs typeface="+mn-cs"/>
              </a:rPr>
              <a:t>a</a:t>
            </a:r>
            <a:r>
              <a:rPr lang="ro-RO" sz="1650" b="1" dirty="0">
                <a:effectLst>
                  <a:outerShdw blurRad="38100" dist="38100" dir="2700000" algn="tl">
                    <a:srgbClr val="000000"/>
                  </a:outerShdw>
                </a:effectLst>
                <a:cs typeface="+mn-cs"/>
              </a:rPr>
              <a:t>ra</a:t>
            </a:r>
            <a:r>
              <a:rPr lang="en-US" sz="1650" b="1" dirty="0">
                <a:effectLst>
                  <a:outerShdw blurRad="38100" dist="38100" dir="2700000" algn="tl">
                    <a:srgbClr val="000000"/>
                  </a:outerShdw>
                </a:effectLst>
                <a:cs typeface="+mn-cs"/>
              </a:rPr>
              <a:t>.</a:t>
            </a:r>
            <a:r>
              <a:rPr lang="en-US" sz="1650" b="1" dirty="0" err="1">
                <a:effectLst>
                  <a:outerShdw blurRad="38100" dist="38100" dir="2700000" algn="tl">
                    <a:srgbClr val="000000"/>
                  </a:outerShdw>
                </a:effectLst>
                <a:cs typeface="+mn-cs"/>
              </a:rPr>
              <a:t>ro</a:t>
            </a:r>
            <a:r>
              <a:rPr lang="en-US" sz="1650" b="1" dirty="0">
                <a:solidFill>
                  <a:schemeClr val="bg1"/>
                </a:solidFill>
                <a:effectDag name="">
                  <a:cont type="tree" name="">
                    <a:effect ref="fillLine"/>
                    <a:outerShdw dist="38100" dir="13500000" algn="br">
                      <a:srgbClr val="55AAFF"/>
                    </a:outerShdw>
                  </a:cont>
                  <a:cont type="tree" name="">
                    <a:effect ref="fillLine"/>
                    <a:outerShdw dist="38100" dir="2700000" algn="tl">
                      <a:srgbClr val="003D7A"/>
                    </a:outerShdw>
                  </a:cont>
                  <a:effect ref="fillLine"/>
                </a:effectDag>
                <a:cs typeface="+mn-cs"/>
              </a:rPr>
              <a:t> </a:t>
            </a:r>
          </a:p>
        </p:txBody>
      </p:sp>
      <p:sp>
        <p:nvSpPr>
          <p:cNvPr id="8"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6E0ED8D9-78B9-4620-AA03-554B913FC6C0}" type="slidenum">
              <a:rPr lang="en-US" altLang="ro-RO" smtClean="0"/>
              <a:pPr>
                <a:defRPr/>
              </a:pPr>
              <a:t>50</a:t>
            </a:fld>
            <a:endParaRPr lang="en-US" altLang="ro-RO"/>
          </a:p>
        </p:txBody>
      </p:sp>
    </p:spTree>
    <p:extLst>
      <p:ext uri="{BB962C8B-B14F-4D97-AF65-F5344CB8AC3E}">
        <p14:creationId xmlns:p14="http://schemas.microsoft.com/office/powerpoint/2010/main" val="32365637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0"/>
          <p:cNvSpPr>
            <a:spLocks noGrp="1" noChangeArrowheads="1"/>
          </p:cNvSpPr>
          <p:nvPr>
            <p:ph type="dt" sz="quarter" idx="10"/>
          </p:nvPr>
        </p:nvSpPr>
        <p:spPr/>
        <p:txBody>
          <a:bodyPr/>
          <a:lstStyle/>
          <a:p>
            <a:pPr>
              <a:defRPr/>
            </a:pPr>
            <a:fld id="{1404746F-DB5B-4D17-8076-2927F7A2DD86}" type="datetime1">
              <a:rPr lang="en-US"/>
              <a:pPr>
                <a:defRPr/>
              </a:pPr>
              <a:t>12/20/2024</a:t>
            </a:fld>
            <a:endParaRPr lang="en-US"/>
          </a:p>
        </p:txBody>
      </p:sp>
      <p:sp>
        <p:nvSpPr>
          <p:cNvPr id="11" name="Rectangle 42"/>
          <p:cNvSpPr>
            <a:spLocks noGrp="1" noChangeArrowheads="1"/>
          </p:cNvSpPr>
          <p:nvPr>
            <p:ph type="sldNum" sz="quarter" idx="11"/>
          </p:nvPr>
        </p:nvSpPr>
        <p:spPr/>
        <p:txBody>
          <a:bodyPr/>
          <a:lstStyle>
            <a:lvl1pPr>
              <a:defRPr>
                <a:solidFill>
                  <a:schemeClr val="tx1"/>
                </a:solidFill>
                <a:latin typeface="Times New Roman" panose="02020603050405020304" pitchFamily="18" charset="0"/>
                <a:cs typeface="Arial" panose="020B0604020202020204" pitchFamily="34" charset="0"/>
              </a:defRPr>
            </a:lvl1pPr>
            <a:lvl2pPr marL="557213" indent="-214313">
              <a:defRPr>
                <a:solidFill>
                  <a:schemeClr val="tx1"/>
                </a:solidFill>
                <a:latin typeface="Times New Roman" panose="02020603050405020304" pitchFamily="18" charset="0"/>
                <a:cs typeface="Arial" panose="020B0604020202020204" pitchFamily="34" charset="0"/>
              </a:defRPr>
            </a:lvl2pPr>
            <a:lvl3pPr marL="857250" indent="-171450">
              <a:defRPr>
                <a:solidFill>
                  <a:schemeClr val="tx1"/>
                </a:solidFill>
                <a:latin typeface="Times New Roman" panose="02020603050405020304" pitchFamily="18" charset="0"/>
                <a:cs typeface="Arial" panose="020B0604020202020204" pitchFamily="34" charset="0"/>
              </a:defRPr>
            </a:lvl3pPr>
            <a:lvl4pPr marL="1200150" indent="-171450">
              <a:defRPr>
                <a:solidFill>
                  <a:schemeClr val="tx1"/>
                </a:solidFill>
                <a:latin typeface="Times New Roman" panose="02020603050405020304" pitchFamily="18" charset="0"/>
                <a:cs typeface="Arial" panose="020B0604020202020204" pitchFamily="34" charset="0"/>
              </a:defRPr>
            </a:lvl4pPr>
            <a:lvl5pPr marL="1543050" indent="-171450">
              <a:defRPr>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3676E9C3-CB12-4EBD-BA8D-DA1B3A18E354}" type="slidenum">
              <a:rPr lang="en-US" altLang="ro-RO" smtClean="0"/>
              <a:pPr>
                <a:defRPr/>
              </a:pPr>
              <a:t>6</a:t>
            </a:fld>
            <a:endParaRPr lang="en-US" altLang="ro-RO"/>
          </a:p>
        </p:txBody>
      </p:sp>
      <p:sp>
        <p:nvSpPr>
          <p:cNvPr id="163843" name="Rectangle 3"/>
          <p:cNvSpPr>
            <a:spLocks noChangeArrowheads="1"/>
          </p:cNvSpPr>
          <p:nvPr/>
        </p:nvSpPr>
        <p:spPr bwMode="auto">
          <a:xfrm>
            <a:off x="2318148" y="346473"/>
            <a:ext cx="4521994" cy="713658"/>
          </a:xfrm>
          <a:prstGeom prst="rect">
            <a:avLst/>
          </a:prstGeom>
          <a:noFill/>
          <a:ln w="38100">
            <a:noFill/>
            <a:miter lim="800000"/>
            <a:headEnd/>
            <a:tailEnd/>
          </a:ln>
          <a:effectLst/>
        </p:spPr>
        <p:txBody>
          <a:bodyPr lIns="67866" tIns="33338" rIns="67866" bIns="33338">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ro-RO" altLang="en-US" sz="2100" b="1">
                <a:solidFill>
                  <a:srgbClr val="FFFF00"/>
                </a:solidFill>
                <a:effectLst>
                  <a:outerShdw blurRad="38100" dist="38100" dir="2700000" algn="tl">
                    <a:srgbClr val="000000"/>
                  </a:outerShdw>
                </a:effectLst>
              </a:rPr>
              <a:t>VIZ</a:t>
            </a:r>
            <a:r>
              <a:rPr lang="en-US" altLang="en-US" sz="2100" b="1">
                <a:solidFill>
                  <a:srgbClr val="FFFF00"/>
                </a:solidFill>
                <a:effectLst>
                  <a:outerShdw blurRad="38100" dist="38100" dir="2700000" algn="tl">
                    <a:srgbClr val="000000"/>
                  </a:outerShdw>
                </a:effectLst>
              </a:rPr>
              <a:t>I</a:t>
            </a:r>
            <a:r>
              <a:rPr lang="ro-RO" altLang="en-US" sz="2100" b="1">
                <a:solidFill>
                  <a:srgbClr val="FFFF00"/>
                </a:solidFill>
                <a:effectLst>
                  <a:outerShdw blurRad="38100" dist="38100" dir="2700000" algn="tl">
                    <a:srgbClr val="000000"/>
                  </a:outerShdw>
                </a:effectLst>
              </a:rPr>
              <a:t>U</a:t>
            </a:r>
            <a:r>
              <a:rPr lang="en-US" altLang="en-US" sz="2100" b="1">
                <a:solidFill>
                  <a:srgbClr val="FFFF00"/>
                </a:solidFill>
                <a:effectLst>
                  <a:outerShdw blurRad="38100" dist="38100" dir="2700000" algn="tl">
                    <a:srgbClr val="000000"/>
                  </a:outerShdw>
                </a:effectLst>
              </a:rPr>
              <a:t>N</a:t>
            </a:r>
            <a:r>
              <a:rPr lang="ro-RO" altLang="en-US" sz="2100" b="1">
                <a:solidFill>
                  <a:srgbClr val="FFFF00"/>
                </a:solidFill>
                <a:effectLst>
                  <a:outerShdw blurRad="38100" dist="38100" dir="2700000" algn="tl">
                    <a:srgbClr val="000000"/>
                  </a:outerShdw>
                </a:effectLst>
              </a:rPr>
              <a:t>E</a:t>
            </a:r>
            <a:r>
              <a:rPr lang="en-US" altLang="en-US" sz="2100" b="1">
                <a:solidFill>
                  <a:srgbClr val="FFFF00"/>
                </a:solidFill>
                <a:effectLst>
                  <a:outerShdw blurRad="38100" dist="38100" dir="2700000" algn="tl">
                    <a:srgbClr val="000000"/>
                  </a:outerShdw>
                </a:effectLst>
              </a:rPr>
              <a:t>A </a:t>
            </a:r>
            <a:endParaRPr lang="ro-RO" altLang="en-US" sz="2100" b="1">
              <a:solidFill>
                <a:srgbClr val="FFFF00"/>
              </a:solidFill>
              <a:effectLst>
                <a:outerShdw blurRad="38100" dist="38100" dir="2700000" algn="tl">
                  <a:srgbClr val="000000"/>
                </a:outerShdw>
              </a:effectLst>
            </a:endParaRPr>
          </a:p>
          <a:p>
            <a:pPr algn="ctr">
              <a:defRPr/>
            </a:pPr>
            <a:r>
              <a:rPr lang="en-US" altLang="en-US" sz="2100" b="1">
                <a:solidFill>
                  <a:srgbClr val="FFFF00"/>
                </a:solidFill>
                <a:effectLst>
                  <a:outerShdw blurRad="38100" dist="38100" dir="2700000" algn="tl">
                    <a:srgbClr val="000000"/>
                  </a:outerShdw>
                </a:effectLst>
                <a:cs typeface="Times New Roman" panose="02020603050405020304" pitchFamily="18" charset="0"/>
              </a:rPr>
              <a:t>ne-am clădit-o pe valorile noastre:</a:t>
            </a:r>
          </a:p>
        </p:txBody>
      </p:sp>
      <p:pic>
        <p:nvPicPr>
          <p:cNvPr id="10248" name="Picture 12" descr="fagure123.png"/>
          <p:cNvPicPr>
            <a:picLocks noChangeAspect="1"/>
          </p:cNvPicPr>
          <p:nvPr/>
        </p:nvPicPr>
        <p:blipFill rotWithShape="1">
          <a:blip r:embed="rId3" cstate="print"/>
          <a:srcRect l="3048" t="2367" r="4308" b="5178"/>
          <a:stretch/>
        </p:blipFill>
        <p:spPr bwMode="auto">
          <a:xfrm>
            <a:off x="2681790" y="1275607"/>
            <a:ext cx="3692007" cy="3515348"/>
          </a:xfrm>
          <a:prstGeom prst="rect">
            <a:avLst/>
          </a:prstGeom>
          <a:noFill/>
          <a:ln>
            <a:noFill/>
          </a:ln>
          <a:effectLst>
            <a:glow rad="12700">
              <a:schemeClr val="tx1">
                <a:alpha val="97000"/>
              </a:schemeClr>
            </a:glow>
          </a:effectLst>
        </p:spPr>
      </p:pic>
      <p:pic>
        <p:nvPicPr>
          <p:cNvPr id="13" name="Picture 12" descr="stema cu coroana.png"/>
          <p:cNvPicPr>
            <a:picLocks noChangeAspect="1"/>
          </p:cNvPicPr>
          <p:nvPr/>
        </p:nvPicPr>
        <p:blipFill>
          <a:blip r:embed="rId4" cstate="print"/>
          <a:srcRect/>
          <a:stretch>
            <a:fillRect/>
          </a:stretch>
        </p:blipFill>
        <p:spPr bwMode="auto">
          <a:xfrm>
            <a:off x="165985" y="71438"/>
            <a:ext cx="810755" cy="940791"/>
          </a:xfrm>
          <a:prstGeom prst="rect">
            <a:avLst/>
          </a:prstGeom>
          <a:noFill/>
          <a:ln>
            <a:noFill/>
          </a:ln>
          <a:effectLst>
            <a:glow rad="38100">
              <a:schemeClr val="tx1">
                <a:alpha val="97000"/>
              </a:schemeClr>
            </a:glow>
          </a:effectLst>
        </p:spPr>
      </p:pic>
      <p:grpSp>
        <p:nvGrpSpPr>
          <p:cNvPr id="12" name="Group 1"/>
          <p:cNvGrpSpPr>
            <a:grpSpLocks/>
          </p:cNvGrpSpPr>
          <p:nvPr/>
        </p:nvGrpSpPr>
        <p:grpSpPr bwMode="auto">
          <a:xfrm>
            <a:off x="7860602" y="71437"/>
            <a:ext cx="1094184" cy="1015604"/>
            <a:chOff x="7010400" y="187501"/>
            <a:chExt cx="2113044" cy="1908491"/>
          </a:xfrm>
        </p:grpSpPr>
        <p:pic>
          <p:nvPicPr>
            <p:cNvPr id="14" name="Picture 13" descr="logo_ss.png"/>
            <p:cNvPicPr>
              <a:picLocks noChangeAspect="1"/>
            </p:cNvPicPr>
            <p:nvPr/>
          </p:nvPicPr>
          <p:blipFill>
            <a:blip r:embed="rId5" cstate="print"/>
            <a:srcRect/>
            <a:stretch>
              <a:fillRect/>
            </a:stretch>
          </p:blipFill>
          <p:spPr bwMode="auto">
            <a:xfrm>
              <a:off x="7833463" y="812660"/>
              <a:ext cx="1289981" cy="1283332"/>
            </a:xfrm>
            <a:prstGeom prst="rect">
              <a:avLst/>
            </a:prstGeom>
            <a:noFill/>
            <a:ln>
              <a:noFill/>
            </a:ln>
            <a:effectLst>
              <a:glow rad="88900">
                <a:schemeClr val="tx1">
                  <a:alpha val="93000"/>
                </a:schemeClr>
              </a:glow>
            </a:effectLst>
          </p:spPr>
        </p:pic>
        <p:pic>
          <p:nvPicPr>
            <p:cNvPr id="15" name="Picture 14" descr="Bitmap in Graphic1"/>
            <p:cNvPicPr>
              <a:picLocks noChangeAspect="1" noChangeArrowheads="1"/>
            </p:cNvPicPr>
            <p:nvPr/>
          </p:nvPicPr>
          <p:blipFill>
            <a:blip r:embed="rId6" cstate="print"/>
            <a:srcRect/>
            <a:stretch>
              <a:fillRect/>
            </a:stretch>
          </p:blipFill>
          <p:spPr bwMode="auto">
            <a:xfrm>
              <a:off x="7010400" y="187501"/>
              <a:ext cx="1266825" cy="1266825"/>
            </a:xfrm>
            <a:prstGeom prst="rect">
              <a:avLst/>
            </a:prstGeom>
            <a:noFill/>
            <a:ln>
              <a:noFill/>
            </a:ln>
            <a:effectLst>
              <a:glow rad="88900">
                <a:schemeClr val="tx1">
                  <a:alpha val="93000"/>
                </a:schemeClr>
              </a:glow>
            </a:effectLst>
          </p:spPr>
        </p:pic>
      </p:grpSp>
    </p:spTree>
    <p:extLst>
      <p:ext uri="{BB962C8B-B14F-4D97-AF65-F5344CB8AC3E}">
        <p14:creationId xmlns:p14="http://schemas.microsoft.com/office/powerpoint/2010/main" val="27478593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42"/>
          <p:cNvSpPr>
            <a:spLocks noGrp="1" noChangeArrowheads="1"/>
          </p:cNvSpPr>
          <p:nvPr>
            <p:ph type="sldNum" sz="quarter" idx="11"/>
          </p:nvPr>
        </p:nvSpPr>
        <p:spPr>
          <a:xfrm>
            <a:off x="3167844" y="4899423"/>
            <a:ext cx="5976156"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5FED9503-D5FD-4203-8F81-E1D57F55B1C3}" type="slidenum">
              <a:rPr lang="en-US" altLang="ro-RO" b="0" smtClean="0"/>
              <a:pPr>
                <a:defRPr/>
              </a:pPr>
              <a:t>7</a:t>
            </a:fld>
            <a:endParaRPr lang="en-US" altLang="ro-RO" b="0" dirty="0"/>
          </a:p>
        </p:txBody>
      </p:sp>
      <p:sp>
        <p:nvSpPr>
          <p:cNvPr id="163843" name="Rectangle 3"/>
          <p:cNvSpPr>
            <a:spLocks noChangeArrowheads="1"/>
          </p:cNvSpPr>
          <p:nvPr/>
        </p:nvSpPr>
        <p:spPr bwMode="auto">
          <a:xfrm>
            <a:off x="2627314" y="222647"/>
            <a:ext cx="3673475" cy="459100"/>
          </a:xfrm>
          <a:prstGeom prst="rect">
            <a:avLst/>
          </a:prstGeom>
          <a:noFill/>
          <a:ln w="38100">
            <a:noFill/>
            <a:miter lim="800000"/>
            <a:headEnd/>
            <a:tailEnd/>
          </a:ln>
          <a:effectLst/>
        </p:spPr>
        <p:txBody>
          <a:bodyPr lIns="90488" tIns="44450" rIns="90488" bIns="44450">
            <a:spAutoFit/>
          </a:bodyPr>
          <a:lstStyle/>
          <a:p>
            <a:pPr algn="ctr">
              <a:defRPr/>
            </a:pPr>
            <a:r>
              <a:rPr lang="en-US" sz="2400" b="1" dirty="0">
                <a:solidFill>
                  <a:srgbClr val="FFFF00"/>
                </a:solidFill>
                <a:effectLst>
                  <a:outerShdw blurRad="38100" dist="38100" dir="2700000" algn="tl">
                    <a:srgbClr val="000000"/>
                  </a:outerShdw>
                </a:effectLst>
                <a:cs typeface="+mn-cs"/>
              </a:rPr>
              <a:t>MISI</a:t>
            </a:r>
            <a:r>
              <a:rPr lang="ro-RO" sz="2400" b="1" dirty="0">
                <a:solidFill>
                  <a:srgbClr val="FFFF00"/>
                </a:solidFill>
                <a:effectLst>
                  <a:outerShdw blurRad="38100" dist="38100" dir="2700000" algn="tl">
                    <a:srgbClr val="000000"/>
                  </a:outerShdw>
                </a:effectLst>
                <a:cs typeface="+mn-cs"/>
              </a:rPr>
              <a:t>U</a:t>
            </a:r>
            <a:r>
              <a:rPr lang="en-US" sz="2400" b="1" dirty="0">
                <a:solidFill>
                  <a:srgbClr val="FFFF00"/>
                </a:solidFill>
                <a:effectLst>
                  <a:outerShdw blurRad="38100" dist="38100" dir="2700000" algn="tl">
                    <a:srgbClr val="000000"/>
                  </a:outerShdw>
                </a:effectLst>
                <a:cs typeface="+mn-cs"/>
              </a:rPr>
              <a:t>N</a:t>
            </a:r>
            <a:r>
              <a:rPr lang="ro-RO" sz="2400" b="1" dirty="0">
                <a:solidFill>
                  <a:srgbClr val="FFFF00"/>
                </a:solidFill>
                <a:effectLst>
                  <a:outerShdw blurRad="38100" dist="38100" dir="2700000" algn="tl">
                    <a:srgbClr val="000000"/>
                  </a:outerShdw>
                </a:effectLst>
                <a:cs typeface="+mn-cs"/>
              </a:rPr>
              <a:t>E</a:t>
            </a:r>
            <a:endParaRPr lang="en-US" sz="2400" b="1" dirty="0">
              <a:solidFill>
                <a:srgbClr val="FFFF00"/>
              </a:solidFill>
              <a:effectLst>
                <a:outerShdw blurRad="38100" dist="38100" dir="2700000" algn="tl">
                  <a:srgbClr val="000000"/>
                </a:outerShdw>
              </a:effectLst>
              <a:cs typeface="+mn-cs"/>
            </a:endParaRPr>
          </a:p>
        </p:txBody>
      </p:sp>
      <p:sp>
        <p:nvSpPr>
          <p:cNvPr id="9231" name="Text Box 15"/>
          <p:cNvSpPr txBox="1">
            <a:spLocks noChangeArrowheads="1"/>
          </p:cNvSpPr>
          <p:nvPr/>
        </p:nvSpPr>
        <p:spPr bwMode="auto">
          <a:xfrm>
            <a:off x="1439863" y="1563638"/>
            <a:ext cx="6048375" cy="1936428"/>
          </a:xfrm>
          <a:prstGeom prst="rect">
            <a:avLst/>
          </a:prstGeom>
          <a:noFill/>
          <a:ln w="12700" algn="ctr">
            <a:noFill/>
            <a:miter lim="800000"/>
            <a:headEnd/>
            <a:tailEnd/>
          </a:ln>
          <a:effectLst>
            <a:prstShdw prst="shdw17" dist="17961" dir="2700000">
              <a:schemeClr val="accent1">
                <a:gamma/>
                <a:shade val="60000"/>
                <a:invGamma/>
              </a:schemeClr>
            </a:prstShdw>
          </a:effectLst>
        </p:spPr>
        <p:txBody>
          <a:bodyPr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en-US" altLang="ro-RO" sz="2400" b="1" dirty="0">
                <a:solidFill>
                  <a:srgbClr val="FFFF00"/>
                </a:solidFill>
                <a:effectLst>
                  <a:outerShdw blurRad="38100" dist="38100" dir="2700000" algn="tl">
                    <a:srgbClr val="000000"/>
                  </a:outerShdw>
                </a:effectLst>
              </a:rPr>
              <a:t>P</a:t>
            </a:r>
            <a:r>
              <a:rPr lang="vi-VN" altLang="ro-RO" sz="2400" b="1" dirty="0">
                <a:solidFill>
                  <a:srgbClr val="FFFF00"/>
                </a:solidFill>
                <a:effectLst>
                  <a:outerShdw blurRad="38100" dist="38100" dir="2700000" algn="tl">
                    <a:srgbClr val="000000"/>
                  </a:outerShdw>
                </a:effectLst>
              </a:rPr>
              <a:t>erfecţionarea </a:t>
            </a:r>
            <a:r>
              <a:rPr lang="en-US" altLang="ro-RO" sz="2400" b="1" dirty="0" err="1">
                <a:solidFill>
                  <a:srgbClr val="FFFF00"/>
                </a:solidFill>
                <a:effectLst>
                  <a:outerShdw blurRad="38100" dist="38100" dir="2700000" algn="tl">
                    <a:srgbClr val="000000"/>
                  </a:outerShdw>
                </a:effectLst>
              </a:rPr>
              <a:t>preg</a:t>
            </a:r>
            <a:r>
              <a:rPr lang="ro-RO" altLang="ro-RO" sz="2400" b="1" dirty="0">
                <a:solidFill>
                  <a:srgbClr val="FFFF00"/>
                </a:solidFill>
                <a:effectLst>
                  <a:outerShdw blurRad="38100" dist="38100" dir="2700000" algn="tl">
                    <a:srgbClr val="000000"/>
                  </a:outerShdw>
                </a:effectLst>
              </a:rPr>
              <a:t>ătirii</a:t>
            </a:r>
            <a:r>
              <a:rPr lang="vi-VN" altLang="ro-RO" sz="2400" b="1" dirty="0">
                <a:solidFill>
                  <a:srgbClr val="FFFF00"/>
                </a:solidFill>
                <a:effectLst>
                  <a:outerShdw blurRad="38100" dist="38100" dir="2700000" algn="tl">
                    <a:srgbClr val="000000"/>
                  </a:outerShdw>
                </a:effectLst>
              </a:rPr>
              <a:t> personalului </a:t>
            </a:r>
            <a:r>
              <a:rPr lang="en-US" altLang="ro-RO" sz="2400" b="1" dirty="0" err="1">
                <a:solidFill>
                  <a:srgbClr val="FFFF00"/>
                </a:solidFill>
                <a:effectLst>
                  <a:outerShdw blurRad="38100" dist="38100" dir="2700000" algn="tl">
                    <a:srgbClr val="000000"/>
                  </a:outerShdw>
                </a:effectLst>
              </a:rPr>
              <a:t>sele</a:t>
            </a:r>
            <a:r>
              <a:rPr lang="ro-RO" altLang="ro-RO" sz="2400" b="1" dirty="0" err="1">
                <a:solidFill>
                  <a:srgbClr val="FFFF00"/>
                </a:solidFill>
                <a:effectLst>
                  <a:outerShdw blurRad="38100" dist="38100" dir="2700000" algn="tl">
                    <a:srgbClr val="000000"/>
                  </a:outerShdw>
                </a:effectLst>
              </a:rPr>
              <a:t>cționat</a:t>
            </a:r>
            <a:r>
              <a:rPr lang="ro-RO" altLang="ro-RO" sz="2400" b="1" dirty="0">
                <a:solidFill>
                  <a:srgbClr val="FFFF00"/>
                </a:solidFill>
                <a:effectLst>
                  <a:outerShdw blurRad="38100" dist="38100" dir="2700000" algn="tl">
                    <a:srgbClr val="000000"/>
                  </a:outerShdw>
                </a:effectLst>
              </a:rPr>
              <a:t> pentru </a:t>
            </a:r>
            <a:r>
              <a:rPr lang="vi-VN" sz="2400" b="1" dirty="0">
                <a:solidFill>
                  <a:srgbClr val="FFFF00"/>
                </a:solidFill>
                <a:effectLst>
                  <a:outerShdw blurRad="38100" dist="38100" dir="2700000" algn="tl">
                    <a:srgbClr val="000000"/>
                  </a:outerShdw>
                </a:effectLst>
                <a:cs typeface="Times New Roman" pitchFamily="18" charset="0"/>
              </a:rPr>
              <a:t>funcţii de conducere şi expertiză</a:t>
            </a:r>
            <a:r>
              <a:rPr lang="ro-RO" sz="2400" b="1" dirty="0">
                <a:solidFill>
                  <a:srgbClr val="FFFF00"/>
                </a:solidFill>
                <a:effectLst>
                  <a:outerShdw blurRad="38100" dist="38100" dir="2700000" algn="tl">
                    <a:srgbClr val="000000"/>
                  </a:outerShdw>
                </a:effectLst>
                <a:cs typeface="Times New Roman" pitchFamily="18" charset="0"/>
              </a:rPr>
              <a:t>, la nivel operativ și strategic</a:t>
            </a:r>
            <a:r>
              <a:rPr lang="vi-VN" altLang="ro-RO" sz="2400" b="1" dirty="0">
                <a:solidFill>
                  <a:srgbClr val="FFFF00"/>
                </a:solidFill>
                <a:effectLst>
                  <a:outerShdw blurRad="38100" dist="38100" dir="2700000" algn="tl">
                    <a:srgbClr val="000000"/>
                  </a:outerShdw>
                </a:effectLst>
              </a:rPr>
              <a:t>,</a:t>
            </a:r>
            <a:r>
              <a:rPr lang="ro-RO" altLang="ro-RO" sz="2400" b="1" dirty="0">
                <a:solidFill>
                  <a:srgbClr val="FFFF00"/>
                </a:solidFill>
                <a:effectLst>
                  <a:outerShdw blurRad="38100" dist="38100" dir="2700000" algn="tl">
                    <a:srgbClr val="000000"/>
                  </a:outerShdw>
                </a:effectLst>
              </a:rPr>
              <a:t> în domeniul folosirii resurselor naționale în scopuri de apărare și securitate</a:t>
            </a:r>
            <a:r>
              <a:rPr lang="en-US" altLang="ro-RO" sz="2400" b="1" dirty="0">
                <a:solidFill>
                  <a:srgbClr val="FFFF00"/>
                </a:solidFill>
                <a:effectLst>
                  <a:outerShdw blurRad="38100" dist="38100" dir="2700000" algn="tl">
                    <a:srgbClr val="000000"/>
                  </a:outerShdw>
                </a:effectLst>
              </a:rPr>
              <a:t>.</a:t>
            </a:r>
            <a:r>
              <a:rPr lang="vi-VN" altLang="ro-RO" sz="2400" b="1" dirty="0">
                <a:solidFill>
                  <a:srgbClr val="FFFF00"/>
                </a:solidFill>
                <a:effectLst>
                  <a:outerShdw blurRad="38100" dist="38100" dir="2700000" algn="tl">
                    <a:srgbClr val="000000"/>
                  </a:outerShdw>
                </a:effectLst>
              </a:rPr>
              <a:t> </a:t>
            </a:r>
            <a:endParaRPr lang="en-US" altLang="ro-RO" sz="2400" b="1" dirty="0">
              <a:solidFill>
                <a:srgbClr val="FFFF00"/>
              </a:solidFill>
              <a:effectLst>
                <a:outerShdw blurRad="38100" dist="38100" dir="2700000" algn="tl">
                  <a:srgbClr val="000000"/>
                </a:outerShdw>
              </a:effectLst>
            </a:endParaRPr>
          </a:p>
        </p:txBody>
      </p:sp>
      <p:pic>
        <p:nvPicPr>
          <p:cNvPr id="11270" name="Picture 7" descr="soldier"/>
          <p:cNvPicPr>
            <a:picLocks noChangeAspect="1" noChangeArrowheads="1"/>
          </p:cNvPicPr>
          <p:nvPr/>
        </p:nvPicPr>
        <p:blipFill>
          <a:blip r:embed="rId3" cstate="print"/>
          <a:srcRect/>
          <a:stretch>
            <a:fillRect/>
          </a:stretch>
        </p:blipFill>
        <p:spPr bwMode="auto">
          <a:xfrm>
            <a:off x="420466" y="2690166"/>
            <a:ext cx="914720" cy="2209257"/>
          </a:xfrm>
          <a:prstGeom prst="rect">
            <a:avLst/>
          </a:prstGeom>
          <a:noFill/>
          <a:ln>
            <a:noFill/>
          </a:ln>
          <a:effectLst>
            <a:glow rad="38100">
              <a:schemeClr val="tx1"/>
            </a:glow>
          </a:effectLst>
        </p:spPr>
      </p:pic>
      <p:pic>
        <p:nvPicPr>
          <p:cNvPr id="13" name="Picture 7" descr="soldier"/>
          <p:cNvPicPr>
            <a:picLocks noChangeAspect="1" noChangeArrowheads="1"/>
          </p:cNvPicPr>
          <p:nvPr/>
        </p:nvPicPr>
        <p:blipFill>
          <a:blip r:embed="rId3" cstate="print"/>
          <a:srcRect/>
          <a:stretch>
            <a:fillRect/>
          </a:stretch>
        </p:blipFill>
        <p:spPr bwMode="auto">
          <a:xfrm flipH="1">
            <a:off x="7743526" y="2684347"/>
            <a:ext cx="877230" cy="2209257"/>
          </a:xfrm>
          <a:prstGeom prst="rect">
            <a:avLst/>
          </a:prstGeom>
          <a:noFill/>
          <a:ln>
            <a:noFill/>
          </a:ln>
          <a:effectLst>
            <a:glow rad="38100">
              <a:schemeClr val="tx1"/>
            </a:glow>
          </a:effectLst>
        </p:spPr>
      </p:pic>
      <p:grpSp>
        <p:nvGrpSpPr>
          <p:cNvPr id="12" name="Group 11"/>
          <p:cNvGrpSpPr>
            <a:grpSpLocks/>
          </p:cNvGrpSpPr>
          <p:nvPr/>
        </p:nvGrpSpPr>
        <p:grpSpPr bwMode="auto">
          <a:xfrm>
            <a:off x="8004212" y="123478"/>
            <a:ext cx="1032284" cy="900100"/>
            <a:chOff x="7010400" y="187501"/>
            <a:chExt cx="2113044" cy="1908491"/>
          </a:xfrm>
          <a:effectLst/>
        </p:grpSpPr>
        <p:pic>
          <p:nvPicPr>
            <p:cNvPr id="14" name="Picture 13" descr="logo_ss.png"/>
            <p:cNvPicPr>
              <a:picLocks noChangeAspect="1"/>
            </p:cNvPicPr>
            <p:nvPr/>
          </p:nvPicPr>
          <p:blipFill>
            <a:blip r:embed="rId4" cstate="print"/>
            <a:srcRect/>
            <a:stretch>
              <a:fillRect/>
            </a:stretch>
          </p:blipFill>
          <p:spPr bwMode="auto">
            <a:xfrm>
              <a:off x="7833463" y="812660"/>
              <a:ext cx="1289981" cy="1283332"/>
            </a:xfrm>
            <a:prstGeom prst="rect">
              <a:avLst/>
            </a:prstGeom>
            <a:noFill/>
            <a:ln>
              <a:noFill/>
            </a:ln>
            <a:effectLst/>
          </p:spPr>
        </p:pic>
        <p:pic>
          <p:nvPicPr>
            <p:cNvPr id="19" name="Picture 18" descr="Bitmap in Graphic1"/>
            <p:cNvPicPr>
              <a:picLocks noChangeAspect="1" noChangeArrowheads="1"/>
            </p:cNvPicPr>
            <p:nvPr/>
          </p:nvPicPr>
          <p:blipFill>
            <a:blip r:embed="rId5" cstate="print"/>
            <a:srcRect/>
            <a:stretch>
              <a:fillRect/>
            </a:stretch>
          </p:blipFill>
          <p:spPr bwMode="auto">
            <a:xfrm>
              <a:off x="7010400" y="187501"/>
              <a:ext cx="1266825" cy="1266825"/>
            </a:xfrm>
            <a:prstGeom prst="rect">
              <a:avLst/>
            </a:prstGeom>
            <a:noFill/>
            <a:ln>
              <a:noFill/>
            </a:ln>
            <a:effectLst/>
          </p:spPr>
        </p:pic>
      </p:grpSp>
      <p:pic>
        <p:nvPicPr>
          <p:cNvPr id="20" name="Picture 19" descr="stema cu coroana.png"/>
          <p:cNvPicPr>
            <a:picLocks noChangeAspect="1"/>
          </p:cNvPicPr>
          <p:nvPr/>
        </p:nvPicPr>
        <p:blipFill>
          <a:blip r:embed="rId6" cstate="print"/>
          <a:srcRect/>
          <a:stretch>
            <a:fillRect/>
          </a:stretch>
        </p:blipFill>
        <p:spPr bwMode="auto">
          <a:xfrm>
            <a:off x="35496" y="36004"/>
            <a:ext cx="789016" cy="915566"/>
          </a:xfrm>
          <a:prstGeom prst="rect">
            <a:avLst/>
          </a:prstGeom>
          <a:noFill/>
          <a:ln>
            <a:noFill/>
          </a:ln>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2"/>
          <p:cNvSpPr>
            <a:spLocks noGrp="1" noChangeArrowheads="1"/>
          </p:cNvSpPr>
          <p:nvPr>
            <p:ph type="sldNum" sz="quarter" idx="11"/>
          </p:nvPr>
        </p:nvSpPr>
        <p:spPr>
          <a:xfrm>
            <a:off x="3707904" y="4899423"/>
            <a:ext cx="5363108"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A2249B72-9010-4047-9619-D6130EECC6CD}" type="slidenum">
              <a:rPr lang="en-US" altLang="ro-RO" b="0" smtClean="0"/>
              <a:pPr>
                <a:defRPr/>
              </a:pPr>
              <a:t>8</a:t>
            </a:fld>
            <a:endParaRPr lang="en-US" altLang="ro-RO" b="0" dirty="0"/>
          </a:p>
        </p:txBody>
      </p:sp>
      <p:sp>
        <p:nvSpPr>
          <p:cNvPr id="19468" name="Rectangle 12"/>
          <p:cNvSpPr>
            <a:spLocks noChangeArrowheads="1"/>
          </p:cNvSpPr>
          <p:nvPr/>
        </p:nvSpPr>
        <p:spPr bwMode="auto">
          <a:xfrm>
            <a:off x="251520" y="1059582"/>
            <a:ext cx="8640763" cy="3912353"/>
          </a:xfrm>
          <a:prstGeom prst="rect">
            <a:avLst/>
          </a:prstGeom>
          <a:noFill/>
          <a:ln w="12700">
            <a:noFill/>
            <a:miter lim="800000"/>
            <a:headEnd/>
            <a:tailEnd/>
          </a:ln>
          <a:effectLst/>
        </p:spPr>
        <p:txBody>
          <a:bodyPr lIns="90488" tIns="44450" rIns="90488" bIns="44450">
            <a:spAutoFit/>
          </a:bodyPr>
          <a:lstStyle/>
          <a:p>
            <a:pPr marL="342900" indent="-342900" algn="just">
              <a:lnSpc>
                <a:spcPct val="90000"/>
              </a:lnSpc>
              <a:buClr>
                <a:srgbClr val="FFFF00"/>
              </a:buClr>
              <a:buFontTx/>
              <a:buAutoNum type="arabicPeriod"/>
              <a:defRPr/>
            </a:pPr>
            <a:r>
              <a:rPr lang="vi-VN" dirty="0">
                <a:solidFill>
                  <a:srgbClr val="FFFF00"/>
                </a:solidFill>
                <a:effectLst>
                  <a:outerShdw blurRad="38100" dist="38100" dir="2700000" algn="tl">
                    <a:srgbClr val="000000"/>
                  </a:outerShdw>
                </a:effectLst>
                <a:cs typeface="Times New Roman" pitchFamily="18" charset="0"/>
              </a:rPr>
              <a:t>Pregătirea personalului militar </a:t>
            </a:r>
            <a:r>
              <a:rPr lang="ro-RO" dirty="0" err="1">
                <a:solidFill>
                  <a:srgbClr val="FFFF00"/>
                </a:solidFill>
                <a:effectLst>
                  <a:outerShdw blurRad="38100" dist="38100" dir="2700000" algn="tl">
                    <a:srgbClr val="000000"/>
                  </a:outerShdw>
                </a:effectLst>
                <a:cs typeface="Times New Roman" pitchFamily="18" charset="0"/>
              </a:rPr>
              <a:t>ş</a:t>
            </a:r>
            <a:r>
              <a:rPr lang="vi-VN" dirty="0">
                <a:solidFill>
                  <a:srgbClr val="FFFF00"/>
                </a:solidFill>
                <a:effectLst>
                  <a:outerShdw blurRad="38100" dist="38100" dir="2700000" algn="tl">
                    <a:srgbClr val="000000"/>
                  </a:outerShdw>
                </a:effectLst>
                <a:cs typeface="Times New Roman" pitchFamily="18" charset="0"/>
              </a:rPr>
              <a:t>i civil, român şi străin, pentru </a:t>
            </a:r>
            <a:r>
              <a:rPr lang="vi-VN" b="1" u="sng" dirty="0">
                <a:solidFill>
                  <a:srgbClr val="FFFF00"/>
                </a:solidFill>
                <a:effectLst>
                  <a:outerShdw blurRad="38100" dist="38100" dir="2700000" algn="tl">
                    <a:srgbClr val="000000"/>
                  </a:outerShdw>
                </a:effectLst>
                <a:cs typeface="Times New Roman" pitchFamily="18" charset="0"/>
              </a:rPr>
              <a:t>funcţii de conducere şi expertiză de nivel înalt</a:t>
            </a:r>
            <a:r>
              <a:rPr lang="vi-VN" dirty="0">
                <a:solidFill>
                  <a:srgbClr val="FFFF00"/>
                </a:solidFill>
                <a:effectLst>
                  <a:outerShdw blurRad="38100" dist="38100" dir="2700000" algn="tl">
                    <a:srgbClr val="000000"/>
                  </a:outerShdw>
                </a:effectLst>
                <a:cs typeface="Times New Roman" pitchFamily="18" charset="0"/>
              </a:rPr>
              <a:t>, în domeni</a:t>
            </a:r>
            <a:r>
              <a:rPr lang="ro-RO" dirty="0" err="1">
                <a:solidFill>
                  <a:srgbClr val="FFFF00"/>
                </a:solidFill>
                <a:effectLst>
                  <a:outerShdw blurRad="38100" dist="38100" dir="2700000" algn="tl">
                    <a:srgbClr val="000000"/>
                  </a:outerShdw>
                </a:effectLst>
                <a:cs typeface="Times New Roman" pitchFamily="18" charset="0"/>
              </a:rPr>
              <a:t>ile</a:t>
            </a:r>
            <a:r>
              <a:rPr lang="ro-RO" dirty="0">
                <a:solidFill>
                  <a:srgbClr val="FFFF00"/>
                </a:solidFill>
                <a:effectLst>
                  <a:outerShdw blurRad="38100" dist="38100" dir="2700000" algn="tl">
                    <a:srgbClr val="000000"/>
                  </a:outerShdw>
                </a:effectLst>
                <a:cs typeface="Times New Roman" pitchFamily="18" charset="0"/>
              </a:rPr>
              <a:t>:</a:t>
            </a:r>
          </a:p>
          <a:p>
            <a:pPr marL="800100" lvl="1" indent="-342900" algn="just">
              <a:lnSpc>
                <a:spcPct val="90000"/>
              </a:lnSpc>
              <a:buClr>
                <a:srgbClr val="FFFF00"/>
              </a:buClr>
              <a:buFont typeface="Arial" panose="020B0604020202020204" pitchFamily="34" charset="0"/>
              <a:buChar char="•"/>
              <a:defRPr/>
            </a:pPr>
            <a:r>
              <a:rPr lang="ro-RO" dirty="0">
                <a:solidFill>
                  <a:srgbClr val="FFFF00"/>
                </a:solidFill>
                <a:effectLst>
                  <a:outerShdw blurRad="38100" dist="38100" dir="2700000" algn="tl">
                    <a:srgbClr val="000000"/>
                  </a:outerShdw>
                </a:effectLst>
                <a:cs typeface="Times New Roman" pitchFamily="18" charset="0"/>
              </a:rPr>
              <a:t>M</a:t>
            </a:r>
            <a:r>
              <a:rPr lang="vi-VN" dirty="0">
                <a:solidFill>
                  <a:srgbClr val="FFFF00"/>
                </a:solidFill>
                <a:effectLst>
                  <a:outerShdw blurRad="38100" dist="38100" dir="2700000" algn="tl">
                    <a:srgbClr val="000000"/>
                  </a:outerShdw>
                </a:effectLst>
                <a:cs typeface="Times New Roman" pitchFamily="18" charset="0"/>
              </a:rPr>
              <a:t>anagementu</a:t>
            </a:r>
            <a:r>
              <a:rPr lang="ro-RO" dirty="0">
                <a:solidFill>
                  <a:srgbClr val="FFFF00"/>
                </a:solidFill>
                <a:effectLst>
                  <a:outerShdw blurRad="38100" dist="38100" dir="2700000" algn="tl">
                    <a:srgbClr val="000000"/>
                  </a:outerShdw>
                </a:effectLst>
                <a:cs typeface="Times New Roman" pitchFamily="18" charset="0"/>
              </a:rPr>
              <a:t>l</a:t>
            </a:r>
            <a:r>
              <a:rPr lang="vi-VN" dirty="0">
                <a:solidFill>
                  <a:srgbClr val="FFFF00"/>
                </a:solidFill>
                <a:effectLst>
                  <a:outerShdw blurRad="38100" dist="38100" dir="2700000" algn="tl">
                    <a:srgbClr val="000000"/>
                  </a:outerShdw>
                </a:effectLst>
                <a:cs typeface="Times New Roman" pitchFamily="18" charset="0"/>
              </a:rPr>
              <a:t> </a:t>
            </a:r>
            <a:r>
              <a:rPr lang="ro-RO" dirty="0">
                <a:solidFill>
                  <a:srgbClr val="FFFF00"/>
                </a:solidFill>
                <a:effectLst>
                  <a:outerShdw blurRad="38100" dist="38100" dir="2700000" algn="tl">
                    <a:srgbClr val="000000"/>
                  </a:outerShdw>
                </a:effectLst>
                <a:cs typeface="Times New Roman" pitchFamily="18" charset="0"/>
              </a:rPr>
              <a:t>R</a:t>
            </a:r>
            <a:r>
              <a:rPr lang="vi-VN" dirty="0">
                <a:solidFill>
                  <a:srgbClr val="FFFF00"/>
                </a:solidFill>
                <a:effectLst>
                  <a:outerShdw blurRad="38100" dist="38100" dir="2700000" algn="tl">
                    <a:srgbClr val="000000"/>
                  </a:outerShdw>
                </a:effectLst>
                <a:cs typeface="Times New Roman" pitchFamily="18" charset="0"/>
              </a:rPr>
              <a:t>esurselor de </a:t>
            </a:r>
            <a:r>
              <a:rPr lang="ro-RO" dirty="0">
                <a:solidFill>
                  <a:srgbClr val="FFFF00"/>
                </a:solidFill>
                <a:effectLst>
                  <a:outerShdw blurRad="38100" dist="38100" dir="2700000" algn="tl">
                    <a:srgbClr val="000000"/>
                  </a:outerShdw>
                </a:effectLst>
                <a:cs typeface="Times New Roman" pitchFamily="18" charset="0"/>
              </a:rPr>
              <a:t>A</a:t>
            </a:r>
            <a:r>
              <a:rPr lang="vi-VN" dirty="0">
                <a:solidFill>
                  <a:srgbClr val="FFFF00"/>
                </a:solidFill>
                <a:effectLst>
                  <a:outerShdw blurRad="38100" dist="38100" dir="2700000" algn="tl">
                    <a:srgbClr val="000000"/>
                  </a:outerShdw>
                </a:effectLst>
                <a:cs typeface="Times New Roman" pitchFamily="18" charset="0"/>
              </a:rPr>
              <a:t>părar</a:t>
            </a:r>
            <a:r>
              <a:rPr lang="ro-RO" dirty="0">
                <a:solidFill>
                  <a:srgbClr val="FFFF00"/>
                </a:solidFill>
                <a:effectLst>
                  <a:outerShdw blurRad="38100" dist="38100" dir="2700000" algn="tl">
                    <a:srgbClr val="000000"/>
                  </a:outerShdw>
                </a:effectLst>
                <a:cs typeface="Times New Roman" pitchFamily="18" charset="0"/>
              </a:rPr>
              <a:t>e - MRA;</a:t>
            </a:r>
          </a:p>
          <a:p>
            <a:pPr marL="800100" lvl="1" indent="-342900" algn="just">
              <a:lnSpc>
                <a:spcPct val="90000"/>
              </a:lnSpc>
              <a:buClr>
                <a:srgbClr val="FFFF00"/>
              </a:buClr>
              <a:buFont typeface="Arial" panose="020B0604020202020204" pitchFamily="34" charset="0"/>
              <a:buChar char="•"/>
              <a:defRPr/>
            </a:pPr>
            <a:r>
              <a:rPr lang="ro-RO" dirty="0">
                <a:solidFill>
                  <a:srgbClr val="FFFF00"/>
                </a:solidFill>
                <a:effectLst>
                  <a:outerShdw blurRad="38100" dist="38100" dir="2700000" algn="tl">
                    <a:srgbClr val="000000"/>
                  </a:outerShdw>
                </a:effectLst>
                <a:cs typeface="Times New Roman" pitchFamily="18" charset="0"/>
              </a:rPr>
              <a:t>M</a:t>
            </a:r>
            <a:r>
              <a:rPr lang="vi-VN" dirty="0">
                <a:solidFill>
                  <a:srgbClr val="FFFF00"/>
                </a:solidFill>
                <a:effectLst>
                  <a:outerShdw blurRad="38100" dist="38100" dir="2700000" algn="tl">
                    <a:srgbClr val="000000"/>
                  </a:outerShdw>
                </a:effectLst>
                <a:cs typeface="Times New Roman" pitchFamily="18" charset="0"/>
              </a:rPr>
              <a:t>anagementul </a:t>
            </a:r>
            <a:r>
              <a:rPr lang="ro-RO" dirty="0">
                <a:solidFill>
                  <a:srgbClr val="FFFF00"/>
                </a:solidFill>
                <a:effectLst>
                  <a:outerShdw blurRad="38100" dist="38100" dir="2700000" algn="tl">
                    <a:srgbClr val="000000"/>
                  </a:outerShdw>
                </a:effectLst>
                <a:cs typeface="Times New Roman" pitchFamily="18" charset="0"/>
              </a:rPr>
              <a:t>R</a:t>
            </a:r>
            <a:r>
              <a:rPr lang="vi-VN" dirty="0">
                <a:solidFill>
                  <a:srgbClr val="FFFF00"/>
                </a:solidFill>
                <a:effectLst>
                  <a:outerShdw blurRad="38100" dist="38100" dir="2700000" algn="tl">
                    <a:srgbClr val="000000"/>
                  </a:outerShdw>
                </a:effectLst>
                <a:cs typeface="Times New Roman" pitchFamily="18" charset="0"/>
              </a:rPr>
              <a:t>esurselor </a:t>
            </a:r>
            <a:r>
              <a:rPr lang="ro-RO" dirty="0">
                <a:solidFill>
                  <a:srgbClr val="FFFF00"/>
                </a:solidFill>
                <a:effectLst>
                  <a:outerShdw blurRad="38100" dist="38100" dir="2700000" algn="tl">
                    <a:srgbClr val="000000"/>
                  </a:outerShdw>
                </a:effectLst>
                <a:cs typeface="Times New Roman" pitchFamily="18" charset="0"/>
              </a:rPr>
              <a:t>I</a:t>
            </a:r>
            <a:r>
              <a:rPr lang="vi-VN" dirty="0">
                <a:solidFill>
                  <a:srgbClr val="FFFF00"/>
                </a:solidFill>
                <a:effectLst>
                  <a:outerShdw blurRad="38100" dist="38100" dir="2700000" algn="tl">
                    <a:srgbClr val="000000"/>
                  </a:outerShdw>
                </a:effectLst>
                <a:cs typeface="Times New Roman" pitchFamily="18" charset="0"/>
              </a:rPr>
              <a:t>nformaţionale</a:t>
            </a:r>
            <a:r>
              <a:rPr lang="ro-RO" dirty="0">
                <a:solidFill>
                  <a:srgbClr val="FFFF00"/>
                </a:solidFill>
                <a:effectLst>
                  <a:outerShdw blurRad="38100" dist="38100" dir="2700000" algn="tl">
                    <a:srgbClr val="000000"/>
                  </a:outerShdw>
                </a:effectLst>
                <a:cs typeface="Times New Roman" pitchFamily="18" charset="0"/>
              </a:rPr>
              <a:t> - MRI</a:t>
            </a:r>
            <a:r>
              <a:rPr lang="vi-VN" dirty="0">
                <a:solidFill>
                  <a:srgbClr val="FFFF00"/>
                </a:solidFill>
                <a:effectLst>
                  <a:outerShdw blurRad="38100" dist="38100" dir="2700000" algn="tl">
                    <a:srgbClr val="000000"/>
                  </a:outerShdw>
                </a:effectLst>
                <a:cs typeface="Times New Roman" pitchFamily="18" charset="0"/>
              </a:rPr>
              <a:t>.</a:t>
            </a:r>
            <a:endParaRPr lang="ro-RO" dirty="0">
              <a:solidFill>
                <a:srgbClr val="FFFF00"/>
              </a:solidFill>
              <a:effectLst>
                <a:outerShdw blurRad="38100" dist="38100" dir="2700000" algn="tl">
                  <a:srgbClr val="000000"/>
                </a:outerShdw>
              </a:effectLst>
              <a:cs typeface="Times New Roman" pitchFamily="18" charset="0"/>
            </a:endParaRPr>
          </a:p>
          <a:p>
            <a:pPr marL="228600" indent="-228600" algn="just">
              <a:lnSpc>
                <a:spcPct val="90000"/>
              </a:lnSpc>
              <a:buClr>
                <a:srgbClr val="FFFF00"/>
              </a:buClr>
              <a:buFont typeface="+mj-lt"/>
              <a:buAutoNum type="arabicPeriod"/>
              <a:defRPr/>
            </a:pPr>
            <a:endParaRPr lang="ro-RO" sz="1200" dirty="0">
              <a:solidFill>
                <a:srgbClr val="FFFF00"/>
              </a:solidFill>
              <a:effectLst>
                <a:outerShdw blurRad="38100" dist="38100" dir="2700000" algn="tl">
                  <a:srgbClr val="000000"/>
                </a:outerShdw>
              </a:effectLst>
              <a:cs typeface="Times New Roman" pitchFamily="18" charset="0"/>
            </a:endParaRPr>
          </a:p>
          <a:p>
            <a:pPr marL="342900" indent="-342900" algn="just">
              <a:lnSpc>
                <a:spcPct val="90000"/>
              </a:lnSpc>
              <a:buClr>
                <a:srgbClr val="FFFF00"/>
              </a:buClr>
              <a:buFont typeface="+mj-lt"/>
              <a:buAutoNum type="arabicPeriod"/>
              <a:defRPr/>
            </a:pPr>
            <a:r>
              <a:rPr lang="vi-VN" dirty="0">
                <a:solidFill>
                  <a:srgbClr val="FFFF00"/>
                </a:solidFill>
                <a:effectLst>
                  <a:outerShdw blurRad="38100" dist="38100" dir="2700000" algn="tl">
                    <a:srgbClr val="000000"/>
                  </a:outerShdw>
                </a:effectLst>
                <a:cs typeface="Times New Roman" pitchFamily="18" charset="0"/>
              </a:rPr>
              <a:t>Asigurarea însuşirii de către cursanţi a conceptelor şi tehnicilor decizionale în scopul </a:t>
            </a:r>
            <a:r>
              <a:rPr lang="vi-VN" b="1" u="sng" dirty="0">
                <a:solidFill>
                  <a:srgbClr val="FFFF00"/>
                </a:solidFill>
                <a:effectLst>
                  <a:outerShdw blurRad="38100" dist="38100" dir="2700000" algn="tl">
                    <a:srgbClr val="000000"/>
                  </a:outerShdw>
                </a:effectLst>
                <a:cs typeface="Times New Roman" pitchFamily="18" charset="0"/>
              </a:rPr>
              <a:t>optimizării alocării şi utilizării eficiente a resurselor</a:t>
            </a:r>
            <a:r>
              <a:rPr lang="vi-VN" b="1" dirty="0">
                <a:solidFill>
                  <a:srgbClr val="FFFF00"/>
                </a:solidFill>
                <a:effectLst>
                  <a:outerShdw blurRad="38100" dist="38100" dir="2700000" algn="tl">
                    <a:srgbClr val="000000"/>
                  </a:outerShdw>
                </a:effectLst>
                <a:cs typeface="Times New Roman" pitchFamily="18" charset="0"/>
              </a:rPr>
              <a:t> </a:t>
            </a:r>
            <a:r>
              <a:rPr lang="vi-VN" dirty="0">
                <a:solidFill>
                  <a:srgbClr val="FFFF00"/>
                </a:solidFill>
                <a:effectLst>
                  <a:outerShdw blurRad="38100" dist="38100" dir="2700000" algn="tl">
                    <a:srgbClr val="000000"/>
                  </a:outerShdw>
                </a:effectLst>
                <a:cs typeface="Times New Roman" pitchFamily="18" charset="0"/>
              </a:rPr>
              <a:t>în cadrul organizaţiilor moderne de apărare.</a:t>
            </a:r>
            <a:endParaRPr lang="ro-RO" dirty="0">
              <a:solidFill>
                <a:srgbClr val="FFFF00"/>
              </a:solidFill>
              <a:effectLst>
                <a:outerShdw blurRad="38100" dist="38100" dir="2700000" algn="tl">
                  <a:srgbClr val="000000"/>
                </a:outerShdw>
              </a:effectLst>
              <a:cs typeface="Times New Roman" pitchFamily="18" charset="0"/>
            </a:endParaRPr>
          </a:p>
          <a:p>
            <a:pPr marL="228600" indent="-228600" algn="just">
              <a:lnSpc>
                <a:spcPct val="90000"/>
              </a:lnSpc>
              <a:buClr>
                <a:srgbClr val="FFFF00"/>
              </a:buClr>
              <a:buFont typeface="+mj-lt"/>
              <a:buAutoNum type="arabicPeriod"/>
              <a:defRPr/>
            </a:pPr>
            <a:endParaRPr lang="vi-VN" sz="1200" dirty="0">
              <a:solidFill>
                <a:srgbClr val="FFFF00"/>
              </a:solidFill>
              <a:effectLst>
                <a:outerShdw blurRad="38100" dist="38100" dir="2700000" algn="tl">
                  <a:srgbClr val="000000"/>
                </a:outerShdw>
              </a:effectLst>
              <a:cs typeface="Times New Roman" pitchFamily="18" charset="0"/>
            </a:endParaRPr>
          </a:p>
          <a:p>
            <a:pPr marL="342900" indent="-342900" algn="just">
              <a:lnSpc>
                <a:spcPct val="90000"/>
              </a:lnSpc>
              <a:buClr>
                <a:srgbClr val="FFFF00"/>
              </a:buClr>
              <a:buFont typeface="+mj-lt"/>
              <a:buAutoNum type="arabicPeriod"/>
              <a:defRPr/>
            </a:pPr>
            <a:r>
              <a:rPr lang="vi-VN" dirty="0">
                <a:solidFill>
                  <a:srgbClr val="FFFF00"/>
                </a:solidFill>
                <a:effectLst>
                  <a:outerShdw blurRad="38100" dist="38100" dir="2700000" algn="tl">
                    <a:srgbClr val="000000"/>
                  </a:outerShdw>
                </a:effectLst>
                <a:cs typeface="Times New Roman" pitchFamily="18" charset="0"/>
              </a:rPr>
              <a:t>Realizarea </a:t>
            </a:r>
            <a:r>
              <a:rPr lang="vi-VN" b="1" u="sng" dirty="0">
                <a:solidFill>
                  <a:srgbClr val="FFFF00"/>
                </a:solidFill>
                <a:effectLst>
                  <a:outerShdw blurRad="38100" dist="38100" dir="2700000" algn="tl">
                    <a:srgbClr val="000000"/>
                  </a:outerShdw>
                </a:effectLst>
                <a:cs typeface="Times New Roman" pitchFamily="18" charset="0"/>
              </a:rPr>
              <a:t>cercetării ştiinţifice</a:t>
            </a:r>
            <a:r>
              <a:rPr lang="vi-VN" b="1" dirty="0">
                <a:solidFill>
                  <a:srgbClr val="FFFF00"/>
                </a:solidFill>
                <a:effectLst>
                  <a:outerShdw blurRad="38100" dist="38100" dir="2700000" algn="tl">
                    <a:srgbClr val="000000"/>
                  </a:outerShdw>
                </a:effectLst>
                <a:cs typeface="Times New Roman" pitchFamily="18" charset="0"/>
              </a:rPr>
              <a:t> </a:t>
            </a:r>
            <a:r>
              <a:rPr lang="vi-VN" dirty="0">
                <a:solidFill>
                  <a:srgbClr val="FFFF00"/>
                </a:solidFill>
                <a:effectLst>
                  <a:outerShdw blurRad="38100" dist="38100" dir="2700000" algn="tl">
                    <a:srgbClr val="000000"/>
                  </a:outerShdw>
                </a:effectLst>
                <a:cs typeface="Times New Roman" pitchFamily="18" charset="0"/>
              </a:rPr>
              <a:t>în domeniul managementului resurselor, prin studierea şi preluarea metodelor şi tehnicilor moderne în domeniul managementului resurselor de apărare (umane, financiare, materiale, informaţionale).</a:t>
            </a:r>
            <a:endParaRPr lang="ro-RO" dirty="0">
              <a:solidFill>
                <a:srgbClr val="FFFF00"/>
              </a:solidFill>
              <a:effectLst>
                <a:outerShdw blurRad="38100" dist="38100" dir="2700000" algn="tl">
                  <a:srgbClr val="000000"/>
                </a:outerShdw>
              </a:effectLst>
              <a:cs typeface="Times New Roman" pitchFamily="18" charset="0"/>
            </a:endParaRPr>
          </a:p>
          <a:p>
            <a:pPr marL="342900" indent="-342900" algn="just">
              <a:lnSpc>
                <a:spcPct val="90000"/>
              </a:lnSpc>
              <a:buClr>
                <a:srgbClr val="FFFF00"/>
              </a:buClr>
              <a:buFontTx/>
              <a:buAutoNum type="arabicPeriod"/>
              <a:defRPr/>
            </a:pPr>
            <a:endParaRPr lang="vi-VN" dirty="0">
              <a:solidFill>
                <a:srgbClr val="FFFF00"/>
              </a:solidFill>
              <a:effectLst>
                <a:outerShdw blurRad="38100" dist="38100" dir="2700000" algn="tl">
                  <a:srgbClr val="000000"/>
                </a:outerShdw>
              </a:effectLst>
              <a:cs typeface="Times New Roman" pitchFamily="18" charset="0"/>
            </a:endParaRPr>
          </a:p>
          <a:p>
            <a:pPr marL="342900" indent="-342900" algn="just">
              <a:lnSpc>
                <a:spcPct val="90000"/>
              </a:lnSpc>
              <a:buClr>
                <a:srgbClr val="FFFF00"/>
              </a:buClr>
              <a:buFontTx/>
              <a:buAutoNum type="arabicPeriod"/>
              <a:defRPr/>
            </a:pPr>
            <a:r>
              <a:rPr lang="vi-VN" dirty="0">
                <a:solidFill>
                  <a:srgbClr val="FFFF00"/>
                </a:solidFill>
                <a:effectLst>
                  <a:outerShdw blurRad="38100" dist="38100" dir="2700000" algn="tl">
                    <a:srgbClr val="000000"/>
                  </a:outerShdw>
                </a:effectLst>
                <a:cs typeface="Times New Roman" pitchFamily="18" charset="0"/>
              </a:rPr>
              <a:t>Organizarea, desfăşurarea sau găzduirea unor </a:t>
            </a:r>
            <a:r>
              <a:rPr lang="vi-VN" b="1" u="sng" dirty="0">
                <a:solidFill>
                  <a:srgbClr val="FFFF00"/>
                </a:solidFill>
                <a:effectLst>
                  <a:outerShdw blurRad="38100" dist="38100" dir="2700000" algn="tl">
                    <a:srgbClr val="000000"/>
                  </a:outerShdw>
                </a:effectLst>
                <a:cs typeface="Times New Roman" pitchFamily="18" charset="0"/>
              </a:rPr>
              <a:t>conferinţe</a:t>
            </a:r>
            <a:r>
              <a:rPr lang="vi-VN" dirty="0">
                <a:solidFill>
                  <a:srgbClr val="FFFF00"/>
                </a:solidFill>
                <a:effectLst>
                  <a:outerShdw blurRad="38100" dist="38100" dir="2700000" algn="tl">
                    <a:srgbClr val="000000"/>
                  </a:outerShdw>
                </a:effectLst>
                <a:cs typeface="Times New Roman" pitchFamily="18" charset="0"/>
              </a:rPr>
              <a:t>, </a:t>
            </a:r>
            <a:r>
              <a:rPr lang="vi-VN" b="1" u="sng" dirty="0">
                <a:solidFill>
                  <a:srgbClr val="FFFF00"/>
                </a:solidFill>
                <a:effectLst>
                  <a:outerShdw blurRad="38100" dist="38100" dir="2700000" algn="tl">
                    <a:srgbClr val="000000"/>
                  </a:outerShdw>
                </a:effectLst>
                <a:cs typeface="Times New Roman" pitchFamily="18" charset="0"/>
              </a:rPr>
              <a:t>simpozioane</a:t>
            </a:r>
            <a:r>
              <a:rPr lang="vi-VN" dirty="0">
                <a:solidFill>
                  <a:srgbClr val="FFFF00"/>
                </a:solidFill>
                <a:effectLst>
                  <a:outerShdw blurRad="38100" dist="38100" dir="2700000" algn="tl">
                    <a:srgbClr val="000000"/>
                  </a:outerShdw>
                </a:effectLst>
                <a:cs typeface="Times New Roman" pitchFamily="18" charset="0"/>
              </a:rPr>
              <a:t>, </a:t>
            </a:r>
            <a:r>
              <a:rPr lang="vi-VN" b="1" u="sng" dirty="0">
                <a:solidFill>
                  <a:srgbClr val="FFFF00"/>
                </a:solidFill>
                <a:effectLst>
                  <a:outerShdw blurRad="38100" dist="38100" dir="2700000" algn="tl">
                    <a:srgbClr val="000000"/>
                  </a:outerShdw>
                </a:effectLst>
                <a:cs typeface="Times New Roman" pitchFamily="18" charset="0"/>
              </a:rPr>
              <a:t>sesiuni</a:t>
            </a:r>
            <a:r>
              <a:rPr lang="vi-VN" u="sng" dirty="0">
                <a:solidFill>
                  <a:srgbClr val="FFFF00"/>
                </a:solidFill>
                <a:effectLst>
                  <a:outerShdw blurRad="38100" dist="38100" dir="2700000" algn="tl">
                    <a:srgbClr val="000000"/>
                  </a:outerShdw>
                </a:effectLst>
                <a:cs typeface="Times New Roman" pitchFamily="18" charset="0"/>
              </a:rPr>
              <a:t> </a:t>
            </a:r>
            <a:r>
              <a:rPr lang="vi-VN" b="1" u="sng" dirty="0">
                <a:solidFill>
                  <a:srgbClr val="FFFF00"/>
                </a:solidFill>
                <a:effectLst>
                  <a:outerShdw blurRad="38100" dist="38100" dir="2700000" algn="tl">
                    <a:srgbClr val="000000"/>
                  </a:outerShdw>
                </a:effectLst>
                <a:cs typeface="Times New Roman" pitchFamily="18" charset="0"/>
              </a:rPr>
              <a:t>ştiinţifice</a:t>
            </a:r>
            <a:r>
              <a:rPr lang="vi-VN" dirty="0">
                <a:solidFill>
                  <a:srgbClr val="FFFF00"/>
                </a:solidFill>
                <a:effectLst>
                  <a:outerShdw blurRad="38100" dist="38100" dir="2700000" algn="tl">
                    <a:srgbClr val="000000"/>
                  </a:outerShdw>
                </a:effectLst>
                <a:cs typeface="Times New Roman" pitchFamily="18" charset="0"/>
              </a:rPr>
              <a:t>, </a:t>
            </a:r>
            <a:r>
              <a:rPr lang="vi-VN" b="1" u="sng" dirty="0">
                <a:solidFill>
                  <a:srgbClr val="FFFF00"/>
                </a:solidFill>
                <a:effectLst>
                  <a:outerShdw blurRad="38100" dist="38100" dir="2700000" algn="tl">
                    <a:srgbClr val="000000"/>
                  </a:outerShdw>
                </a:effectLst>
                <a:cs typeface="Times New Roman" pitchFamily="18" charset="0"/>
              </a:rPr>
              <a:t>ateliere de lucru</a:t>
            </a:r>
            <a:r>
              <a:rPr lang="vi-VN" dirty="0">
                <a:solidFill>
                  <a:srgbClr val="FFFF00"/>
                </a:solidFill>
                <a:effectLst>
                  <a:outerShdw blurRad="38100" dist="38100" dir="2700000" algn="tl">
                    <a:srgbClr val="000000"/>
                  </a:outerShdw>
                </a:effectLst>
                <a:cs typeface="Times New Roman" pitchFamily="18" charset="0"/>
              </a:rPr>
              <a:t>, </a:t>
            </a:r>
            <a:r>
              <a:rPr lang="vi-VN" b="1" u="sng" dirty="0">
                <a:solidFill>
                  <a:srgbClr val="FFFF00"/>
                </a:solidFill>
                <a:effectLst>
                  <a:outerShdw blurRad="38100" dist="38100" dir="2700000" algn="tl">
                    <a:srgbClr val="000000"/>
                  </a:outerShdw>
                </a:effectLst>
                <a:cs typeface="Times New Roman" pitchFamily="18" charset="0"/>
              </a:rPr>
              <a:t>cursuri</a:t>
            </a:r>
            <a:r>
              <a:rPr lang="en-US" dirty="0">
                <a:solidFill>
                  <a:srgbClr val="FFFF00"/>
                </a:solidFill>
                <a:effectLst>
                  <a:outerShdw blurRad="38100" dist="38100" dir="2700000" algn="tl">
                    <a:srgbClr val="000000"/>
                  </a:outerShdw>
                </a:effectLst>
                <a:cs typeface="Times New Roman" pitchFamily="18" charset="0"/>
              </a:rPr>
              <a:t>, </a:t>
            </a:r>
            <a:r>
              <a:rPr lang="vi-VN" b="1" u="sng" dirty="0">
                <a:solidFill>
                  <a:srgbClr val="FFFF00"/>
                </a:solidFill>
                <a:effectLst>
                  <a:outerShdw blurRad="38100" dist="38100" dir="2700000" algn="tl">
                    <a:srgbClr val="000000"/>
                  </a:outerShdw>
                </a:effectLst>
                <a:cs typeface="Times New Roman" pitchFamily="18" charset="0"/>
              </a:rPr>
              <a:t>exerciţii</a:t>
            </a:r>
            <a:r>
              <a:rPr lang="ro-RO" dirty="0">
                <a:solidFill>
                  <a:srgbClr val="FFFF00"/>
                </a:solidFill>
                <a:effectLst>
                  <a:outerShdw blurRad="38100" dist="38100" dir="2700000" algn="tl">
                    <a:srgbClr val="000000"/>
                  </a:outerShdw>
                </a:effectLst>
                <a:cs typeface="Times New Roman" pitchFamily="18" charset="0"/>
              </a:rPr>
              <a:t> și </a:t>
            </a:r>
            <a:r>
              <a:rPr lang="ro-RO" b="1" u="sng" dirty="0">
                <a:solidFill>
                  <a:srgbClr val="FFFF00"/>
                </a:solidFill>
                <a:effectLst>
                  <a:outerShdw blurRad="38100" dist="38100" dir="2700000" algn="tl">
                    <a:srgbClr val="000000"/>
                  </a:outerShdw>
                </a:effectLst>
                <a:cs typeface="Times New Roman" pitchFamily="18" charset="0"/>
              </a:rPr>
              <a:t>convocări de pregătire</a:t>
            </a:r>
            <a:r>
              <a:rPr lang="ro-RO" b="1" dirty="0">
                <a:solidFill>
                  <a:srgbClr val="FFFF00"/>
                </a:solidFill>
                <a:effectLst>
                  <a:outerShdw blurRad="38100" dist="38100" dir="2700000" algn="tl">
                    <a:srgbClr val="000000"/>
                  </a:outerShdw>
                </a:effectLst>
                <a:cs typeface="Times New Roman" pitchFamily="18" charset="0"/>
              </a:rPr>
              <a:t> </a:t>
            </a:r>
            <a:r>
              <a:rPr lang="ro-RO" dirty="0">
                <a:solidFill>
                  <a:srgbClr val="FFFF00"/>
                </a:solidFill>
                <a:effectLst>
                  <a:outerShdw blurRad="38100" dist="38100" dir="2700000" algn="tl">
                    <a:srgbClr val="000000"/>
                  </a:outerShdw>
                </a:effectLst>
                <a:cs typeface="Times New Roman" pitchFamily="18" charset="0"/>
              </a:rPr>
              <a:t>naționale și internaționale</a:t>
            </a:r>
            <a:r>
              <a:rPr lang="en-US" dirty="0">
                <a:solidFill>
                  <a:srgbClr val="FFFF00"/>
                </a:solidFill>
                <a:effectLst>
                  <a:outerShdw blurRad="38100" dist="38100" dir="2700000" algn="tl">
                    <a:srgbClr val="000000"/>
                  </a:outerShdw>
                </a:effectLst>
                <a:cs typeface="Times New Roman" pitchFamily="18" charset="0"/>
              </a:rPr>
              <a:t>.</a:t>
            </a:r>
            <a:endParaRPr lang="vi-VN" dirty="0">
              <a:solidFill>
                <a:srgbClr val="FFFF00"/>
              </a:solidFill>
              <a:effectLst>
                <a:outerShdw blurRad="38100" dist="38100" dir="2700000" algn="tl">
                  <a:srgbClr val="000000"/>
                </a:outerShdw>
              </a:effectLst>
              <a:cs typeface="Times New Roman" pitchFamily="18" charset="0"/>
            </a:endParaRPr>
          </a:p>
        </p:txBody>
      </p:sp>
      <p:sp>
        <p:nvSpPr>
          <p:cNvPr id="19486" name="Rectangle 30"/>
          <p:cNvSpPr>
            <a:spLocks noChangeArrowheads="1"/>
          </p:cNvSpPr>
          <p:nvPr/>
        </p:nvSpPr>
        <p:spPr bwMode="auto">
          <a:xfrm>
            <a:off x="2681289" y="213122"/>
            <a:ext cx="3779837" cy="459100"/>
          </a:xfrm>
          <a:prstGeom prst="rect">
            <a:avLst/>
          </a:prstGeom>
          <a:noFill/>
          <a:ln w="38100">
            <a:noFill/>
            <a:miter lim="800000"/>
            <a:headEnd/>
            <a:tailEnd/>
          </a:ln>
          <a:effectLst/>
        </p:spPr>
        <p:txBody>
          <a:bodyPr lIns="90488" tIns="44450" rIns="90488" bIns="44450">
            <a:spAutoFit/>
          </a:bodyPr>
          <a:lstStyle/>
          <a:p>
            <a:pPr algn="ctr">
              <a:defRPr/>
            </a:pPr>
            <a:r>
              <a:rPr lang="en-US" sz="2400" b="1" dirty="0">
                <a:solidFill>
                  <a:srgbClr val="FFFF00"/>
                </a:solidFill>
                <a:effectLst>
                  <a:outerShdw blurRad="38100" dist="38100" dir="2700000" algn="tl">
                    <a:srgbClr val="000000"/>
                  </a:outerShdw>
                </a:effectLst>
                <a:cs typeface="+mn-cs"/>
              </a:rPr>
              <a:t>OB</a:t>
            </a:r>
            <a:r>
              <a:rPr lang="ro-RO" sz="2400" b="1" dirty="0">
                <a:solidFill>
                  <a:srgbClr val="FFFF00"/>
                </a:solidFill>
                <a:effectLst>
                  <a:outerShdw blurRad="38100" dist="38100" dir="2700000" algn="tl">
                    <a:srgbClr val="000000"/>
                  </a:outerShdw>
                </a:effectLst>
                <a:cs typeface="+mn-cs"/>
              </a:rPr>
              <a:t>I</a:t>
            </a:r>
            <a:r>
              <a:rPr lang="en-US" sz="2400" b="1" dirty="0">
                <a:solidFill>
                  <a:srgbClr val="FFFF00"/>
                </a:solidFill>
                <a:effectLst>
                  <a:outerShdw blurRad="38100" dist="38100" dir="2700000" algn="tl">
                    <a:srgbClr val="000000"/>
                  </a:outerShdw>
                </a:effectLst>
                <a:cs typeface="+mn-cs"/>
              </a:rPr>
              <a:t>ECTIVE</a:t>
            </a:r>
          </a:p>
        </p:txBody>
      </p:sp>
      <p:grpSp>
        <p:nvGrpSpPr>
          <p:cNvPr id="9" name="Group 8"/>
          <p:cNvGrpSpPr>
            <a:grpSpLocks/>
          </p:cNvGrpSpPr>
          <p:nvPr/>
        </p:nvGrpSpPr>
        <p:grpSpPr bwMode="auto">
          <a:xfrm>
            <a:off x="8004212" y="123478"/>
            <a:ext cx="1032284" cy="900100"/>
            <a:chOff x="7010400" y="187501"/>
            <a:chExt cx="2113044" cy="1908491"/>
          </a:xfrm>
          <a:effectLst/>
        </p:grpSpPr>
        <p:pic>
          <p:nvPicPr>
            <p:cNvPr id="10" name="Picture 9"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12" name="Picture 11"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16" name="Picture 15"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Rectangle 42"/>
          <p:cNvSpPr>
            <a:spLocks noGrp="1" noChangeArrowheads="1"/>
          </p:cNvSpPr>
          <p:nvPr>
            <p:ph type="sldNum" sz="quarter" idx="11"/>
          </p:nvPr>
        </p:nvSpPr>
        <p:spPr>
          <a:xfrm>
            <a:off x="3233882" y="4899423"/>
            <a:ext cx="5910262" cy="210740"/>
          </a:xfrm>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ro-RO" b="0" dirty="0"/>
              <a:t>NECLASIFICAT                                                                                                                                                 </a:t>
            </a:r>
            <a:fld id="{F9E07B10-F64A-44F8-B9A5-A18CAD9C9F17}" type="slidenum">
              <a:rPr lang="en-US" altLang="ro-RO" b="0" smtClean="0"/>
              <a:pPr>
                <a:defRPr/>
              </a:pPr>
              <a:t>9</a:t>
            </a:fld>
            <a:endParaRPr lang="en-US" altLang="ro-RO" b="0" dirty="0"/>
          </a:p>
        </p:txBody>
      </p:sp>
      <p:sp>
        <p:nvSpPr>
          <p:cNvPr id="72708" name="Rectangle 4"/>
          <p:cNvSpPr>
            <a:spLocks noChangeArrowheads="1"/>
          </p:cNvSpPr>
          <p:nvPr/>
        </p:nvSpPr>
        <p:spPr bwMode="auto">
          <a:xfrm>
            <a:off x="1885988" y="206589"/>
            <a:ext cx="5292725" cy="496033"/>
          </a:xfrm>
          <a:prstGeom prst="rect">
            <a:avLst/>
          </a:prstGeom>
          <a:noFill/>
          <a:ln w="12700">
            <a:noFill/>
            <a:miter lim="800000"/>
            <a:headEnd/>
            <a:tailEnd/>
          </a:ln>
          <a:effectLst/>
        </p:spPr>
        <p:txBody>
          <a:bodyPr wrap="square"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110000"/>
              </a:lnSpc>
              <a:defRPr/>
            </a:pPr>
            <a:r>
              <a:rPr lang="en-US" altLang="ro-RO" sz="2400" b="1" dirty="0">
                <a:solidFill>
                  <a:srgbClr val="FFFF00"/>
                </a:solidFill>
                <a:effectLst>
                  <a:outerShdw blurRad="38100" dist="38100" dir="2700000" algn="tl">
                    <a:srgbClr val="000000"/>
                  </a:outerShdw>
                </a:effectLst>
              </a:rPr>
              <a:t>STRUCTURA</a:t>
            </a:r>
            <a:r>
              <a:rPr lang="ro-RO" altLang="ro-RO" sz="2400" b="1" dirty="0">
                <a:solidFill>
                  <a:srgbClr val="FFFF00"/>
                </a:solidFill>
                <a:effectLst>
                  <a:outerShdw blurRad="38100" dist="38100" dir="2700000" algn="tl">
                    <a:srgbClr val="000000"/>
                  </a:outerShdw>
                </a:effectLst>
              </a:rPr>
              <a:t> ORGANIZA</a:t>
            </a:r>
            <a:r>
              <a:rPr lang="en-US" altLang="ro-RO" sz="2400" b="1" dirty="0">
                <a:solidFill>
                  <a:srgbClr val="FFFF00"/>
                </a:solidFill>
                <a:effectLst>
                  <a:outerShdw blurRad="38100" dist="38100" dir="2700000" algn="tl">
                    <a:srgbClr val="000000"/>
                  </a:outerShdw>
                </a:effectLst>
              </a:rPr>
              <a:t>TORIC</a:t>
            </a:r>
            <a:r>
              <a:rPr lang="ro-RO" altLang="ro-RO" sz="2400" b="1" dirty="0">
                <a:solidFill>
                  <a:srgbClr val="FFFF00"/>
                </a:solidFill>
                <a:effectLst>
                  <a:outerShdw blurRad="38100" dist="38100" dir="2700000" algn="tl">
                    <a:srgbClr val="000000"/>
                  </a:outerShdw>
                </a:effectLst>
              </a:rPr>
              <a:t>Ă</a:t>
            </a:r>
            <a:endParaRPr lang="en-US" altLang="ro-RO" sz="2400" b="1" dirty="0">
              <a:solidFill>
                <a:srgbClr val="FFFF00"/>
              </a:solidFill>
              <a:effectLst>
                <a:outerShdw blurRad="38100" dist="38100" dir="2700000" algn="tl">
                  <a:srgbClr val="000000"/>
                </a:outerShdw>
              </a:effectLst>
            </a:endParaRPr>
          </a:p>
        </p:txBody>
      </p:sp>
      <p:sp>
        <p:nvSpPr>
          <p:cNvPr id="41" name="Line 24"/>
          <p:cNvSpPr>
            <a:spLocks noChangeShapeType="1"/>
          </p:cNvSpPr>
          <p:nvPr/>
        </p:nvSpPr>
        <p:spPr bwMode="auto">
          <a:xfrm flipH="1">
            <a:off x="539750" y="2193132"/>
            <a:ext cx="330200" cy="392906"/>
          </a:xfrm>
          <a:prstGeom prst="line">
            <a:avLst/>
          </a:prstGeom>
          <a:noFill/>
          <a:ln w="12700">
            <a:solidFill>
              <a:schemeClr val="tx1"/>
            </a:solidFill>
            <a:round/>
            <a:headEnd/>
            <a:tailEnd type="triangle" w="med" len="med"/>
          </a:ln>
          <a:effectLst>
            <a:prstShdw prst="shdw17" dist="17961" dir="2700000">
              <a:schemeClr val="tx1">
                <a:gamma/>
                <a:shade val="60000"/>
                <a:invGamma/>
              </a:schemeClr>
            </a:prstShdw>
          </a:effectLst>
        </p:spPr>
        <p:txBody>
          <a:bodyPr lIns="90488" tIns="44450" rIns="90488" bIns="44450">
            <a:spAutoFit/>
          </a:bodyPr>
          <a:lstStyle/>
          <a:p>
            <a:pPr>
              <a:defRPr/>
            </a:pPr>
            <a:endParaRPr lang="en-US">
              <a:effectLst>
                <a:outerShdw blurRad="38100" dist="38100" dir="2700000" algn="tl">
                  <a:srgbClr val="000000">
                    <a:alpha val="43137"/>
                  </a:srgbClr>
                </a:outerShdw>
              </a:effectLst>
              <a:latin typeface="Verdana" pitchFamily="34" charset="0"/>
              <a:cs typeface="+mn-cs"/>
            </a:endParaRPr>
          </a:p>
        </p:txBody>
      </p:sp>
      <p:grpSp>
        <p:nvGrpSpPr>
          <p:cNvPr id="20486" name="Group 44"/>
          <p:cNvGrpSpPr>
            <a:grpSpLocks/>
          </p:cNvGrpSpPr>
          <p:nvPr/>
        </p:nvGrpSpPr>
        <p:grpSpPr bwMode="auto">
          <a:xfrm>
            <a:off x="71438" y="937155"/>
            <a:ext cx="8932862" cy="3793720"/>
            <a:chOff x="71202" y="1430893"/>
            <a:chExt cx="8933098" cy="5057624"/>
          </a:xfrm>
        </p:grpSpPr>
        <p:sp>
          <p:nvSpPr>
            <p:cNvPr id="20496" name="Line 64"/>
            <p:cNvSpPr>
              <a:spLocks noChangeShapeType="1"/>
            </p:cNvSpPr>
            <p:nvPr/>
          </p:nvSpPr>
          <p:spPr bwMode="auto">
            <a:xfrm flipH="1">
              <a:off x="869679" y="3182939"/>
              <a:ext cx="1058897" cy="1152524"/>
            </a:xfrm>
            <a:prstGeom prst="line">
              <a:avLst/>
            </a:prstGeom>
            <a:noFill/>
            <a:ln w="12700">
              <a:solidFill>
                <a:srgbClr val="FFC000"/>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spAutoFit/>
            </a:bodyPr>
            <a:lstStyle/>
            <a:p>
              <a:endParaRPr lang="en-US" sz="1200"/>
            </a:p>
          </p:txBody>
        </p:sp>
        <p:sp>
          <p:nvSpPr>
            <p:cNvPr id="20497" name="Line 64"/>
            <p:cNvSpPr>
              <a:spLocks noChangeShapeType="1"/>
            </p:cNvSpPr>
            <p:nvPr/>
          </p:nvSpPr>
          <p:spPr bwMode="auto">
            <a:xfrm flipH="1">
              <a:off x="1907466" y="3182939"/>
              <a:ext cx="29047" cy="1152524"/>
            </a:xfrm>
            <a:prstGeom prst="line">
              <a:avLst/>
            </a:prstGeom>
            <a:noFill/>
            <a:ln w="12700">
              <a:solidFill>
                <a:srgbClr val="FFC000"/>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spAutoFit/>
            </a:bodyPr>
            <a:lstStyle/>
            <a:p>
              <a:endParaRPr lang="en-US" sz="1200"/>
            </a:p>
          </p:txBody>
        </p:sp>
        <p:sp>
          <p:nvSpPr>
            <p:cNvPr id="20498" name="CasetăText 3"/>
            <p:cNvSpPr txBox="1">
              <a:spLocks noChangeArrowheads="1"/>
            </p:cNvSpPr>
            <p:nvPr/>
          </p:nvSpPr>
          <p:spPr bwMode="auto">
            <a:xfrm>
              <a:off x="471987" y="4149725"/>
              <a:ext cx="3596611" cy="2338792"/>
            </a:xfrm>
            <a:prstGeom prst="rect">
              <a:avLst/>
            </a:prstGeom>
            <a:noFill/>
            <a:ln w="12700" cmpd="thickThin">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en-US" altLang="ro-RO" sz="1200" b="1" dirty="0">
                <a:solidFill>
                  <a:srgbClr val="FFC000"/>
                </a:solidFill>
                <a:latin typeface="Times New Roman" panose="02020603050405020304" pitchFamily="18" charset="0"/>
              </a:endParaRPr>
            </a:p>
            <a:p>
              <a:pPr algn="ctr">
                <a:spcBef>
                  <a:spcPct val="0"/>
                </a:spcBef>
                <a:buClrTx/>
                <a:buSzTx/>
                <a:buFontTx/>
                <a:buNone/>
              </a:pPr>
              <a:endParaRPr lang="en-US" altLang="ro-RO" sz="1200" b="1" dirty="0">
                <a:solidFill>
                  <a:srgbClr val="FFC000"/>
                </a:solidFill>
                <a:latin typeface="Times New Roman" panose="02020603050405020304" pitchFamily="18" charset="0"/>
              </a:endParaRPr>
            </a:p>
            <a:p>
              <a:pPr algn="ctr">
                <a:spcBef>
                  <a:spcPct val="0"/>
                </a:spcBef>
                <a:buClrTx/>
                <a:buSzTx/>
                <a:buFontTx/>
                <a:buNone/>
              </a:pPr>
              <a:endParaRPr lang="en-US" altLang="ro-RO" sz="1200" b="1" dirty="0">
                <a:solidFill>
                  <a:srgbClr val="FFC000"/>
                </a:solidFill>
                <a:latin typeface="Times New Roman" panose="02020603050405020304" pitchFamily="18" charset="0"/>
              </a:endParaRPr>
            </a:p>
            <a:p>
              <a:pPr algn="ctr">
                <a:spcBef>
                  <a:spcPct val="0"/>
                </a:spcBef>
                <a:buClrTx/>
                <a:buSzTx/>
                <a:buFontTx/>
                <a:buNone/>
              </a:pPr>
              <a:endParaRPr lang="en-US" altLang="ro-RO" sz="1200" b="1" dirty="0">
                <a:solidFill>
                  <a:srgbClr val="FFC000"/>
                </a:solidFill>
                <a:latin typeface="Times New Roman" panose="02020603050405020304" pitchFamily="18" charset="0"/>
              </a:endParaRPr>
            </a:p>
            <a:p>
              <a:pPr algn="ctr">
                <a:spcBef>
                  <a:spcPct val="0"/>
                </a:spcBef>
                <a:buClrTx/>
                <a:buSzTx/>
                <a:buFontTx/>
                <a:buNone/>
              </a:pPr>
              <a:endParaRPr lang="en-US" altLang="ro-RO" sz="1200" b="1" dirty="0">
                <a:solidFill>
                  <a:srgbClr val="FFC000"/>
                </a:solidFill>
                <a:latin typeface="Times New Roman" panose="02020603050405020304" pitchFamily="18" charset="0"/>
              </a:endParaRPr>
            </a:p>
            <a:p>
              <a:pPr algn="ctr">
                <a:spcBef>
                  <a:spcPct val="0"/>
                </a:spcBef>
                <a:buClrTx/>
                <a:buSzTx/>
                <a:buFontTx/>
                <a:buNone/>
              </a:pPr>
              <a:endParaRPr lang="en-US" altLang="ro-RO" sz="1200" b="1" dirty="0">
                <a:solidFill>
                  <a:srgbClr val="FFC000"/>
                </a:solidFill>
                <a:latin typeface="Times New Roman" panose="02020603050405020304" pitchFamily="18" charset="0"/>
              </a:endParaRPr>
            </a:p>
            <a:p>
              <a:pPr>
                <a:spcBef>
                  <a:spcPct val="0"/>
                </a:spcBef>
                <a:buClrTx/>
                <a:buSzTx/>
                <a:buFontTx/>
                <a:buNone/>
              </a:pPr>
              <a:endParaRPr lang="en-US" altLang="ro-RO" sz="1200" b="1" dirty="0">
                <a:solidFill>
                  <a:srgbClr val="FFC000"/>
                </a:solidFill>
                <a:latin typeface="Times New Roman" panose="02020603050405020304" pitchFamily="18" charset="0"/>
              </a:endParaRPr>
            </a:p>
            <a:p>
              <a:pPr>
                <a:spcBef>
                  <a:spcPct val="0"/>
                </a:spcBef>
                <a:buClrTx/>
                <a:buSzTx/>
                <a:buFontTx/>
                <a:buNone/>
              </a:pPr>
              <a:r>
                <a:rPr lang="en-US" altLang="ro-RO" sz="1200" b="1" dirty="0">
                  <a:solidFill>
                    <a:srgbClr val="FFC000"/>
                  </a:solidFill>
                  <a:latin typeface="Times New Roman" panose="02020603050405020304" pitchFamily="18" charset="0"/>
                </a:rPr>
                <a:t>STUDEN</a:t>
              </a:r>
              <a:r>
                <a:rPr lang="ro-RO" altLang="ro-RO" sz="1200" b="1" dirty="0">
                  <a:solidFill>
                    <a:srgbClr val="FFC000"/>
                  </a:solidFill>
                  <a:latin typeface="Times New Roman" panose="02020603050405020304" pitchFamily="18" charset="0"/>
                </a:rPr>
                <a:t>ŢI</a:t>
              </a:r>
              <a:endParaRPr lang="en-US" altLang="ro-RO" sz="1200" b="1" dirty="0">
                <a:solidFill>
                  <a:srgbClr val="FFC000"/>
                </a:solidFill>
                <a:latin typeface="Times New Roman" panose="02020603050405020304" pitchFamily="18" charset="0"/>
              </a:endParaRPr>
            </a:p>
            <a:p>
              <a:pPr>
                <a:spcBef>
                  <a:spcPct val="0"/>
                </a:spcBef>
                <a:buClrTx/>
                <a:buSzTx/>
                <a:buFontTx/>
                <a:buNone/>
              </a:pPr>
              <a:r>
                <a:rPr lang="ro-RO" altLang="ro-RO" sz="1200" i="1" dirty="0">
                  <a:solidFill>
                    <a:srgbClr val="FFC000"/>
                  </a:solidFill>
                  <a:latin typeface="Times New Roman" panose="02020603050405020304" pitchFamily="18" charset="0"/>
                </a:rPr>
                <a:t>Locuri</a:t>
              </a:r>
              <a:r>
                <a:rPr lang="en-US" altLang="ro-RO" sz="1200" i="1" dirty="0">
                  <a:solidFill>
                    <a:srgbClr val="FFC000"/>
                  </a:solidFill>
                  <a:latin typeface="Times New Roman" panose="02020603050405020304" pitchFamily="18" charset="0"/>
                </a:rPr>
                <a:t> &gt; 400/</a:t>
              </a:r>
              <a:r>
                <a:rPr lang="ro-RO" altLang="ro-RO" sz="1200" i="1" dirty="0">
                  <a:solidFill>
                    <a:srgbClr val="FFC000"/>
                  </a:solidFill>
                  <a:latin typeface="Times New Roman" panose="02020603050405020304" pitchFamily="18" charset="0"/>
                </a:rPr>
                <a:t>an</a:t>
              </a:r>
              <a:endParaRPr lang="ro-RO" altLang="ro-RO" sz="1200" dirty="0">
                <a:latin typeface="Times New Roman" panose="02020603050405020304" pitchFamily="18" charset="0"/>
              </a:endParaRPr>
            </a:p>
          </p:txBody>
        </p:sp>
        <p:sp>
          <p:nvSpPr>
            <p:cNvPr id="20499" name="Line 64"/>
            <p:cNvSpPr>
              <a:spLocks noChangeShapeType="1"/>
            </p:cNvSpPr>
            <p:nvPr/>
          </p:nvSpPr>
          <p:spPr bwMode="auto">
            <a:xfrm flipH="1">
              <a:off x="1907467" y="4906925"/>
              <a:ext cx="0" cy="430250"/>
            </a:xfrm>
            <a:prstGeom prst="line">
              <a:avLst/>
            </a:prstGeom>
            <a:noFill/>
            <a:ln w="12700">
              <a:solidFill>
                <a:srgbClr val="FFC000"/>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spAutoFit/>
            </a:bodyPr>
            <a:lstStyle/>
            <a:p>
              <a:endParaRPr lang="en-US" sz="1200"/>
            </a:p>
          </p:txBody>
        </p:sp>
        <p:sp>
          <p:nvSpPr>
            <p:cNvPr id="92200" name="Line 40"/>
            <p:cNvSpPr>
              <a:spLocks noChangeShapeType="1"/>
            </p:cNvSpPr>
            <p:nvPr/>
          </p:nvSpPr>
          <p:spPr bwMode="auto">
            <a:xfrm>
              <a:off x="4535370" y="1816035"/>
              <a:ext cx="0" cy="304760"/>
            </a:xfrm>
            <a:prstGeom prst="line">
              <a:avLst/>
            </a:prstGeom>
            <a:noFill/>
            <a:ln w="12700">
              <a:solidFill>
                <a:schemeClr val="tx1"/>
              </a:solidFill>
              <a:round/>
              <a:headEnd/>
              <a:tailEnd type="triangle" w="med" len="med"/>
            </a:ln>
            <a:effectLst>
              <a:prstShdw prst="shdw17" dist="17961" dir="2700000">
                <a:schemeClr val="tx1">
                  <a:gamma/>
                  <a:shade val="60000"/>
                  <a:invGamma/>
                </a:schemeClr>
              </a:prstShdw>
            </a:effectLst>
          </p:spPr>
          <p:txBody>
            <a:bodyPr lIns="90488" tIns="44450" rIns="90488" bIns="44450">
              <a:spAutoFit/>
            </a:bodyPr>
            <a:lstStyle/>
            <a:p>
              <a:pPr>
                <a:defRPr/>
              </a:pPr>
              <a:endParaRPr lang="en-US" sz="1200">
                <a:effectLst>
                  <a:outerShdw blurRad="38100" dist="38100" dir="2700000" algn="tl">
                    <a:srgbClr val="000000">
                      <a:alpha val="43137"/>
                    </a:srgbClr>
                  </a:outerShdw>
                </a:effectLst>
                <a:latin typeface="Verdana" pitchFamily="34" charset="0"/>
                <a:cs typeface="+mn-cs"/>
              </a:endParaRPr>
            </a:p>
          </p:txBody>
        </p:sp>
        <p:sp>
          <p:nvSpPr>
            <p:cNvPr id="20501" name="Rectangle 10"/>
            <p:cNvSpPr>
              <a:spLocks noChangeArrowheads="1"/>
            </p:cNvSpPr>
            <p:nvPr/>
          </p:nvSpPr>
          <p:spPr bwMode="auto">
            <a:xfrm>
              <a:off x="4032785" y="1430893"/>
              <a:ext cx="1007163" cy="365864"/>
            </a:xfrm>
            <a:prstGeom prst="rect">
              <a:avLst/>
            </a:prstGeom>
            <a:solidFill>
              <a:srgbClr val="FFFF00"/>
            </a:solidFill>
            <a:ln w="38100">
              <a:solidFill>
                <a:srgbClr val="FFC000"/>
              </a:solidFill>
              <a:miter lim="800000"/>
              <a:headEnd/>
              <a:tailEnd/>
            </a:ln>
            <a:effectLst>
              <a:prstShdw prst="shdw17" dist="17961" dir="2700000">
                <a:srgbClr val="7A0000"/>
              </a:prstShdw>
            </a:effectLst>
          </p:spPr>
          <p:txBody>
            <a:bodyPr wrap="none" lIns="90488" tIns="44450" rIns="90488" bIns="4445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ro-RO" sz="1200" b="1" dirty="0">
                  <a:solidFill>
                    <a:schemeClr val="bg2"/>
                  </a:solidFill>
                  <a:latin typeface="Times New Roman" panose="02020603050405020304" pitchFamily="18" charset="0"/>
                </a:rPr>
                <a:t>DIRECTOR</a:t>
              </a:r>
            </a:p>
          </p:txBody>
        </p:sp>
        <p:sp>
          <p:nvSpPr>
            <p:cNvPr id="72724" name="Rectangle 20"/>
            <p:cNvSpPr>
              <a:spLocks noChangeArrowheads="1"/>
            </p:cNvSpPr>
            <p:nvPr/>
          </p:nvSpPr>
          <p:spPr bwMode="auto">
            <a:xfrm>
              <a:off x="6335642" y="2603331"/>
              <a:ext cx="1738358" cy="612052"/>
            </a:xfrm>
            <a:prstGeom prst="rect">
              <a:avLst/>
            </a:prstGeom>
            <a:solidFill>
              <a:srgbClr val="FFFF99"/>
            </a:solidFill>
            <a:ln w="38100">
              <a:solidFill>
                <a:srgbClr val="FF9900"/>
              </a:solidFill>
              <a:miter lim="800000"/>
              <a:headEnd/>
              <a:tailEnd/>
            </a:ln>
            <a:effectLst>
              <a:prstShdw prst="shdw17" dist="17961" dir="2700000">
                <a:srgbClr val="FF9900">
                  <a:gamma/>
                  <a:shade val="60000"/>
                  <a:invGamma/>
                </a:srgbClr>
              </a:prstShdw>
            </a:effectLst>
          </p:spPr>
          <p:txBody>
            <a:bodyPr lIns="90488" tIns="44450" rIns="90488" bIns="4445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defRPr/>
              </a:pPr>
              <a:r>
                <a:rPr lang="ro-RO" altLang="en-US" sz="1200" b="1" dirty="0">
                  <a:solidFill>
                    <a:srgbClr val="000000"/>
                  </a:solidFill>
                  <a:effectLst>
                    <a:outerShdw blurRad="38100" dist="38100" dir="2700000" algn="tl">
                      <a:srgbClr val="FFFFFF"/>
                    </a:outerShdw>
                  </a:effectLst>
                </a:rPr>
                <a:t>Se</a:t>
              </a:r>
              <a:r>
                <a:rPr lang="en-US" altLang="en-US" sz="1200" b="1" dirty="0" err="1">
                  <a:solidFill>
                    <a:srgbClr val="000000"/>
                  </a:solidFill>
                  <a:effectLst>
                    <a:outerShdw blurRad="38100" dist="38100" dir="2700000" algn="tl">
                      <a:srgbClr val="FFFFFF"/>
                    </a:outerShdw>
                  </a:effectLst>
                </a:rPr>
                <a:t>rviciul</a:t>
              </a:r>
              <a:endParaRPr lang="ro-RO" altLang="en-US" sz="1200" b="1" dirty="0">
                <a:solidFill>
                  <a:srgbClr val="000000"/>
                </a:solidFill>
                <a:effectLst>
                  <a:outerShdw blurRad="38100" dist="38100" dir="2700000" algn="tl">
                    <a:srgbClr val="FFFFFF"/>
                  </a:outerShdw>
                </a:effectLst>
              </a:endParaRPr>
            </a:p>
            <a:p>
              <a:pPr algn="ctr">
                <a:defRPr/>
              </a:pPr>
              <a:r>
                <a:rPr lang="en-US" altLang="en-US" sz="1200" b="1" dirty="0" err="1">
                  <a:solidFill>
                    <a:srgbClr val="000000"/>
                  </a:solidFill>
                  <a:effectLst>
                    <a:outerShdw blurRad="38100" dist="38100" dir="2700000" algn="tl">
                      <a:srgbClr val="FFFFFF"/>
                    </a:outerShdw>
                  </a:effectLst>
                </a:rPr>
                <a:t>sprijin</a:t>
              </a:r>
              <a:r>
                <a:rPr lang="en-US" altLang="en-US" sz="1200" b="1" dirty="0">
                  <a:solidFill>
                    <a:srgbClr val="000000"/>
                  </a:solidFill>
                  <a:effectLst>
                    <a:outerShdw blurRad="38100" dist="38100" dir="2700000" algn="tl">
                      <a:srgbClr val="FFFFFF"/>
                    </a:outerShdw>
                  </a:effectLst>
                </a:rPr>
                <a:t> </a:t>
              </a:r>
              <a:r>
                <a:rPr lang="ro-RO" altLang="en-US" sz="1200" b="1" dirty="0">
                  <a:solidFill>
                    <a:srgbClr val="000000"/>
                  </a:solidFill>
                  <a:effectLst>
                    <a:outerShdw blurRad="38100" dist="38100" dir="2700000" algn="tl">
                      <a:srgbClr val="FFFFFF"/>
                    </a:outerShdw>
                  </a:effectLst>
                </a:rPr>
                <a:t>învățământ</a:t>
              </a:r>
              <a:endParaRPr lang="en-US" altLang="en-US" sz="1200" b="1" dirty="0">
                <a:solidFill>
                  <a:srgbClr val="000000"/>
                </a:solidFill>
                <a:effectLst>
                  <a:outerShdw blurRad="38100" dist="38100" dir="2700000" algn="tl">
                    <a:srgbClr val="FFFFFF"/>
                  </a:outerShdw>
                </a:effectLst>
              </a:endParaRPr>
            </a:p>
          </p:txBody>
        </p:sp>
        <p:sp>
          <p:nvSpPr>
            <p:cNvPr id="92201" name="Line 41"/>
            <p:cNvSpPr>
              <a:spLocks noChangeShapeType="1"/>
            </p:cNvSpPr>
            <p:nvPr/>
          </p:nvSpPr>
          <p:spPr bwMode="auto">
            <a:xfrm flipV="1">
              <a:off x="1936563" y="2120795"/>
              <a:ext cx="5213488" cy="0"/>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lIns="90488" tIns="44450" rIns="90488" bIns="44450">
              <a:spAutoFit/>
            </a:bodyPr>
            <a:lstStyle/>
            <a:p>
              <a:pPr>
                <a:defRPr/>
              </a:pPr>
              <a:endParaRPr lang="en-US" sz="1200">
                <a:effectLst>
                  <a:outerShdw blurRad="38100" dist="38100" dir="2700000" algn="tl">
                    <a:srgbClr val="000000">
                      <a:alpha val="43137"/>
                    </a:srgbClr>
                  </a:outerShdw>
                </a:effectLst>
                <a:latin typeface="Verdana" pitchFamily="34" charset="0"/>
                <a:cs typeface="+mn-cs"/>
              </a:endParaRPr>
            </a:p>
          </p:txBody>
        </p:sp>
        <p:sp>
          <p:nvSpPr>
            <p:cNvPr id="32" name="Line 42"/>
            <p:cNvSpPr>
              <a:spLocks noChangeShapeType="1"/>
            </p:cNvSpPr>
            <p:nvPr/>
          </p:nvSpPr>
          <p:spPr bwMode="auto">
            <a:xfrm>
              <a:off x="4068633" y="2133493"/>
              <a:ext cx="0" cy="436505"/>
            </a:xfrm>
            <a:prstGeom prst="line">
              <a:avLst/>
            </a:prstGeom>
            <a:noFill/>
            <a:ln w="12700">
              <a:solidFill>
                <a:schemeClr val="tx1"/>
              </a:solidFill>
              <a:round/>
              <a:headEnd/>
              <a:tailEnd type="triangle" w="med" len="med"/>
            </a:ln>
            <a:effectLst>
              <a:prstShdw prst="shdw17" dist="17961" dir="2700000">
                <a:schemeClr val="tx1">
                  <a:gamma/>
                  <a:shade val="60000"/>
                  <a:invGamma/>
                </a:schemeClr>
              </a:prstShdw>
            </a:effectLst>
          </p:spPr>
          <p:txBody>
            <a:bodyPr lIns="90488" tIns="44450" rIns="90488" bIns="44450">
              <a:spAutoFit/>
            </a:bodyPr>
            <a:lstStyle/>
            <a:p>
              <a:pPr>
                <a:defRPr/>
              </a:pPr>
              <a:endParaRPr lang="en-US" sz="1200">
                <a:effectLst>
                  <a:outerShdw blurRad="38100" dist="38100" dir="2700000" algn="tl">
                    <a:srgbClr val="000000">
                      <a:alpha val="43137"/>
                    </a:srgbClr>
                  </a:outerShdw>
                </a:effectLst>
                <a:latin typeface="Verdana" pitchFamily="34" charset="0"/>
                <a:cs typeface="+mn-cs"/>
              </a:endParaRPr>
            </a:p>
          </p:txBody>
        </p:sp>
        <p:sp>
          <p:nvSpPr>
            <p:cNvPr id="33" name="Line 42"/>
            <p:cNvSpPr>
              <a:spLocks noChangeShapeType="1"/>
            </p:cNvSpPr>
            <p:nvPr/>
          </p:nvSpPr>
          <p:spPr bwMode="auto">
            <a:xfrm>
              <a:off x="7150051" y="2133493"/>
              <a:ext cx="0" cy="436505"/>
            </a:xfrm>
            <a:prstGeom prst="line">
              <a:avLst/>
            </a:prstGeom>
            <a:noFill/>
            <a:ln w="12700">
              <a:solidFill>
                <a:schemeClr val="tx1"/>
              </a:solidFill>
              <a:round/>
              <a:headEnd/>
              <a:tailEnd type="triangle" w="med" len="med"/>
            </a:ln>
            <a:effectLst>
              <a:prstShdw prst="shdw17" dist="17961" dir="2700000">
                <a:schemeClr val="tx1">
                  <a:gamma/>
                  <a:shade val="60000"/>
                  <a:invGamma/>
                </a:schemeClr>
              </a:prstShdw>
            </a:effectLst>
          </p:spPr>
          <p:txBody>
            <a:bodyPr lIns="90488" tIns="44450" rIns="90488" bIns="44450">
              <a:spAutoFit/>
            </a:bodyPr>
            <a:lstStyle/>
            <a:p>
              <a:pPr>
                <a:defRPr/>
              </a:pPr>
              <a:endParaRPr lang="en-US" sz="1200">
                <a:effectLst>
                  <a:outerShdw blurRad="38100" dist="38100" dir="2700000" algn="tl">
                    <a:srgbClr val="000000">
                      <a:alpha val="43137"/>
                    </a:srgbClr>
                  </a:outerShdw>
                </a:effectLst>
                <a:latin typeface="Verdana" pitchFamily="34" charset="0"/>
                <a:cs typeface="+mn-cs"/>
              </a:endParaRPr>
            </a:p>
          </p:txBody>
        </p:sp>
        <p:sp>
          <p:nvSpPr>
            <p:cNvPr id="20506" name="Line 35"/>
            <p:cNvSpPr>
              <a:spLocks noChangeShapeType="1"/>
            </p:cNvSpPr>
            <p:nvPr/>
          </p:nvSpPr>
          <p:spPr bwMode="auto">
            <a:xfrm flipV="1">
              <a:off x="5137150" y="3578225"/>
              <a:ext cx="3221038" cy="0"/>
            </a:xfrm>
            <a:prstGeom prst="line">
              <a:avLst/>
            </a:prstGeom>
            <a:noFill/>
            <a:ln w="12700">
              <a:solidFill>
                <a:schemeClr val="tx1"/>
              </a:solidFill>
              <a:round/>
              <a:headEnd/>
              <a:tailEnd/>
            </a:ln>
            <a:effectLst>
              <a:prstShdw prst="shdw17" dist="17961" dir="2700000">
                <a:srgbClr val="999999"/>
              </a:prstShdw>
            </a:effectLst>
            <a:extLst>
              <a:ext uri="{909E8E84-426E-40DD-AFC4-6F175D3DCCD1}">
                <a14:hiddenFill xmlns:a14="http://schemas.microsoft.com/office/drawing/2010/main">
                  <a:noFill/>
                </a14:hiddenFill>
              </a:ext>
            </a:extLst>
          </p:spPr>
          <p:txBody>
            <a:bodyPr lIns="90488" tIns="44450" rIns="90488" bIns="44450">
              <a:spAutoFit/>
            </a:bodyPr>
            <a:lstStyle/>
            <a:p>
              <a:endParaRPr lang="en-US" sz="1200"/>
            </a:p>
          </p:txBody>
        </p:sp>
        <p:sp>
          <p:nvSpPr>
            <p:cNvPr id="92168" name="Rectangle 8"/>
            <p:cNvSpPr>
              <a:spLocks noChangeArrowheads="1"/>
            </p:cNvSpPr>
            <p:nvPr/>
          </p:nvSpPr>
          <p:spPr bwMode="auto">
            <a:xfrm>
              <a:off x="7631077" y="3931893"/>
              <a:ext cx="1373223" cy="1231737"/>
            </a:xfrm>
            <a:prstGeom prst="rect">
              <a:avLst/>
            </a:prstGeom>
            <a:solidFill>
              <a:srgbClr val="FFFF99"/>
            </a:solidFill>
            <a:ln w="38100">
              <a:solidFill>
                <a:srgbClr val="FF9900"/>
              </a:solidFill>
              <a:miter lim="800000"/>
              <a:headEnd/>
              <a:tailEnd/>
            </a:ln>
            <a:effectLst>
              <a:prstShdw prst="shdw17" dist="17961" dir="2700000">
                <a:srgbClr val="995C00"/>
              </a:prstShdw>
            </a:effectLst>
          </p:spPr>
          <p:txBody>
            <a:bodyPr lIns="90488" tIns="44450" rIns="90488" bIns="44450" anchor="ctr"/>
            <a:lstStyle/>
            <a:p>
              <a:pPr algn="ctr">
                <a:defRPr/>
              </a:pPr>
              <a:r>
                <a:rPr lang="en-US" sz="1200" b="1" dirty="0" err="1">
                  <a:solidFill>
                    <a:srgbClr val="000000"/>
                  </a:solidFill>
                  <a:effectLst>
                    <a:outerShdw blurRad="38100" dist="38100" dir="2700000" algn="tl">
                      <a:srgbClr val="FFFFFF"/>
                    </a:outerShdw>
                  </a:effectLst>
                  <a:cs typeface="+mn-cs"/>
                </a:rPr>
                <a:t>Compartiment</a:t>
              </a:r>
              <a:r>
                <a:rPr lang="en-US" sz="1200" b="1" dirty="0">
                  <a:solidFill>
                    <a:srgbClr val="000000"/>
                  </a:solidFill>
                  <a:effectLst>
                    <a:outerShdw blurRad="38100" dist="38100" dir="2700000" algn="tl">
                      <a:srgbClr val="FFFFFF"/>
                    </a:outerShdw>
                  </a:effectLst>
                  <a:cs typeface="+mn-cs"/>
                </a:rPr>
                <a:t>  </a:t>
              </a:r>
              <a:endParaRPr lang="ro-RO" sz="1200" b="1" dirty="0">
                <a:solidFill>
                  <a:srgbClr val="000000"/>
                </a:solidFill>
                <a:effectLst>
                  <a:outerShdw blurRad="38100" dist="38100" dir="2700000" algn="tl">
                    <a:srgbClr val="FFFFFF"/>
                  </a:outerShdw>
                </a:effectLst>
                <a:cs typeface="+mn-cs"/>
              </a:endParaRPr>
            </a:p>
            <a:p>
              <a:pPr algn="ctr">
                <a:defRPr/>
              </a:pPr>
              <a:r>
                <a:rPr lang="en-US" sz="1200" b="1" dirty="0" err="1">
                  <a:solidFill>
                    <a:srgbClr val="000000"/>
                  </a:solidFill>
                  <a:effectLst>
                    <a:outerShdw blurRad="38100" dist="38100" dir="2700000" algn="tl">
                      <a:srgbClr val="FFFFFF"/>
                    </a:outerShdw>
                  </a:effectLst>
                  <a:cs typeface="+mn-cs"/>
                </a:rPr>
                <a:t>informatizare</a:t>
              </a:r>
              <a:endParaRPr lang="en-US" sz="1200" b="1" dirty="0">
                <a:solidFill>
                  <a:srgbClr val="000000"/>
                </a:solidFill>
                <a:effectLst>
                  <a:outerShdw blurRad="38100" dist="38100" dir="2700000" algn="tl">
                    <a:srgbClr val="FFFFFF"/>
                  </a:outerShdw>
                </a:effectLst>
                <a:cs typeface="+mn-cs"/>
              </a:endParaRPr>
            </a:p>
          </p:txBody>
        </p:sp>
        <p:sp>
          <p:nvSpPr>
            <p:cNvPr id="20508" name="Line 64"/>
            <p:cNvSpPr>
              <a:spLocks noChangeShapeType="1"/>
            </p:cNvSpPr>
            <p:nvPr/>
          </p:nvSpPr>
          <p:spPr bwMode="auto">
            <a:xfrm>
              <a:off x="5112060" y="3576638"/>
              <a:ext cx="0" cy="3286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spAutoFit/>
            </a:bodyPr>
            <a:lstStyle/>
            <a:p>
              <a:endParaRPr lang="en-US" sz="1200"/>
            </a:p>
          </p:txBody>
        </p:sp>
        <p:sp>
          <p:nvSpPr>
            <p:cNvPr id="20509" name="Line 64"/>
            <p:cNvSpPr>
              <a:spLocks noChangeShapeType="1"/>
            </p:cNvSpPr>
            <p:nvPr/>
          </p:nvSpPr>
          <p:spPr bwMode="auto">
            <a:xfrm>
              <a:off x="6767513" y="3581400"/>
              <a:ext cx="0" cy="3286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spAutoFit/>
            </a:bodyPr>
            <a:lstStyle/>
            <a:p>
              <a:endParaRPr lang="en-US" sz="1200"/>
            </a:p>
          </p:txBody>
        </p:sp>
        <p:sp>
          <p:nvSpPr>
            <p:cNvPr id="20510" name="Line 64"/>
            <p:cNvSpPr>
              <a:spLocks noChangeShapeType="1"/>
            </p:cNvSpPr>
            <p:nvPr/>
          </p:nvSpPr>
          <p:spPr bwMode="auto">
            <a:xfrm>
              <a:off x="8358188" y="3590925"/>
              <a:ext cx="0" cy="3286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spAutoFit/>
            </a:bodyPr>
            <a:lstStyle/>
            <a:p>
              <a:endParaRPr lang="en-US" sz="1200"/>
            </a:p>
          </p:txBody>
        </p:sp>
        <p:sp>
          <p:nvSpPr>
            <p:cNvPr id="46" name="Line 42"/>
            <p:cNvSpPr>
              <a:spLocks noChangeShapeType="1"/>
            </p:cNvSpPr>
            <p:nvPr/>
          </p:nvSpPr>
          <p:spPr bwMode="auto">
            <a:xfrm flipH="1">
              <a:off x="7200852" y="3229670"/>
              <a:ext cx="0" cy="343496"/>
            </a:xfrm>
            <a:prstGeom prst="line">
              <a:avLst/>
            </a:prstGeom>
            <a:noFill/>
            <a:ln w="12700">
              <a:solidFill>
                <a:schemeClr val="tx1"/>
              </a:solidFill>
              <a:round/>
              <a:headEnd/>
              <a:tailEnd type="triangle" w="med" len="med"/>
            </a:ln>
            <a:effectLst>
              <a:prstShdw prst="shdw17" dist="17961" dir="2700000">
                <a:schemeClr val="tx1">
                  <a:gamma/>
                  <a:shade val="60000"/>
                  <a:invGamma/>
                </a:schemeClr>
              </a:prstShdw>
            </a:effectLst>
          </p:spPr>
          <p:txBody>
            <a:bodyPr wrap="square" lIns="90488" tIns="44450" rIns="90488" bIns="44450">
              <a:spAutoFit/>
            </a:bodyPr>
            <a:lstStyle/>
            <a:p>
              <a:pPr>
                <a:defRPr/>
              </a:pPr>
              <a:endParaRPr lang="en-US" sz="1200">
                <a:effectLst>
                  <a:outerShdw blurRad="38100" dist="38100" dir="2700000" algn="tl">
                    <a:srgbClr val="000000">
                      <a:alpha val="43137"/>
                    </a:srgbClr>
                  </a:outerShdw>
                </a:effectLst>
                <a:latin typeface="Verdana" pitchFamily="34" charset="0"/>
                <a:cs typeface="+mn-cs"/>
              </a:endParaRPr>
            </a:p>
          </p:txBody>
        </p:sp>
        <p:sp>
          <p:nvSpPr>
            <p:cNvPr id="39" name="Rectangle 5"/>
            <p:cNvSpPr>
              <a:spLocks noChangeArrowheads="1"/>
            </p:cNvSpPr>
            <p:nvPr/>
          </p:nvSpPr>
          <p:spPr bwMode="auto">
            <a:xfrm>
              <a:off x="2846226" y="2617617"/>
              <a:ext cx="1655806" cy="612052"/>
            </a:xfrm>
            <a:prstGeom prst="rect">
              <a:avLst/>
            </a:prstGeom>
            <a:solidFill>
              <a:srgbClr val="FFFF99"/>
            </a:solidFill>
            <a:ln w="38100">
              <a:solidFill>
                <a:srgbClr val="FF9900"/>
              </a:solidFill>
              <a:miter lim="800000"/>
              <a:headEnd/>
              <a:tailEnd/>
            </a:ln>
            <a:effectLst>
              <a:prstShdw prst="shdw17" dist="17961" dir="2700000">
                <a:srgbClr val="995C00"/>
              </a:prstShdw>
            </a:effectLst>
          </p:spPr>
          <p:txBody>
            <a:bodyPr wrap="square" lIns="90488" tIns="44450" rIns="90488" bIns="44450">
              <a:spAutoFit/>
            </a:bodyPr>
            <a:lstStyle/>
            <a:p>
              <a:pPr algn="ctr">
                <a:defRPr/>
              </a:pPr>
              <a:r>
                <a:rPr lang="en-US" sz="1200" b="1" dirty="0" err="1">
                  <a:solidFill>
                    <a:srgbClr val="000000"/>
                  </a:solidFill>
                  <a:effectLst>
                    <a:outerShdw blurRad="38100" dist="38100" dir="2700000" algn="tl">
                      <a:srgbClr val="FFFFFF"/>
                    </a:outerShdw>
                  </a:effectLst>
                </a:rPr>
                <a:t>Structura</a:t>
              </a:r>
              <a:r>
                <a:rPr lang="en-US" sz="1200" b="1" dirty="0">
                  <a:solidFill>
                    <a:srgbClr val="000000"/>
                  </a:solidFill>
                  <a:effectLst>
                    <a:outerShdw blurRad="38100" dist="38100" dir="2700000" algn="tl">
                      <a:srgbClr val="FFFFFF"/>
                    </a:outerShdw>
                  </a:effectLst>
                </a:rPr>
                <a:t> </a:t>
              </a:r>
            </a:p>
            <a:p>
              <a:pPr algn="ctr">
                <a:defRPr/>
              </a:pPr>
              <a:r>
                <a:rPr lang="en-US" sz="1200" b="1" dirty="0" err="1">
                  <a:solidFill>
                    <a:srgbClr val="000000"/>
                  </a:solidFill>
                  <a:effectLst>
                    <a:outerShdw blurRad="38100" dist="38100" dir="2700000" algn="tl">
                      <a:srgbClr val="FFFFFF"/>
                    </a:outerShdw>
                  </a:effectLst>
                  <a:cs typeface="+mn-cs"/>
                </a:rPr>
                <a:t>Financiar</a:t>
              </a:r>
              <a:r>
                <a:rPr lang="en-US" sz="1200" b="1" dirty="0">
                  <a:solidFill>
                    <a:srgbClr val="000000"/>
                  </a:solidFill>
                  <a:effectLst>
                    <a:outerShdw blurRad="38100" dist="38100" dir="2700000" algn="tl">
                      <a:srgbClr val="FFFFFF"/>
                    </a:outerShdw>
                  </a:effectLst>
                  <a:cs typeface="+mn-cs"/>
                </a:rPr>
                <a:t> – </a:t>
              </a:r>
              <a:r>
                <a:rPr lang="en-US" sz="1200" b="1" dirty="0" err="1">
                  <a:solidFill>
                    <a:srgbClr val="000000"/>
                  </a:solidFill>
                  <a:effectLst>
                    <a:outerShdw blurRad="38100" dist="38100" dir="2700000" algn="tl">
                      <a:srgbClr val="FFFFFF"/>
                    </a:outerShdw>
                  </a:effectLst>
                  <a:cs typeface="+mn-cs"/>
                </a:rPr>
                <a:t>contabil</a:t>
              </a:r>
              <a:r>
                <a:rPr lang="ro-RO" sz="1200" b="1" dirty="0">
                  <a:solidFill>
                    <a:srgbClr val="000000"/>
                  </a:solidFill>
                  <a:effectLst>
                    <a:outerShdw blurRad="38100" dist="38100" dir="2700000" algn="tl">
                      <a:srgbClr val="FFFFFF"/>
                    </a:outerShdw>
                  </a:effectLst>
                  <a:cs typeface="+mn-cs"/>
                </a:rPr>
                <a:t>ă</a:t>
              </a:r>
              <a:endParaRPr lang="en-US" sz="1200" b="1" dirty="0">
                <a:solidFill>
                  <a:srgbClr val="000000"/>
                </a:solidFill>
                <a:effectLst>
                  <a:outerShdw blurRad="38100" dist="38100" dir="2700000" algn="tl">
                    <a:srgbClr val="FFFFFF"/>
                  </a:outerShdw>
                </a:effectLst>
                <a:cs typeface="+mn-cs"/>
              </a:endParaRPr>
            </a:p>
          </p:txBody>
        </p:sp>
        <p:sp>
          <p:nvSpPr>
            <p:cNvPr id="42" name="Rectangle 5"/>
            <p:cNvSpPr>
              <a:spLocks noChangeArrowheads="1"/>
            </p:cNvSpPr>
            <p:nvPr/>
          </p:nvSpPr>
          <p:spPr bwMode="auto">
            <a:xfrm>
              <a:off x="869735" y="2600155"/>
              <a:ext cx="1685970" cy="612052"/>
            </a:xfrm>
            <a:prstGeom prst="rect">
              <a:avLst/>
            </a:prstGeom>
            <a:solidFill>
              <a:srgbClr val="FFFF99"/>
            </a:solidFill>
            <a:ln w="38100">
              <a:solidFill>
                <a:srgbClr val="FF9900"/>
              </a:solidFill>
              <a:miter lim="800000"/>
              <a:headEnd/>
              <a:tailEnd/>
            </a:ln>
            <a:effectLst>
              <a:prstShdw prst="shdw17" dist="17961" dir="2700000">
                <a:srgbClr val="995C00"/>
              </a:prstShdw>
            </a:effectLst>
          </p:spPr>
          <p:txBody>
            <a:bodyPr wrap="square" lIns="90488" tIns="44450" rIns="90488" bIns="44450">
              <a:spAutoFit/>
            </a:bodyPr>
            <a:lstStyle/>
            <a:p>
              <a:pPr algn="ctr">
                <a:defRPr/>
              </a:pPr>
              <a:r>
                <a:rPr lang="vi-VN" sz="1200" b="1" dirty="0">
                  <a:solidFill>
                    <a:srgbClr val="000000"/>
                  </a:solidFill>
                  <a:effectLst>
                    <a:outerShdw blurRad="38100" dist="38100" dir="2700000" algn="tl">
                      <a:srgbClr val="FFFFFF"/>
                    </a:outerShdw>
                  </a:effectLst>
                  <a:cs typeface="+mn-cs"/>
                </a:rPr>
                <a:t>Departamentul d</a:t>
              </a:r>
              <a:r>
                <a:rPr lang="en-US" sz="1200" b="1" dirty="0">
                  <a:solidFill>
                    <a:srgbClr val="000000"/>
                  </a:solidFill>
                  <a:effectLst>
                    <a:outerShdw blurRad="38100" dist="38100" dir="2700000" algn="tl">
                      <a:srgbClr val="FFFFFF"/>
                    </a:outerShdw>
                  </a:effectLst>
                  <a:cs typeface="+mn-cs"/>
                </a:rPr>
                <a:t>e</a:t>
              </a:r>
            </a:p>
            <a:p>
              <a:pPr algn="ctr">
                <a:defRPr/>
              </a:pPr>
              <a:r>
                <a:rPr lang="vi-VN" sz="1200" b="1" dirty="0">
                  <a:solidFill>
                    <a:srgbClr val="000000"/>
                  </a:solidFill>
                  <a:effectLst>
                    <a:outerShdw blurRad="38100" dist="38100" dir="2700000" algn="tl">
                      <a:srgbClr val="FFFFFF"/>
                    </a:outerShdw>
                  </a:effectLst>
                  <a:cs typeface="+mn-cs"/>
                </a:rPr>
                <a:t>management</a:t>
              </a:r>
            </a:p>
          </p:txBody>
        </p:sp>
        <p:sp>
          <p:nvSpPr>
            <p:cNvPr id="43" name="Rectangle 5"/>
            <p:cNvSpPr>
              <a:spLocks noChangeArrowheads="1"/>
            </p:cNvSpPr>
            <p:nvPr/>
          </p:nvSpPr>
          <p:spPr bwMode="auto">
            <a:xfrm>
              <a:off x="71202" y="3447769"/>
              <a:ext cx="1708195" cy="612052"/>
            </a:xfrm>
            <a:prstGeom prst="rect">
              <a:avLst/>
            </a:prstGeom>
            <a:solidFill>
              <a:srgbClr val="FFFF99"/>
            </a:solidFill>
            <a:ln w="38100">
              <a:solidFill>
                <a:srgbClr val="FF9900"/>
              </a:solidFill>
              <a:miter lim="800000"/>
              <a:headEnd/>
              <a:tailEnd/>
            </a:ln>
            <a:effectLst>
              <a:prstShdw prst="shdw17" dist="17961" dir="2700000">
                <a:srgbClr val="995C00"/>
              </a:prstShdw>
            </a:effectLst>
          </p:spPr>
          <p:txBody>
            <a:bodyPr lIns="90488" tIns="44450" rIns="90488" bIns="44450">
              <a:spAutoFit/>
            </a:bodyPr>
            <a:lstStyle/>
            <a:p>
              <a:pPr algn="ctr">
                <a:defRPr/>
              </a:pPr>
              <a:r>
                <a:rPr lang="en-US" sz="1200" b="1" dirty="0" err="1">
                  <a:solidFill>
                    <a:srgbClr val="000000"/>
                  </a:solidFill>
                  <a:effectLst>
                    <a:outerShdw blurRad="38100" dist="38100" dir="2700000" algn="tl">
                      <a:srgbClr val="FFFFFF"/>
                    </a:outerShdw>
                  </a:effectLst>
                  <a:cs typeface="+mn-cs"/>
                </a:rPr>
                <a:t>Şcoala</a:t>
              </a:r>
              <a:r>
                <a:rPr lang="en-US" sz="1200" b="1" dirty="0">
                  <a:solidFill>
                    <a:srgbClr val="000000"/>
                  </a:solidFill>
                  <a:effectLst>
                    <a:outerShdw blurRad="38100" dist="38100" dir="2700000" algn="tl">
                      <a:srgbClr val="FFFFFF"/>
                    </a:outerShdw>
                  </a:effectLst>
                  <a:cs typeface="+mn-cs"/>
                </a:rPr>
                <a:t> de </a:t>
              </a:r>
              <a:r>
                <a:rPr lang="en-US" sz="1200" b="1" dirty="0" err="1">
                  <a:solidFill>
                    <a:srgbClr val="000000"/>
                  </a:solidFill>
                  <a:effectLst>
                    <a:outerShdw blurRad="38100" dist="38100" dir="2700000" algn="tl">
                      <a:srgbClr val="FFFFFF"/>
                    </a:outerShdw>
                  </a:effectLst>
                  <a:cs typeface="+mn-cs"/>
                </a:rPr>
                <a:t>studii</a:t>
              </a:r>
              <a:r>
                <a:rPr lang="en-US" sz="1200" b="1" dirty="0">
                  <a:solidFill>
                    <a:srgbClr val="000000"/>
                  </a:solidFill>
                  <a:effectLst>
                    <a:outerShdw blurRad="38100" dist="38100" dir="2700000" algn="tl">
                      <a:srgbClr val="FFFFFF"/>
                    </a:outerShdw>
                  </a:effectLst>
                  <a:cs typeface="+mn-cs"/>
                </a:rPr>
                <a:t> </a:t>
              </a:r>
              <a:r>
                <a:rPr lang="en-US" sz="1200" b="1" dirty="0" err="1">
                  <a:solidFill>
                    <a:srgbClr val="000000"/>
                  </a:solidFill>
                  <a:effectLst>
                    <a:outerShdw blurRad="38100" dist="38100" dir="2700000" algn="tl">
                      <a:srgbClr val="FFFFFF"/>
                    </a:outerShdw>
                  </a:effectLst>
                  <a:cs typeface="+mn-cs"/>
                </a:rPr>
                <a:t>postuniversitare</a:t>
              </a:r>
              <a:endParaRPr lang="en-US" sz="1200" b="1" dirty="0">
                <a:solidFill>
                  <a:srgbClr val="000000"/>
                </a:solidFill>
                <a:effectLst>
                  <a:outerShdw blurRad="38100" dist="38100" dir="2700000" algn="tl">
                    <a:srgbClr val="FFFFFF"/>
                  </a:outerShdw>
                </a:effectLst>
                <a:cs typeface="+mn-cs"/>
              </a:endParaRPr>
            </a:p>
          </p:txBody>
        </p:sp>
        <p:sp>
          <p:nvSpPr>
            <p:cNvPr id="44" name="Rectangle 8"/>
            <p:cNvSpPr>
              <a:spLocks noChangeArrowheads="1"/>
            </p:cNvSpPr>
            <p:nvPr/>
          </p:nvSpPr>
          <p:spPr bwMode="auto">
            <a:xfrm>
              <a:off x="518889" y="4335065"/>
              <a:ext cx="847747" cy="509520"/>
            </a:xfrm>
            <a:prstGeom prst="rect">
              <a:avLst/>
            </a:prstGeom>
            <a:solidFill>
              <a:schemeClr val="bg1">
                <a:lumMod val="75000"/>
              </a:schemeClr>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p>
              <a:pPr algn="ctr">
                <a:defRPr/>
              </a:pPr>
              <a:r>
                <a:rPr lang="en-US" sz="1200" b="1" dirty="0">
                  <a:solidFill>
                    <a:srgbClr val="FFC000"/>
                  </a:solidFill>
                  <a:cs typeface="+mn-cs"/>
                </a:rPr>
                <a:t>Program</a:t>
              </a:r>
            </a:p>
            <a:p>
              <a:pPr algn="ctr">
                <a:defRPr/>
              </a:pPr>
              <a:r>
                <a:rPr lang="en-US" sz="1200" b="1" dirty="0">
                  <a:solidFill>
                    <a:srgbClr val="FFC000"/>
                  </a:solidFill>
                  <a:cs typeface="+mn-cs"/>
                </a:rPr>
                <a:t>Master</a:t>
              </a:r>
            </a:p>
          </p:txBody>
        </p:sp>
        <p:sp>
          <p:nvSpPr>
            <p:cNvPr id="49" name="Rectangle 8"/>
            <p:cNvSpPr>
              <a:spLocks noChangeArrowheads="1"/>
            </p:cNvSpPr>
            <p:nvPr/>
          </p:nvSpPr>
          <p:spPr bwMode="auto">
            <a:xfrm>
              <a:off x="1477764" y="4352525"/>
              <a:ext cx="825522" cy="509521"/>
            </a:xfrm>
            <a:prstGeom prst="rect">
              <a:avLst/>
            </a:prstGeom>
            <a:solidFill>
              <a:schemeClr val="bg1">
                <a:lumMod val="75000"/>
              </a:schemeClr>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p>
              <a:pPr algn="ctr">
                <a:defRPr/>
              </a:pPr>
              <a:r>
                <a:rPr lang="en-US" sz="1200" b="1" dirty="0">
                  <a:solidFill>
                    <a:srgbClr val="FFC000"/>
                  </a:solidFill>
                  <a:cs typeface="+mn-cs"/>
                </a:rPr>
                <a:t> Curs</a:t>
              </a:r>
              <a:r>
                <a:rPr lang="ro-RO" sz="1200" b="1" dirty="0">
                  <a:solidFill>
                    <a:srgbClr val="FFC000"/>
                  </a:solidFill>
                  <a:cs typeface="+mn-cs"/>
                </a:rPr>
                <a:t>uri  </a:t>
              </a:r>
              <a:endParaRPr lang="en-US" sz="1200" b="1" dirty="0">
                <a:solidFill>
                  <a:srgbClr val="FFC000"/>
                </a:solidFill>
                <a:cs typeface="+mn-cs"/>
              </a:endParaRPr>
            </a:p>
            <a:p>
              <a:pPr algn="ctr">
                <a:defRPr/>
              </a:pPr>
              <a:r>
                <a:rPr lang="en-US" sz="1200" b="1" dirty="0">
                  <a:solidFill>
                    <a:srgbClr val="FFC000"/>
                  </a:solidFill>
                  <a:cs typeface="+mn-cs"/>
                </a:rPr>
                <a:t>P.U.</a:t>
              </a:r>
            </a:p>
          </p:txBody>
        </p:sp>
        <p:sp>
          <p:nvSpPr>
            <p:cNvPr id="50" name="Rectangle 8"/>
            <p:cNvSpPr>
              <a:spLocks noChangeArrowheads="1"/>
            </p:cNvSpPr>
            <p:nvPr/>
          </p:nvSpPr>
          <p:spPr bwMode="auto">
            <a:xfrm>
              <a:off x="2392188" y="4352525"/>
              <a:ext cx="774720" cy="509521"/>
            </a:xfrm>
            <a:prstGeom prst="rect">
              <a:avLst/>
            </a:prstGeom>
            <a:solidFill>
              <a:schemeClr val="bg1">
                <a:lumMod val="75000"/>
              </a:schemeClr>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p>
              <a:pPr algn="ctr">
                <a:defRPr/>
              </a:pPr>
              <a:r>
                <a:rPr lang="ro-RO" sz="1200" b="1" dirty="0">
                  <a:solidFill>
                    <a:srgbClr val="FFC000"/>
                  </a:solidFill>
                  <a:cs typeface="+mn-cs"/>
                </a:rPr>
                <a:t>BI-IAP</a:t>
              </a:r>
              <a:endParaRPr lang="en-US" sz="1200" b="1" dirty="0">
                <a:solidFill>
                  <a:srgbClr val="FFC000"/>
                </a:solidFill>
                <a:cs typeface="+mn-cs"/>
              </a:endParaRPr>
            </a:p>
          </p:txBody>
        </p:sp>
        <p:sp>
          <p:nvSpPr>
            <p:cNvPr id="62" name="Rectangle 8"/>
            <p:cNvSpPr>
              <a:spLocks noChangeArrowheads="1"/>
            </p:cNvSpPr>
            <p:nvPr/>
          </p:nvSpPr>
          <p:spPr bwMode="auto">
            <a:xfrm>
              <a:off x="6116562" y="3939829"/>
              <a:ext cx="1374811" cy="1223801"/>
            </a:xfrm>
            <a:prstGeom prst="rect">
              <a:avLst/>
            </a:prstGeom>
            <a:solidFill>
              <a:srgbClr val="FFFF99"/>
            </a:solidFill>
            <a:ln w="38100">
              <a:solidFill>
                <a:srgbClr val="FF9900"/>
              </a:solidFill>
              <a:miter lim="800000"/>
              <a:headEnd/>
              <a:tailEnd/>
            </a:ln>
            <a:effectLst>
              <a:prstShdw prst="shdw17" dist="17961" dir="2700000">
                <a:srgbClr val="995C00"/>
              </a:prstShdw>
            </a:effectLst>
          </p:spPr>
          <p:txBody>
            <a:bodyPr lIns="90488" tIns="44450" rIns="90488" bIns="44450" anchor="ctr"/>
            <a:lstStyle/>
            <a:p>
              <a:pPr algn="ctr">
                <a:defRPr/>
              </a:pPr>
              <a:r>
                <a:rPr lang="en-US" sz="1200" b="1" dirty="0" err="1">
                  <a:solidFill>
                    <a:srgbClr val="000000"/>
                  </a:solidFill>
                  <a:effectLst>
                    <a:outerShdw blurRad="38100" dist="38100" dir="2700000" algn="tl">
                      <a:srgbClr val="FFFFFF"/>
                    </a:outerShdw>
                  </a:effectLst>
                  <a:cs typeface="+mn-cs"/>
                </a:rPr>
                <a:t>Birou</a:t>
              </a:r>
              <a:r>
                <a:rPr lang="en-US" sz="1200" b="1" dirty="0">
                  <a:solidFill>
                    <a:srgbClr val="000000"/>
                  </a:solidFill>
                  <a:effectLst>
                    <a:outerShdw blurRad="38100" dist="38100" dir="2700000" algn="tl">
                      <a:srgbClr val="FFFFFF"/>
                    </a:outerShdw>
                  </a:effectLst>
                  <a:cs typeface="+mn-cs"/>
                </a:rPr>
                <a:t> </a:t>
              </a:r>
              <a:r>
                <a:rPr lang="en-US" sz="1200" b="1" dirty="0" err="1">
                  <a:solidFill>
                    <a:srgbClr val="000000"/>
                  </a:solidFill>
                  <a:effectLst>
                    <a:outerShdw blurRad="38100" dist="38100" dir="2700000" algn="tl">
                      <a:srgbClr val="FFFFFF"/>
                    </a:outerShdw>
                  </a:effectLst>
                  <a:cs typeface="+mn-cs"/>
                </a:rPr>
                <a:t>administrativ</a:t>
              </a:r>
              <a:r>
                <a:rPr lang="en-US" sz="1200" b="1" dirty="0">
                  <a:solidFill>
                    <a:srgbClr val="000000"/>
                  </a:solidFill>
                  <a:effectLst>
                    <a:outerShdw blurRad="38100" dist="38100" dir="2700000" algn="tl">
                      <a:srgbClr val="FFFFFF"/>
                    </a:outerShdw>
                  </a:effectLst>
                  <a:cs typeface="+mn-cs"/>
                </a:rPr>
                <a:t>, </a:t>
              </a:r>
              <a:r>
                <a:rPr lang="en-US" sz="1200" b="1" dirty="0" err="1">
                  <a:solidFill>
                    <a:srgbClr val="000000"/>
                  </a:solidFill>
                  <a:effectLst>
                    <a:outerShdw blurRad="38100" dist="38100" dir="2700000" algn="tl">
                      <a:srgbClr val="FFFFFF"/>
                    </a:outerShdw>
                  </a:effectLst>
                  <a:cs typeface="+mn-cs"/>
                </a:rPr>
                <a:t>achiziţii</a:t>
              </a:r>
              <a:r>
                <a:rPr lang="en-US" sz="1200" b="1" dirty="0">
                  <a:solidFill>
                    <a:srgbClr val="000000"/>
                  </a:solidFill>
                  <a:effectLst>
                    <a:outerShdw blurRad="38100" dist="38100" dir="2700000" algn="tl">
                      <a:srgbClr val="FFFFFF"/>
                    </a:outerShdw>
                  </a:effectLst>
                  <a:cs typeface="+mn-cs"/>
                </a:rPr>
                <a:t> </a:t>
              </a:r>
              <a:r>
                <a:rPr lang="en-US" sz="1200" b="1" dirty="0" err="1">
                  <a:solidFill>
                    <a:srgbClr val="000000"/>
                  </a:solidFill>
                  <a:effectLst>
                    <a:outerShdw blurRad="38100" dist="38100" dir="2700000" algn="tl">
                      <a:srgbClr val="FFFFFF"/>
                    </a:outerShdw>
                  </a:effectLst>
                  <a:cs typeface="+mn-cs"/>
                </a:rPr>
                <a:t>şi</a:t>
              </a:r>
              <a:r>
                <a:rPr lang="ro-RO" sz="1200" b="1" dirty="0">
                  <a:solidFill>
                    <a:srgbClr val="000000"/>
                  </a:solidFill>
                  <a:effectLst>
                    <a:outerShdw blurRad="38100" dist="38100" dir="2700000" algn="tl">
                      <a:srgbClr val="FFFFFF"/>
                    </a:outerShdw>
                  </a:effectLst>
                  <a:cs typeface="+mn-cs"/>
                </a:rPr>
                <a:t> </a:t>
              </a:r>
              <a:r>
                <a:rPr lang="en-US" sz="1200" b="1" dirty="0">
                  <a:solidFill>
                    <a:srgbClr val="000000"/>
                  </a:solidFill>
                  <a:effectLst>
                    <a:outerShdw blurRad="38100" dist="38100" dir="2700000" algn="tl">
                      <a:srgbClr val="FFFFFF"/>
                    </a:outerShdw>
                  </a:effectLst>
                  <a:cs typeface="+mn-cs"/>
                </a:rPr>
                <a:t>stat major</a:t>
              </a:r>
            </a:p>
          </p:txBody>
        </p:sp>
        <p:sp>
          <p:nvSpPr>
            <p:cNvPr id="63" name="Line 42"/>
            <p:cNvSpPr>
              <a:spLocks noChangeShapeType="1"/>
            </p:cNvSpPr>
            <p:nvPr/>
          </p:nvSpPr>
          <p:spPr bwMode="auto">
            <a:xfrm>
              <a:off x="1933388" y="2133493"/>
              <a:ext cx="0" cy="436505"/>
            </a:xfrm>
            <a:prstGeom prst="line">
              <a:avLst/>
            </a:prstGeom>
            <a:noFill/>
            <a:ln w="12700">
              <a:solidFill>
                <a:schemeClr val="tx1"/>
              </a:solidFill>
              <a:round/>
              <a:headEnd/>
              <a:tailEnd type="triangle" w="med" len="med"/>
            </a:ln>
            <a:effectLst>
              <a:prstShdw prst="shdw17" dist="17961" dir="2700000">
                <a:schemeClr val="tx1">
                  <a:gamma/>
                  <a:shade val="60000"/>
                  <a:invGamma/>
                </a:schemeClr>
              </a:prstShdw>
            </a:effectLst>
          </p:spPr>
          <p:txBody>
            <a:bodyPr lIns="90488" tIns="44450" rIns="90488" bIns="44450">
              <a:spAutoFit/>
            </a:bodyPr>
            <a:lstStyle/>
            <a:p>
              <a:pPr>
                <a:defRPr/>
              </a:pPr>
              <a:endParaRPr lang="en-US" sz="1200">
                <a:effectLst>
                  <a:outerShdw blurRad="38100" dist="38100" dir="2700000" algn="tl">
                    <a:srgbClr val="000000">
                      <a:alpha val="43137"/>
                    </a:srgbClr>
                  </a:outerShdw>
                </a:effectLst>
                <a:latin typeface="Verdana" pitchFamily="34" charset="0"/>
                <a:cs typeface="+mn-cs"/>
              </a:endParaRPr>
            </a:p>
          </p:txBody>
        </p:sp>
        <p:sp>
          <p:nvSpPr>
            <p:cNvPr id="69" name="Rectangle 8"/>
            <p:cNvSpPr>
              <a:spLocks noChangeArrowheads="1"/>
            </p:cNvSpPr>
            <p:nvPr/>
          </p:nvSpPr>
          <p:spPr bwMode="auto">
            <a:xfrm>
              <a:off x="1495227" y="5336645"/>
              <a:ext cx="1060478" cy="509521"/>
            </a:xfrm>
            <a:prstGeom prst="rect">
              <a:avLst/>
            </a:prstGeom>
            <a:solidFill>
              <a:schemeClr val="bg2"/>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p>
              <a:pPr algn="ctr">
                <a:defRPr/>
              </a:pPr>
              <a:endParaRPr lang="en-US" sz="1200" b="1">
                <a:solidFill>
                  <a:srgbClr val="FFC000"/>
                </a:solidFill>
                <a:effectLst>
                  <a:outerShdw blurRad="38100" dist="38100" dir="2700000" algn="tl">
                    <a:srgbClr val="000000"/>
                  </a:outerShdw>
                </a:effectLst>
                <a:cs typeface="+mn-cs"/>
              </a:endParaRPr>
            </a:p>
          </p:txBody>
        </p:sp>
        <p:sp>
          <p:nvSpPr>
            <p:cNvPr id="57" name="Rectangle 8"/>
            <p:cNvSpPr>
              <a:spLocks noChangeArrowheads="1"/>
            </p:cNvSpPr>
            <p:nvPr/>
          </p:nvSpPr>
          <p:spPr bwMode="auto">
            <a:xfrm>
              <a:off x="1642869" y="5441406"/>
              <a:ext cx="1060478" cy="507933"/>
            </a:xfrm>
            <a:prstGeom prst="rect">
              <a:avLst/>
            </a:prstGeom>
            <a:solidFill>
              <a:schemeClr val="bg2"/>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p>
              <a:pPr algn="ctr">
                <a:defRPr/>
              </a:pPr>
              <a:endParaRPr lang="en-US" sz="1200" b="1">
                <a:solidFill>
                  <a:srgbClr val="FFC000"/>
                </a:solidFill>
                <a:effectLst>
                  <a:outerShdw blurRad="38100" dist="38100" dir="2700000" algn="tl">
                    <a:srgbClr val="000000"/>
                  </a:outerShdw>
                </a:effectLst>
                <a:cs typeface="+mn-cs"/>
              </a:endParaRPr>
            </a:p>
          </p:txBody>
        </p:sp>
        <p:sp>
          <p:nvSpPr>
            <p:cNvPr id="58" name="Rectangle 8"/>
            <p:cNvSpPr>
              <a:spLocks noChangeArrowheads="1"/>
            </p:cNvSpPr>
            <p:nvPr/>
          </p:nvSpPr>
          <p:spPr bwMode="auto">
            <a:xfrm>
              <a:off x="1785747" y="5555691"/>
              <a:ext cx="1060478" cy="509521"/>
            </a:xfrm>
            <a:prstGeom prst="rect">
              <a:avLst/>
            </a:prstGeom>
            <a:solidFill>
              <a:schemeClr val="bg2"/>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p>
              <a:pPr algn="ctr">
                <a:defRPr/>
              </a:pPr>
              <a:endParaRPr lang="en-US" sz="1200" b="1">
                <a:solidFill>
                  <a:srgbClr val="FFC000"/>
                </a:solidFill>
                <a:effectLst>
                  <a:outerShdw blurRad="38100" dist="38100" dir="2700000" algn="tl">
                    <a:srgbClr val="000000"/>
                  </a:outerShdw>
                </a:effectLst>
                <a:cs typeface="+mn-cs"/>
              </a:endParaRPr>
            </a:p>
          </p:txBody>
        </p:sp>
        <p:sp>
          <p:nvSpPr>
            <p:cNvPr id="60" name="Rectangle 8"/>
            <p:cNvSpPr>
              <a:spLocks noChangeArrowheads="1"/>
            </p:cNvSpPr>
            <p:nvPr/>
          </p:nvSpPr>
          <p:spPr bwMode="auto">
            <a:xfrm>
              <a:off x="1928626" y="5684262"/>
              <a:ext cx="1060478" cy="509520"/>
            </a:xfrm>
            <a:prstGeom prst="rect">
              <a:avLst/>
            </a:prstGeom>
            <a:solidFill>
              <a:schemeClr val="bg2"/>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p>
              <a:pPr algn="ctr">
                <a:defRPr/>
              </a:pPr>
              <a:endParaRPr lang="en-US" sz="1200" b="1">
                <a:solidFill>
                  <a:srgbClr val="FFC000"/>
                </a:solidFill>
                <a:effectLst>
                  <a:outerShdw blurRad="38100" dist="38100" dir="2700000" algn="tl">
                    <a:srgbClr val="000000"/>
                  </a:outerShdw>
                </a:effectLst>
                <a:cs typeface="+mn-cs"/>
              </a:endParaRPr>
            </a:p>
          </p:txBody>
        </p:sp>
        <p:sp>
          <p:nvSpPr>
            <p:cNvPr id="20524" name="Rectangle 8"/>
            <p:cNvSpPr>
              <a:spLocks noChangeArrowheads="1"/>
            </p:cNvSpPr>
            <p:nvPr/>
          </p:nvSpPr>
          <p:spPr bwMode="auto">
            <a:xfrm>
              <a:off x="2071390" y="5797587"/>
              <a:ext cx="1060450" cy="509587"/>
            </a:xfrm>
            <a:prstGeom prst="rect">
              <a:avLst/>
            </a:prstGeom>
            <a:solidFill>
              <a:schemeClr val="bg2"/>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endParaRPr lang="en-US" altLang="ro-RO" sz="1200" b="1">
                <a:solidFill>
                  <a:srgbClr val="FFC000"/>
                </a:solidFill>
                <a:latin typeface="Times New Roman" panose="02020603050405020304" pitchFamily="18" charset="0"/>
              </a:endParaRPr>
            </a:p>
          </p:txBody>
        </p:sp>
        <p:sp>
          <p:nvSpPr>
            <p:cNvPr id="20525" name="Line 64"/>
            <p:cNvSpPr>
              <a:spLocks noChangeShapeType="1"/>
            </p:cNvSpPr>
            <p:nvPr/>
          </p:nvSpPr>
          <p:spPr bwMode="auto">
            <a:xfrm>
              <a:off x="1936514" y="3200402"/>
              <a:ext cx="836623" cy="1130438"/>
            </a:xfrm>
            <a:prstGeom prst="line">
              <a:avLst/>
            </a:prstGeom>
            <a:noFill/>
            <a:ln w="12700">
              <a:solidFill>
                <a:srgbClr val="FFC000"/>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spAutoFit/>
            </a:bodyPr>
            <a:lstStyle/>
            <a:p>
              <a:endParaRPr lang="en-US" sz="1200"/>
            </a:p>
          </p:txBody>
        </p:sp>
        <p:sp>
          <p:nvSpPr>
            <p:cNvPr id="73" name="Rectangle 8"/>
            <p:cNvSpPr>
              <a:spLocks noChangeArrowheads="1"/>
            </p:cNvSpPr>
            <p:nvPr/>
          </p:nvSpPr>
          <p:spPr bwMode="auto">
            <a:xfrm>
              <a:off x="4502031" y="3931893"/>
              <a:ext cx="1455776" cy="1241261"/>
            </a:xfrm>
            <a:prstGeom prst="rect">
              <a:avLst/>
            </a:prstGeom>
            <a:solidFill>
              <a:srgbClr val="FFFF99"/>
            </a:solidFill>
            <a:ln w="38100">
              <a:solidFill>
                <a:srgbClr val="FF9900"/>
              </a:solidFill>
              <a:miter lim="800000"/>
              <a:headEnd/>
              <a:tailEnd/>
            </a:ln>
            <a:effectLst>
              <a:prstShdw prst="shdw17" dist="17961" dir="2700000">
                <a:srgbClr val="995C00"/>
              </a:prstShdw>
            </a:effectLst>
          </p:spPr>
          <p:txBody>
            <a:bodyPr lIns="90488" tIns="44450" rIns="90488" bIns="44450" anchor="ctr"/>
            <a:lstStyle/>
            <a:p>
              <a:pPr algn="ctr">
                <a:defRPr/>
              </a:pPr>
              <a:r>
                <a:rPr lang="vi-VN" sz="1200" b="1" dirty="0">
                  <a:solidFill>
                    <a:srgbClr val="000000"/>
                  </a:solidFill>
                  <a:effectLst>
                    <a:outerShdw blurRad="38100" dist="38100" dir="2700000" algn="tl">
                      <a:srgbClr val="FFFFFF"/>
                    </a:outerShdw>
                  </a:effectLst>
                  <a:cs typeface="+mn-cs"/>
                </a:rPr>
                <a:t>Birou organizare învăţământ, </a:t>
              </a:r>
              <a:endParaRPr lang="en-US" sz="1200" b="1" dirty="0">
                <a:solidFill>
                  <a:srgbClr val="000000"/>
                </a:solidFill>
                <a:effectLst>
                  <a:outerShdw blurRad="38100" dist="38100" dir="2700000" algn="tl">
                    <a:srgbClr val="FFFFFF"/>
                  </a:outerShdw>
                </a:effectLst>
                <a:cs typeface="+mn-cs"/>
              </a:endParaRPr>
            </a:p>
            <a:p>
              <a:pPr algn="ctr">
                <a:defRPr/>
              </a:pPr>
              <a:r>
                <a:rPr lang="en-US" sz="1200" b="1" dirty="0">
                  <a:solidFill>
                    <a:srgbClr val="000000"/>
                  </a:solidFill>
                  <a:effectLst>
                    <a:outerShdw blurRad="38100" dist="38100" dir="2700000" algn="tl">
                      <a:srgbClr val="FFFFFF"/>
                    </a:outerShdw>
                  </a:effectLst>
                  <a:cs typeface="+mn-cs"/>
                </a:rPr>
                <a:t>secretariat,</a:t>
              </a:r>
            </a:p>
            <a:p>
              <a:pPr algn="ctr">
                <a:defRPr/>
              </a:pPr>
              <a:r>
                <a:rPr lang="vi-VN" sz="1200" b="1" dirty="0">
                  <a:solidFill>
                    <a:srgbClr val="000000"/>
                  </a:solidFill>
                  <a:effectLst>
                    <a:outerShdw blurRad="38100" dist="38100" dir="2700000" algn="tl">
                      <a:srgbClr val="FFFFFF"/>
                    </a:outerShdw>
                  </a:effectLst>
                  <a:cs typeface="+mn-cs"/>
                </a:rPr>
                <a:t>relaţii publice şi internaţionale</a:t>
              </a:r>
              <a:endParaRPr lang="en-US" sz="1200" b="1" dirty="0">
                <a:solidFill>
                  <a:srgbClr val="000000"/>
                </a:solidFill>
                <a:effectLst>
                  <a:outerShdw blurRad="38100" dist="38100" dir="2700000" algn="tl">
                    <a:srgbClr val="FFFFFF"/>
                  </a:outerShdw>
                </a:effectLst>
                <a:cs typeface="+mn-cs"/>
              </a:endParaRPr>
            </a:p>
          </p:txBody>
        </p:sp>
      </p:grpSp>
      <p:sp>
        <p:nvSpPr>
          <p:cNvPr id="52" name="Rectangle 5"/>
          <p:cNvSpPr>
            <a:spLocks noChangeArrowheads="1"/>
          </p:cNvSpPr>
          <p:nvPr/>
        </p:nvSpPr>
        <p:spPr bwMode="auto">
          <a:xfrm>
            <a:off x="4680011" y="1816600"/>
            <a:ext cx="1436627" cy="459100"/>
          </a:xfrm>
          <a:prstGeom prst="rect">
            <a:avLst/>
          </a:prstGeom>
          <a:solidFill>
            <a:srgbClr val="FFFF99"/>
          </a:solidFill>
          <a:ln w="38100">
            <a:solidFill>
              <a:srgbClr val="FF9900"/>
            </a:solidFill>
            <a:miter lim="800000"/>
            <a:headEnd/>
            <a:tailEnd/>
          </a:ln>
          <a:effectLst>
            <a:prstShdw prst="shdw17" dist="17961" dir="2700000">
              <a:srgbClr val="995C00"/>
            </a:prstShdw>
          </a:effectLst>
        </p:spPr>
        <p:txBody>
          <a:bodyPr wrap="square" lIns="90488" tIns="44450" rIns="90488" bIns="44450">
            <a:spAutoFit/>
          </a:bodyPr>
          <a:lstStyle/>
          <a:p>
            <a:pPr algn="ctr">
              <a:defRPr/>
            </a:pPr>
            <a:r>
              <a:rPr lang="en-US" sz="1200" b="1" dirty="0" err="1">
                <a:solidFill>
                  <a:srgbClr val="000000"/>
                </a:solidFill>
                <a:effectLst>
                  <a:outerShdw blurRad="38100" dist="38100" dir="2700000" algn="tl">
                    <a:srgbClr val="FFFFFF"/>
                  </a:outerShdw>
                </a:effectLst>
                <a:cs typeface="+mn-cs"/>
              </a:rPr>
              <a:t>Structura</a:t>
            </a:r>
            <a:r>
              <a:rPr lang="en-US" sz="1200" b="1" dirty="0">
                <a:solidFill>
                  <a:srgbClr val="000000"/>
                </a:solidFill>
                <a:effectLst>
                  <a:outerShdw blurRad="38100" dist="38100" dir="2700000" algn="tl">
                    <a:srgbClr val="FFFFFF"/>
                  </a:outerShdw>
                </a:effectLst>
                <a:cs typeface="+mn-cs"/>
              </a:rPr>
              <a:t> de </a:t>
            </a:r>
          </a:p>
          <a:p>
            <a:pPr algn="ctr">
              <a:defRPr/>
            </a:pPr>
            <a:r>
              <a:rPr lang="en-US" sz="1200" b="1" dirty="0" err="1">
                <a:solidFill>
                  <a:srgbClr val="000000"/>
                </a:solidFill>
                <a:effectLst>
                  <a:outerShdw blurRad="38100" dist="38100" dir="2700000" algn="tl">
                    <a:srgbClr val="FFFFFF"/>
                  </a:outerShdw>
                </a:effectLst>
                <a:cs typeface="+mn-cs"/>
              </a:rPr>
              <a:t>securitate</a:t>
            </a:r>
            <a:endParaRPr lang="en-US" sz="1200" b="1" dirty="0">
              <a:solidFill>
                <a:srgbClr val="000000"/>
              </a:solidFill>
              <a:effectLst>
                <a:outerShdw blurRad="38100" dist="38100" dir="2700000" algn="tl">
                  <a:srgbClr val="FFFFFF"/>
                </a:outerShdw>
              </a:effectLst>
              <a:cs typeface="+mn-cs"/>
            </a:endParaRPr>
          </a:p>
        </p:txBody>
      </p:sp>
      <p:sp>
        <p:nvSpPr>
          <p:cNvPr id="53" name="Line 42"/>
          <p:cNvSpPr>
            <a:spLocks noChangeShapeType="1"/>
          </p:cNvSpPr>
          <p:nvPr/>
        </p:nvSpPr>
        <p:spPr bwMode="auto">
          <a:xfrm>
            <a:off x="5400092" y="1464175"/>
            <a:ext cx="0" cy="327422"/>
          </a:xfrm>
          <a:prstGeom prst="line">
            <a:avLst/>
          </a:prstGeom>
          <a:noFill/>
          <a:ln w="12700">
            <a:solidFill>
              <a:schemeClr val="tx1"/>
            </a:solidFill>
            <a:round/>
            <a:headEnd/>
            <a:tailEnd type="triangle" w="med" len="med"/>
          </a:ln>
          <a:effectLst>
            <a:prstShdw prst="shdw17" dist="17961" dir="2700000">
              <a:schemeClr val="tx1">
                <a:gamma/>
                <a:shade val="60000"/>
                <a:invGamma/>
              </a:schemeClr>
            </a:prstShdw>
          </a:effectLst>
        </p:spPr>
        <p:txBody>
          <a:bodyPr lIns="90488" tIns="44450" rIns="90488" bIns="44450">
            <a:spAutoFit/>
          </a:bodyPr>
          <a:lstStyle/>
          <a:p>
            <a:pPr>
              <a:defRPr/>
            </a:pPr>
            <a:endParaRPr lang="en-US">
              <a:effectLst>
                <a:outerShdw blurRad="38100" dist="38100" dir="2700000" algn="tl">
                  <a:srgbClr val="000000">
                    <a:alpha val="43137"/>
                  </a:srgbClr>
                </a:outerShdw>
              </a:effectLst>
              <a:latin typeface="Verdana" pitchFamily="34" charset="0"/>
              <a:cs typeface="+mn-cs"/>
            </a:endParaRPr>
          </a:p>
        </p:txBody>
      </p:sp>
      <p:sp>
        <p:nvSpPr>
          <p:cNvPr id="20490" name="Rectangle 8"/>
          <p:cNvSpPr>
            <a:spLocks noChangeArrowheads="1"/>
          </p:cNvSpPr>
          <p:nvPr/>
        </p:nvSpPr>
        <p:spPr bwMode="auto">
          <a:xfrm>
            <a:off x="2243077" y="4348685"/>
            <a:ext cx="1060450" cy="382190"/>
          </a:xfrm>
          <a:prstGeom prst="rect">
            <a:avLst/>
          </a:prstGeom>
          <a:solidFill>
            <a:schemeClr val="bg2"/>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ro-RO" sz="1200" b="1">
                <a:solidFill>
                  <a:srgbClr val="FFC000"/>
                </a:solidFill>
                <a:latin typeface="Times New Roman" panose="02020603050405020304" pitchFamily="18" charset="0"/>
              </a:rPr>
              <a:t>COD</a:t>
            </a:r>
            <a:r>
              <a:rPr lang="ro-RO" altLang="ro-RO" sz="1200" b="1">
                <a:solidFill>
                  <a:srgbClr val="FFC000"/>
                </a:solidFill>
                <a:latin typeface="Times New Roman" panose="02020603050405020304" pitchFamily="18" charset="0"/>
              </a:rPr>
              <a:t>URI</a:t>
            </a:r>
            <a:endParaRPr lang="en-US" altLang="ro-RO" sz="1200" b="1">
              <a:solidFill>
                <a:srgbClr val="FFC000"/>
              </a:solidFill>
              <a:latin typeface="Times New Roman" panose="02020603050405020304" pitchFamily="18" charset="0"/>
            </a:endParaRPr>
          </a:p>
          <a:p>
            <a:pPr algn="ctr">
              <a:spcBef>
                <a:spcPct val="0"/>
              </a:spcBef>
              <a:buClrTx/>
              <a:buSzTx/>
              <a:buFontTx/>
              <a:buNone/>
            </a:pPr>
            <a:r>
              <a:rPr lang="en-US" altLang="ro-RO" sz="1200" b="1">
                <a:solidFill>
                  <a:srgbClr val="FFC000"/>
                </a:solidFill>
                <a:latin typeface="Times New Roman" panose="02020603050405020304" pitchFamily="18" charset="0"/>
              </a:rPr>
              <a:t>NATO</a:t>
            </a:r>
          </a:p>
        </p:txBody>
      </p:sp>
      <p:sp>
        <p:nvSpPr>
          <p:cNvPr id="20491" name="Line 64"/>
          <p:cNvSpPr>
            <a:spLocks noChangeShapeType="1"/>
          </p:cNvSpPr>
          <p:nvPr/>
        </p:nvSpPr>
        <p:spPr bwMode="auto">
          <a:xfrm>
            <a:off x="1871700" y="2213481"/>
            <a:ext cx="1644650" cy="898922"/>
          </a:xfrm>
          <a:prstGeom prst="line">
            <a:avLst/>
          </a:prstGeom>
          <a:noFill/>
          <a:ln w="12700">
            <a:solidFill>
              <a:srgbClr val="FFC000"/>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spAutoFit/>
          </a:bodyPr>
          <a:lstStyle/>
          <a:p>
            <a:endParaRPr lang="en-US"/>
          </a:p>
        </p:txBody>
      </p:sp>
      <p:sp>
        <p:nvSpPr>
          <p:cNvPr id="55" name="Rectangle 8"/>
          <p:cNvSpPr>
            <a:spLocks noChangeArrowheads="1"/>
          </p:cNvSpPr>
          <p:nvPr/>
        </p:nvSpPr>
        <p:spPr bwMode="auto">
          <a:xfrm>
            <a:off x="3233738" y="3115870"/>
            <a:ext cx="774700" cy="382191"/>
          </a:xfrm>
          <a:prstGeom prst="rect">
            <a:avLst/>
          </a:prstGeom>
          <a:solidFill>
            <a:schemeClr val="bg1">
              <a:lumMod val="75000"/>
            </a:schemeClr>
          </a:solidFill>
          <a:ln w="12700">
            <a:solidFill>
              <a:srgbClr val="FF9900"/>
            </a:solidFill>
            <a:prstDash val="sysDash"/>
            <a:miter lim="800000"/>
            <a:headEnd/>
            <a:tailEnd/>
          </a:ln>
          <a:effectLst>
            <a:prstShdw prst="shdw17" dist="17961" dir="2700000">
              <a:srgbClr val="995C00"/>
            </a:prstShdw>
          </a:effectLst>
        </p:spPr>
        <p:txBody>
          <a:bodyPr lIns="90488" tIns="44450" rIns="90488" bIns="44450" anchor="ctr"/>
          <a:lstStyle/>
          <a:p>
            <a:pPr algn="ctr">
              <a:defRPr/>
            </a:pPr>
            <a:r>
              <a:rPr lang="en-US" sz="1300" b="1" dirty="0">
                <a:solidFill>
                  <a:srgbClr val="FFC000"/>
                </a:solidFill>
                <a:cs typeface="+mn-cs"/>
              </a:rPr>
              <a:t>BI-HRM</a:t>
            </a:r>
          </a:p>
        </p:txBody>
      </p:sp>
      <p:grpSp>
        <p:nvGrpSpPr>
          <p:cNvPr id="48" name="Group 47"/>
          <p:cNvGrpSpPr>
            <a:grpSpLocks/>
          </p:cNvGrpSpPr>
          <p:nvPr/>
        </p:nvGrpSpPr>
        <p:grpSpPr bwMode="auto">
          <a:xfrm>
            <a:off x="8004212" y="123478"/>
            <a:ext cx="1032284" cy="900100"/>
            <a:chOff x="7010400" y="187501"/>
            <a:chExt cx="2113044" cy="1908491"/>
          </a:xfrm>
          <a:effectLst/>
        </p:grpSpPr>
        <p:pic>
          <p:nvPicPr>
            <p:cNvPr id="54" name="Picture 53" descr="logo_ss.png"/>
            <p:cNvPicPr>
              <a:picLocks noChangeAspect="1"/>
            </p:cNvPicPr>
            <p:nvPr/>
          </p:nvPicPr>
          <p:blipFill>
            <a:blip r:embed="rId3" cstate="print"/>
            <a:srcRect/>
            <a:stretch>
              <a:fillRect/>
            </a:stretch>
          </p:blipFill>
          <p:spPr bwMode="auto">
            <a:xfrm>
              <a:off x="7833463" y="812660"/>
              <a:ext cx="1289981" cy="1283332"/>
            </a:xfrm>
            <a:prstGeom prst="rect">
              <a:avLst/>
            </a:prstGeom>
            <a:noFill/>
            <a:ln>
              <a:noFill/>
            </a:ln>
            <a:effectLst/>
          </p:spPr>
        </p:pic>
        <p:pic>
          <p:nvPicPr>
            <p:cNvPr id="64" name="Picture 63" descr="Bitmap in Graphic1"/>
            <p:cNvPicPr>
              <a:picLocks noChangeAspect="1" noChangeArrowheads="1"/>
            </p:cNvPicPr>
            <p:nvPr/>
          </p:nvPicPr>
          <p:blipFill>
            <a:blip r:embed="rId4" cstate="print"/>
            <a:srcRect/>
            <a:stretch>
              <a:fillRect/>
            </a:stretch>
          </p:blipFill>
          <p:spPr bwMode="auto">
            <a:xfrm>
              <a:off x="7010400" y="187501"/>
              <a:ext cx="1266825" cy="1266825"/>
            </a:xfrm>
            <a:prstGeom prst="rect">
              <a:avLst/>
            </a:prstGeom>
            <a:noFill/>
            <a:ln>
              <a:noFill/>
            </a:ln>
            <a:effectLst/>
          </p:spPr>
        </p:pic>
      </p:grpSp>
      <p:pic>
        <p:nvPicPr>
          <p:cNvPr id="65" name="Picture 64" descr="stema cu coroana.png"/>
          <p:cNvPicPr>
            <a:picLocks noChangeAspect="1"/>
          </p:cNvPicPr>
          <p:nvPr/>
        </p:nvPicPr>
        <p:blipFill>
          <a:blip r:embed="rId5" cstate="print"/>
          <a:srcRect/>
          <a:stretch>
            <a:fillRect/>
          </a:stretch>
        </p:blipFill>
        <p:spPr bwMode="auto">
          <a:xfrm>
            <a:off x="35496" y="36004"/>
            <a:ext cx="789016" cy="915566"/>
          </a:xfrm>
          <a:prstGeom prst="rect">
            <a:avLst/>
          </a:prstGeom>
          <a:noFill/>
          <a:ln>
            <a:noFill/>
          </a:ln>
          <a:effectLst/>
        </p:spPr>
      </p:pic>
    </p:spTree>
  </p:cSld>
  <p:clrMapOvr>
    <a:masterClrMapping/>
  </p:clrMapOvr>
  <p:transition/>
</p:sld>
</file>

<file path=ppt/theme/theme1.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0" scaled="1"/>
        </a:gradFill>
        <a:ln w="12700"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0" scaled="1"/>
        </a:gradFill>
        <a:ln w="12700"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ă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20434</TotalTime>
  <Words>8437</Words>
  <Application>Microsoft Office PowerPoint</Application>
  <PresentationFormat>On-screen Show (16:9)</PresentationFormat>
  <Paragraphs>903</Paragraphs>
  <Slides>50</Slides>
  <Notes>34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Symbol</vt:lpstr>
      <vt:lpstr>Times New Roman</vt:lpstr>
      <vt:lpstr>Verdana</vt:lpstr>
      <vt:lpstr>Wingdings</vt:lpstr>
      <vt:lpstr>1_Globe</vt:lpstr>
      <vt:lpstr>Custom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OFERTA EDUCAŢIONALĂ</vt:lpstr>
      <vt:lpstr>OFERTA EDUCAŢIONALĂ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Planificarea, programarea  şi bugetarea resurselor de apărare (PPBRA)  </vt:lpstr>
      <vt:lpstr>PowerPoint Presentation</vt:lpstr>
      <vt:lpstr>Managementul proiectelor şi programelor</vt:lpstr>
      <vt:lpstr>PowerPoint Presentation</vt:lpstr>
      <vt:lpstr>  Managementul securităţii informaţionale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ACTIVITĂŢI INTERNAŢIONALE</vt:lpstr>
      <vt:lpstr>ACTIVITĂŢI INTERNAŢIONALE</vt:lpstr>
      <vt:lpstr>ACTIVITĂŢI INTERNAŢIONALE</vt:lpstr>
      <vt:lpstr>ACTIVITĂŢI INTERNAŢIONALE</vt:lpstr>
      <vt:lpstr>ACTIVITĂŢI INTERNAŢIONALE</vt:lpstr>
      <vt:lpstr>ACTIVITĂŢI INTERNAŢIONALE</vt:lpstr>
      <vt:lpstr>ALTE ACTIVITĂŢI</vt:lpstr>
      <vt:lpstr>PowerPoint Presentation</vt:lpstr>
      <vt:lpstr>CERCETARE ȘTIINȚIFICĂ</vt:lpstr>
      <vt:lpstr>PowerPoint Presentation</vt:lpstr>
      <vt:lpstr>PowerPoint Presentation</vt:lpstr>
      <vt:lpstr>CERCETARE ȘTIINȚIFICĂ</vt:lpstr>
      <vt:lpstr>PowerPoint Presentation</vt:lpstr>
    </vt:vector>
  </TitlesOfParts>
  <Company>Regional Department for Defense Resources Management Studies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DRESMARA presentation</dc:title>
  <dc:subject>Presentation of DRESMARA</dc:subject>
  <dc:creator>contact@crmra.ro</dc:creator>
  <cp:lastModifiedBy>Dorin Duiculete</cp:lastModifiedBy>
  <cp:revision>1663</cp:revision>
  <cp:lastPrinted>2023-07-10T11:29:58Z</cp:lastPrinted>
  <dcterms:created xsi:type="dcterms:W3CDTF">2000-09-14T12:25:44Z</dcterms:created>
  <dcterms:modified xsi:type="dcterms:W3CDTF">2024-12-20T10:13:03Z</dcterms:modified>
  <cp:category>Unclassfied</cp:category>
</cp:coreProperties>
</file>